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 id="2147483876" r:id="rId2"/>
  </p:sldMasterIdLst>
  <p:notesMasterIdLst>
    <p:notesMasterId r:id="rId33"/>
  </p:notesMasterIdLst>
  <p:sldIdLst>
    <p:sldId id="394" r:id="rId3"/>
    <p:sldId id="403" r:id="rId4"/>
    <p:sldId id="738" r:id="rId5"/>
    <p:sldId id="404" r:id="rId6"/>
    <p:sldId id="772" r:id="rId7"/>
    <p:sldId id="776" r:id="rId8"/>
    <p:sldId id="774" r:id="rId9"/>
    <p:sldId id="777" r:id="rId10"/>
    <p:sldId id="721" r:id="rId11"/>
    <p:sldId id="405" r:id="rId12"/>
    <p:sldId id="725" r:id="rId13"/>
    <p:sldId id="731" r:id="rId14"/>
    <p:sldId id="740" r:id="rId15"/>
    <p:sldId id="770" r:id="rId16"/>
    <p:sldId id="743" r:id="rId17"/>
    <p:sldId id="744" r:id="rId18"/>
    <p:sldId id="732" r:id="rId19"/>
    <p:sldId id="745" r:id="rId20"/>
    <p:sldId id="756" r:id="rId21"/>
    <p:sldId id="746" r:id="rId22"/>
    <p:sldId id="747" r:id="rId23"/>
    <p:sldId id="749" r:id="rId24"/>
    <p:sldId id="748" r:id="rId25"/>
    <p:sldId id="757" r:id="rId26"/>
    <p:sldId id="758" r:id="rId27"/>
    <p:sldId id="761" r:id="rId28"/>
    <p:sldId id="768" r:id="rId29"/>
    <p:sldId id="751" r:id="rId30"/>
    <p:sldId id="736" r:id="rId31"/>
    <p:sldId id="7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029E49"/>
    <a:srgbClr val="E6AC06"/>
    <a:srgbClr val="01A04A"/>
    <a:srgbClr val="FFB8B8"/>
    <a:srgbClr val="FFF1CD"/>
    <a:srgbClr val="F9CCAC"/>
    <a:srgbClr val="FBE6D6"/>
    <a:srgbClr val="E2F1DA"/>
    <a:srgbClr val="D4E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3" autoAdjust="0"/>
    <p:restoredTop sz="77822" autoAdjust="0"/>
  </p:normalViewPr>
  <p:slideViewPr>
    <p:cSldViewPr>
      <p:cViewPr varScale="1">
        <p:scale>
          <a:sx n="78" d="100"/>
          <a:sy n="78" d="100"/>
        </p:scale>
        <p:origin x="1680" y="176"/>
      </p:cViewPr>
      <p:guideLst>
        <p:guide orient="horz" pos="2160"/>
        <p:guide pos="3840"/>
      </p:guideLst>
    </p:cSldViewPr>
  </p:slideViewPr>
  <p:notesTextViewPr>
    <p:cViewPr>
      <p:scale>
        <a:sx n="1" d="1"/>
        <a:sy n="1" d="1"/>
      </p:scale>
      <p:origin x="0" y="0"/>
    </p:cViewPr>
  </p:notesTextViewPr>
  <p:notesViewPr>
    <p:cSldViewPr>
      <p:cViewPr varScale="1">
        <p:scale>
          <a:sx n="107" d="100"/>
          <a:sy n="107" d="100"/>
        </p:scale>
        <p:origin x="53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CHD5 Validation</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3B-E644-84FA-43037BE42D0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3B-E644-84FA-43037BE42D0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Fail</c:v>
                </c:pt>
                <c:pt idx="1">
                  <c:v>Pass</c:v>
                </c:pt>
              </c:strCache>
            </c:strRef>
          </c:cat>
          <c:val>
            <c:numRef>
              <c:f>Sheet1!$B$2:$B$3</c:f>
              <c:numCache>
                <c:formatCode>General</c:formatCode>
                <c:ptCount val="2"/>
                <c:pt idx="0">
                  <c:v>10</c:v>
                </c:pt>
                <c:pt idx="1">
                  <c:v>1</c:v>
                </c:pt>
              </c:numCache>
            </c:numRef>
          </c:val>
          <c:extLst>
            <c:ext xmlns:c16="http://schemas.microsoft.com/office/drawing/2014/chart" uri="{C3380CC4-5D6E-409C-BE32-E72D297353CC}">
              <c16:uniqueId val="{00000004-113B-E644-84FA-43037BE42D00}"/>
            </c:ext>
          </c:extLst>
        </c:ser>
        <c:dLbls>
          <c:showLegendKey val="0"/>
          <c:showVal val="0"/>
          <c:showCatName val="0"/>
          <c:showSerName val="0"/>
          <c:showPercent val="0"/>
          <c:showBubbleSize val="0"/>
          <c:showLeaderLines val="1"/>
        </c:dLbls>
        <c:firstSliceAng val="0"/>
        <c:holeSize val="38"/>
      </c:doughnutChart>
      <c:spPr>
        <a:noFill/>
        <a:ln>
          <a:noFill/>
        </a:ln>
        <a:effectLst/>
      </c:spPr>
    </c:plotArea>
    <c:legend>
      <c:legendPos val="b"/>
      <c:layout>
        <c:manualLayout>
          <c:xMode val="edge"/>
          <c:yMode val="edge"/>
          <c:x val="0.62249381308892771"/>
          <c:y val="0.33790297111722628"/>
          <c:w val="0.29579148865338734"/>
          <c:h val="0.120177800690463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92A06-3AD8-254D-8C29-0345FEA6C916}"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18E2D8B9-3402-3948-A9D8-72B23A5A16F1}">
      <dgm:prSet phldrT="[Text]" custT="1"/>
      <dgm:spPr/>
      <dgm:t>
        <a:bodyPr/>
        <a:lstStyle/>
        <a:p>
          <a:r>
            <a:rPr lang="en-US" altLang="zh-CN" sz="1600" dirty="0"/>
            <a:t>1</a:t>
          </a:r>
          <a:endParaRPr lang="en-US" sz="1600" dirty="0"/>
        </a:p>
      </dgm:t>
    </dgm:pt>
    <dgm:pt modelId="{61BB1931-8E42-5449-B3B7-400E1AAE77A7}" type="parTrans" cxnId="{9B4334D1-0DC0-B448-A0DB-ECE56B10276A}">
      <dgm:prSet/>
      <dgm:spPr/>
      <dgm:t>
        <a:bodyPr/>
        <a:lstStyle/>
        <a:p>
          <a:endParaRPr lang="en-US" sz="1600"/>
        </a:p>
      </dgm:t>
    </dgm:pt>
    <dgm:pt modelId="{4251EBB8-42E4-7546-ABAA-A87254D3D350}" type="sibTrans" cxnId="{9B4334D1-0DC0-B448-A0DB-ECE56B10276A}">
      <dgm:prSet/>
      <dgm:spPr/>
      <dgm:t>
        <a:bodyPr/>
        <a:lstStyle/>
        <a:p>
          <a:endParaRPr lang="en-US" sz="1600"/>
        </a:p>
      </dgm:t>
    </dgm:pt>
    <dgm:pt modelId="{97560B8D-3D6B-3D48-9AC6-6C4FDA4B36AD}">
      <dgm:prSet phldrT="[Text]" custT="1"/>
      <dgm:spPr/>
      <dgm:t>
        <a:bodyPr/>
        <a:lstStyle/>
        <a:p>
          <a:pPr>
            <a:buNone/>
          </a:pPr>
          <a:r>
            <a:rPr lang="en-US" altLang="zh-CN" sz="1800" dirty="0">
              <a:latin typeface="Arial" panose="020B0604020202020204" pitchFamily="34" charset="0"/>
              <a:cs typeface="Arial" panose="020B0604020202020204" pitchFamily="34" charset="0"/>
            </a:rPr>
            <a:t>Target</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protein</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selection</a:t>
          </a:r>
          <a:endParaRPr lang="en-US" sz="1800" dirty="0">
            <a:latin typeface="Arial" panose="020B0604020202020204" pitchFamily="34" charset="0"/>
            <a:cs typeface="Arial" panose="020B0604020202020204" pitchFamily="34" charset="0"/>
          </a:endParaRPr>
        </a:p>
      </dgm:t>
    </dgm:pt>
    <dgm:pt modelId="{69776AB4-A8CB-E64B-A991-74B4EDBE2169}" type="parTrans" cxnId="{896DA704-B247-5846-B4D9-08797747F924}">
      <dgm:prSet/>
      <dgm:spPr/>
      <dgm:t>
        <a:bodyPr/>
        <a:lstStyle/>
        <a:p>
          <a:endParaRPr lang="en-US" sz="1600"/>
        </a:p>
      </dgm:t>
    </dgm:pt>
    <dgm:pt modelId="{8A5AEF8F-147C-CC42-8C2F-5400B1654B1E}" type="sibTrans" cxnId="{896DA704-B247-5846-B4D9-08797747F924}">
      <dgm:prSet/>
      <dgm:spPr/>
      <dgm:t>
        <a:bodyPr/>
        <a:lstStyle/>
        <a:p>
          <a:endParaRPr lang="en-US" sz="1600"/>
        </a:p>
      </dgm:t>
    </dgm:pt>
    <dgm:pt modelId="{3C513F0B-EC89-B046-B12C-B20D4304968C}">
      <dgm:prSet phldrT="[Text]" custT="1"/>
      <dgm:spPr/>
      <dgm:t>
        <a:bodyPr/>
        <a:lstStyle/>
        <a:p>
          <a:r>
            <a:rPr lang="en-US" altLang="zh-CN" sz="1600" dirty="0"/>
            <a:t>2</a:t>
          </a:r>
          <a:endParaRPr lang="en-US" sz="1600" dirty="0"/>
        </a:p>
      </dgm:t>
    </dgm:pt>
    <dgm:pt modelId="{20ED185E-1B05-BF46-9A35-AAB7EEA247BE}" type="parTrans" cxnId="{CED0DA8F-AE47-6143-9DE1-D700FA92C930}">
      <dgm:prSet/>
      <dgm:spPr/>
      <dgm:t>
        <a:bodyPr/>
        <a:lstStyle/>
        <a:p>
          <a:endParaRPr lang="en-US" sz="1600"/>
        </a:p>
      </dgm:t>
    </dgm:pt>
    <dgm:pt modelId="{99D405D1-7424-0142-8395-2378524C37B0}" type="sibTrans" cxnId="{CED0DA8F-AE47-6143-9DE1-D700FA92C930}">
      <dgm:prSet/>
      <dgm:spPr/>
      <dgm:t>
        <a:bodyPr/>
        <a:lstStyle/>
        <a:p>
          <a:endParaRPr lang="en-US" sz="1600"/>
        </a:p>
      </dgm:t>
    </dgm:pt>
    <dgm:pt modelId="{E5AA2537-F10C-4F43-B5C5-F33CDA35BC7F}">
      <dgm:prSet phldrT="[Text]" custT="1"/>
      <dgm:spPr/>
      <dgm:t>
        <a:bodyPr/>
        <a:lstStyle/>
        <a:p>
          <a:pPr>
            <a:buNone/>
          </a:pPr>
          <a:r>
            <a:rPr lang="en-US" altLang="zh-CN" sz="1800" dirty="0"/>
            <a:t>Target</a:t>
          </a:r>
          <a:r>
            <a:rPr lang="zh-CN" altLang="en-US" sz="1800" dirty="0"/>
            <a:t> </a:t>
          </a:r>
          <a:r>
            <a:rPr lang="en-US" altLang="zh-CN" sz="1800" dirty="0"/>
            <a:t>peptide</a:t>
          </a:r>
          <a:r>
            <a:rPr lang="zh-CN" altLang="en-US" sz="1800" dirty="0"/>
            <a:t> </a:t>
          </a:r>
          <a:r>
            <a:rPr lang="en-US" altLang="zh-CN" sz="1800" dirty="0"/>
            <a:t>selection</a:t>
          </a:r>
          <a:endParaRPr lang="en-US" sz="1800" dirty="0"/>
        </a:p>
      </dgm:t>
    </dgm:pt>
    <dgm:pt modelId="{DB459FF8-45FA-2649-A0A4-B1CA9B59CB33}" type="parTrans" cxnId="{C6E832FF-0C12-7D40-A0C3-2D361CB6B8B0}">
      <dgm:prSet/>
      <dgm:spPr/>
      <dgm:t>
        <a:bodyPr/>
        <a:lstStyle/>
        <a:p>
          <a:endParaRPr lang="en-US" sz="1600"/>
        </a:p>
      </dgm:t>
    </dgm:pt>
    <dgm:pt modelId="{CBCFC9E7-ADE5-1D4B-B62E-F12D5823F8A5}" type="sibTrans" cxnId="{C6E832FF-0C12-7D40-A0C3-2D361CB6B8B0}">
      <dgm:prSet/>
      <dgm:spPr/>
      <dgm:t>
        <a:bodyPr/>
        <a:lstStyle/>
        <a:p>
          <a:endParaRPr lang="en-US" sz="1600"/>
        </a:p>
      </dgm:t>
    </dgm:pt>
    <dgm:pt modelId="{832B1C78-44AB-8642-B868-AD983EC67F98}">
      <dgm:prSet phldrT="[Text]" custT="1"/>
      <dgm:spPr/>
      <dgm:t>
        <a:bodyPr/>
        <a:lstStyle/>
        <a:p>
          <a:r>
            <a:rPr lang="en-US" altLang="zh-CN" sz="1600" dirty="0"/>
            <a:t>3</a:t>
          </a:r>
          <a:endParaRPr lang="en-US" sz="1600" dirty="0"/>
        </a:p>
      </dgm:t>
    </dgm:pt>
    <dgm:pt modelId="{F7DF3FE5-1ADC-A443-9773-C6FB7D5BC32C}" type="parTrans" cxnId="{C04D29F1-A4DC-5B48-A38A-C72CC3A43BC2}">
      <dgm:prSet/>
      <dgm:spPr/>
      <dgm:t>
        <a:bodyPr/>
        <a:lstStyle/>
        <a:p>
          <a:endParaRPr lang="en-US" sz="1600"/>
        </a:p>
      </dgm:t>
    </dgm:pt>
    <dgm:pt modelId="{7322C2DE-CE2C-584F-BA32-D5938EB5C270}" type="sibTrans" cxnId="{C04D29F1-A4DC-5B48-A38A-C72CC3A43BC2}">
      <dgm:prSet/>
      <dgm:spPr/>
      <dgm:t>
        <a:bodyPr/>
        <a:lstStyle/>
        <a:p>
          <a:endParaRPr lang="en-US" sz="1600"/>
        </a:p>
      </dgm:t>
    </dgm:pt>
    <dgm:pt modelId="{A0842851-B6CE-7244-A44C-AA1AA2D0DBD9}">
      <dgm:prSet phldrT="[Text]" custT="1"/>
      <dgm:spPr/>
      <dgm:t>
        <a:bodyPr/>
        <a:lstStyle/>
        <a:p>
          <a:pPr>
            <a:buNone/>
          </a:pPr>
          <a:r>
            <a:rPr lang="en-US" altLang="zh-CN" sz="1600" dirty="0"/>
            <a:t>Fragment</a:t>
          </a:r>
          <a:r>
            <a:rPr lang="zh-CN" altLang="en-US" sz="1600" dirty="0"/>
            <a:t> </a:t>
          </a:r>
          <a:r>
            <a:rPr lang="en-US" altLang="zh-CN" sz="1600" dirty="0"/>
            <a:t>ions</a:t>
          </a:r>
          <a:r>
            <a:rPr lang="zh-CN" altLang="en-US" sz="1600" dirty="0"/>
            <a:t> </a:t>
          </a:r>
          <a:r>
            <a:rPr lang="en-US" altLang="zh-CN" sz="1600" dirty="0"/>
            <a:t>or</a:t>
          </a:r>
          <a:r>
            <a:rPr lang="zh-CN" altLang="en-US" sz="1600" dirty="0"/>
            <a:t> </a:t>
          </a:r>
          <a:r>
            <a:rPr lang="en-US" altLang="zh-CN" sz="1600" dirty="0"/>
            <a:t>translations</a:t>
          </a:r>
          <a:r>
            <a:rPr lang="zh-CN" altLang="en-US" sz="1600" dirty="0"/>
            <a:t> </a:t>
          </a:r>
          <a:r>
            <a:rPr lang="en-US" altLang="zh-CN" sz="1600" dirty="0"/>
            <a:t>selection</a:t>
          </a:r>
          <a:r>
            <a:rPr lang="zh-CN" altLang="en-US" sz="1600" dirty="0"/>
            <a:t>*</a:t>
          </a:r>
          <a:endParaRPr lang="en-US" sz="1600" dirty="0"/>
        </a:p>
      </dgm:t>
    </dgm:pt>
    <dgm:pt modelId="{53A68F48-758D-B641-8BAE-067A3F04A0A8}" type="parTrans" cxnId="{BDC691F5-A809-D340-98E5-673D678C79FC}">
      <dgm:prSet/>
      <dgm:spPr/>
      <dgm:t>
        <a:bodyPr/>
        <a:lstStyle/>
        <a:p>
          <a:endParaRPr lang="en-US" sz="1600"/>
        </a:p>
      </dgm:t>
    </dgm:pt>
    <dgm:pt modelId="{17644B2D-7D15-AF48-A42F-CE89DBDDF1CC}" type="sibTrans" cxnId="{BDC691F5-A809-D340-98E5-673D678C79FC}">
      <dgm:prSet/>
      <dgm:spPr/>
      <dgm:t>
        <a:bodyPr/>
        <a:lstStyle/>
        <a:p>
          <a:endParaRPr lang="en-US" sz="1600"/>
        </a:p>
      </dgm:t>
    </dgm:pt>
    <dgm:pt modelId="{3CF8E575-64C4-3F4F-8CC6-4053702AAD79}">
      <dgm:prSet phldrT="[Text]" custT="1"/>
      <dgm:spPr/>
      <dgm:t>
        <a:bodyPr/>
        <a:lstStyle/>
        <a:p>
          <a:r>
            <a:rPr lang="en-US" altLang="zh-CN" sz="1600" dirty="0"/>
            <a:t>4</a:t>
          </a:r>
          <a:endParaRPr lang="en-US" sz="1600" dirty="0"/>
        </a:p>
      </dgm:t>
    </dgm:pt>
    <dgm:pt modelId="{A9457642-ACA7-B549-84AB-E7B1128D9E83}" type="parTrans" cxnId="{27DEA0A1-FDA2-6E4A-ACB9-6DC902FAF7BC}">
      <dgm:prSet/>
      <dgm:spPr/>
      <dgm:t>
        <a:bodyPr/>
        <a:lstStyle/>
        <a:p>
          <a:endParaRPr lang="en-US" sz="1600"/>
        </a:p>
      </dgm:t>
    </dgm:pt>
    <dgm:pt modelId="{7F4E930F-00B4-FC4F-AE22-53E525EDEFEA}" type="sibTrans" cxnId="{27DEA0A1-FDA2-6E4A-ACB9-6DC902FAF7BC}">
      <dgm:prSet/>
      <dgm:spPr/>
      <dgm:t>
        <a:bodyPr/>
        <a:lstStyle/>
        <a:p>
          <a:endParaRPr lang="en-US" sz="1600"/>
        </a:p>
      </dgm:t>
    </dgm:pt>
    <dgm:pt modelId="{66E071E9-FB14-D04C-B982-F34C2846D1BE}">
      <dgm:prSet phldrT="[Text]" custT="1"/>
      <dgm:spPr/>
      <dgm:t>
        <a:bodyPr/>
        <a:lstStyle/>
        <a:p>
          <a:r>
            <a:rPr lang="en-US" altLang="zh-CN" sz="1600" dirty="0"/>
            <a:t>5</a:t>
          </a:r>
          <a:endParaRPr lang="en-US" sz="1600" dirty="0"/>
        </a:p>
      </dgm:t>
    </dgm:pt>
    <dgm:pt modelId="{ED55559C-8379-554A-AA36-88D26029C286}" type="parTrans" cxnId="{7005871C-2A70-9844-879C-D62CECCB7A0F}">
      <dgm:prSet/>
      <dgm:spPr/>
      <dgm:t>
        <a:bodyPr/>
        <a:lstStyle/>
        <a:p>
          <a:endParaRPr lang="en-US" sz="1600"/>
        </a:p>
      </dgm:t>
    </dgm:pt>
    <dgm:pt modelId="{1101E25C-41F8-3A4E-96F4-B5CA5E9BE2C8}" type="sibTrans" cxnId="{7005871C-2A70-9844-879C-D62CECCB7A0F}">
      <dgm:prSet/>
      <dgm:spPr/>
      <dgm:t>
        <a:bodyPr/>
        <a:lstStyle/>
        <a:p>
          <a:endParaRPr lang="en-US" sz="1600"/>
        </a:p>
      </dgm:t>
    </dgm:pt>
    <dgm:pt modelId="{E40EE07E-65A9-BC4A-A283-21D5709CB2C2}">
      <dgm:prSet custT="1"/>
      <dgm:spPr/>
      <dgm:t>
        <a:bodyPr/>
        <a:lstStyle/>
        <a:p>
          <a:pPr>
            <a:buNone/>
          </a:pPr>
          <a:r>
            <a:rPr lang="en-US" altLang="zh-CN" sz="1600" dirty="0">
              <a:solidFill>
                <a:srgbClr val="333333"/>
              </a:solidFill>
              <a:latin typeface="Arial" panose="020B0604020202020204" pitchFamily="34" charset="0"/>
              <a:cs typeface="Arial" panose="020B0604020202020204" pitchFamily="34" charset="0"/>
            </a:rPr>
            <a:t>MS</a:t>
          </a:r>
          <a:r>
            <a:rPr lang="zh-CN" altLang="en-US" sz="1600" dirty="0">
              <a:solidFill>
                <a:srgbClr val="333333"/>
              </a:solidFill>
              <a:latin typeface="Arial" panose="020B0604020202020204" pitchFamily="34" charset="0"/>
              <a:cs typeface="Arial" panose="020B0604020202020204" pitchFamily="34" charset="0"/>
            </a:rPr>
            <a:t> </a:t>
          </a:r>
          <a:r>
            <a:rPr lang="en-US" altLang="zh-CN" sz="1600" dirty="0">
              <a:solidFill>
                <a:srgbClr val="333333"/>
              </a:solidFill>
              <a:latin typeface="Arial" panose="020B0604020202020204" pitchFamily="34" charset="0"/>
              <a:cs typeface="Arial" panose="020B0604020202020204" pitchFamily="34" charset="0"/>
            </a:rPr>
            <a:t>experiment</a:t>
          </a:r>
          <a:r>
            <a:rPr lang="zh-CN" altLang="en-US" sz="1600" dirty="0">
              <a:solidFill>
                <a:srgbClr val="333333"/>
              </a:solidFill>
              <a:latin typeface="Arial" panose="020B0604020202020204" pitchFamily="34" charset="0"/>
              <a:cs typeface="Arial" panose="020B0604020202020204" pitchFamily="34" charset="0"/>
            </a:rPr>
            <a:t> </a:t>
          </a:r>
          <a:r>
            <a:rPr lang="en-US" altLang="zh-CN" sz="1600" dirty="0">
              <a:solidFill>
                <a:srgbClr val="333333"/>
              </a:solidFill>
              <a:latin typeface="Arial" panose="020B0604020202020204" pitchFamily="34" charset="0"/>
              <a:cs typeface="Arial" panose="020B0604020202020204" pitchFamily="34" charset="0"/>
            </a:rPr>
            <a:t>parameter</a:t>
          </a:r>
          <a:r>
            <a:rPr lang="zh-CN" altLang="en-US" sz="1600" dirty="0">
              <a:solidFill>
                <a:srgbClr val="333333"/>
              </a:solidFill>
              <a:latin typeface="Arial" panose="020B0604020202020204" pitchFamily="34" charset="0"/>
              <a:cs typeface="Arial" panose="020B0604020202020204" pitchFamily="34" charset="0"/>
            </a:rPr>
            <a:t> </a:t>
          </a:r>
          <a:r>
            <a:rPr lang="en-US" altLang="zh-CN" sz="1600" dirty="0">
              <a:solidFill>
                <a:srgbClr val="333333"/>
              </a:solidFill>
              <a:latin typeface="Arial" panose="020B0604020202020204" pitchFamily="34" charset="0"/>
              <a:cs typeface="Arial" panose="020B0604020202020204" pitchFamily="34" charset="0"/>
            </a:rPr>
            <a:t>optimization</a:t>
          </a:r>
          <a:endParaRPr lang="en-US" sz="1600" dirty="0"/>
        </a:p>
      </dgm:t>
    </dgm:pt>
    <dgm:pt modelId="{F8057965-2644-A640-922C-B86C6B02B5C0}" type="parTrans" cxnId="{DA32B621-9D26-A949-88E0-B07BD9B17AF8}">
      <dgm:prSet/>
      <dgm:spPr/>
      <dgm:t>
        <a:bodyPr/>
        <a:lstStyle/>
        <a:p>
          <a:endParaRPr lang="en-US" sz="1600"/>
        </a:p>
      </dgm:t>
    </dgm:pt>
    <dgm:pt modelId="{B18354CD-2252-844F-9335-B1979BDA140A}" type="sibTrans" cxnId="{DA32B621-9D26-A949-88E0-B07BD9B17AF8}">
      <dgm:prSet/>
      <dgm:spPr/>
      <dgm:t>
        <a:bodyPr/>
        <a:lstStyle/>
        <a:p>
          <a:endParaRPr lang="en-US" sz="1600"/>
        </a:p>
      </dgm:t>
    </dgm:pt>
    <dgm:pt modelId="{FA0B8720-A79E-9B45-B82C-C9478EF18482}">
      <dgm:prSet custT="1"/>
      <dgm:spPr/>
      <dgm:t>
        <a:bodyPr/>
        <a:lstStyle/>
        <a:p>
          <a:pPr>
            <a:buNone/>
          </a:pPr>
          <a:r>
            <a:rPr lang="en-US" altLang="zh-CN" sz="1600" dirty="0">
              <a:solidFill>
                <a:srgbClr val="333333"/>
              </a:solidFill>
              <a:latin typeface="Arial" panose="020B0604020202020204" pitchFamily="34" charset="0"/>
              <a:cs typeface="Arial" panose="020B0604020202020204" pitchFamily="34" charset="0"/>
            </a:rPr>
            <a:t>Data</a:t>
          </a:r>
          <a:r>
            <a:rPr lang="zh-CN" altLang="en-US" sz="1600" dirty="0">
              <a:solidFill>
                <a:srgbClr val="333333"/>
              </a:solidFill>
              <a:latin typeface="Arial" panose="020B0604020202020204" pitchFamily="34" charset="0"/>
              <a:cs typeface="Arial" panose="020B0604020202020204" pitchFamily="34" charset="0"/>
            </a:rPr>
            <a:t> </a:t>
          </a:r>
          <a:r>
            <a:rPr lang="en-US" altLang="zh-CN" sz="1600" dirty="0">
              <a:solidFill>
                <a:srgbClr val="333333"/>
              </a:solidFill>
              <a:latin typeface="Arial" panose="020B0604020202020204" pitchFamily="34" charset="0"/>
              <a:cs typeface="Arial" panose="020B0604020202020204" pitchFamily="34" charset="0"/>
            </a:rPr>
            <a:t>generation</a:t>
          </a:r>
          <a:r>
            <a:rPr lang="zh-CN" altLang="en-US" sz="1600" dirty="0">
              <a:solidFill>
                <a:srgbClr val="333333"/>
              </a:solidFill>
              <a:latin typeface="Arial" panose="020B0604020202020204" pitchFamily="34" charset="0"/>
              <a:cs typeface="Arial" panose="020B0604020202020204" pitchFamily="34" charset="0"/>
            </a:rPr>
            <a:t> </a:t>
          </a:r>
          <a:r>
            <a:rPr lang="en-US" altLang="zh-CN" sz="1600" dirty="0">
              <a:solidFill>
                <a:srgbClr val="333333"/>
              </a:solidFill>
              <a:latin typeface="Arial" panose="020B0604020202020204" pitchFamily="34" charset="0"/>
              <a:cs typeface="Arial" panose="020B0604020202020204" pitchFamily="34" charset="0"/>
            </a:rPr>
            <a:t>(Sample</a:t>
          </a:r>
          <a:r>
            <a:rPr lang="zh-CN" altLang="en-US" sz="1600" dirty="0">
              <a:solidFill>
                <a:srgbClr val="333333"/>
              </a:solidFill>
              <a:latin typeface="Arial" panose="020B0604020202020204" pitchFamily="34" charset="0"/>
              <a:cs typeface="Arial" panose="020B0604020202020204" pitchFamily="34" charset="0"/>
            </a:rPr>
            <a:t> </a:t>
          </a:r>
          <a:r>
            <a:rPr lang="en-US" altLang="zh-CN" sz="1600" dirty="0">
              <a:solidFill>
                <a:srgbClr val="333333"/>
              </a:solidFill>
              <a:latin typeface="Arial" panose="020B0604020202020204" pitchFamily="34" charset="0"/>
              <a:cs typeface="Arial" panose="020B0604020202020204" pitchFamily="34" charset="0"/>
            </a:rPr>
            <a:t>selection).</a:t>
          </a:r>
          <a:endParaRPr lang="en-US" sz="1600" dirty="0"/>
        </a:p>
      </dgm:t>
    </dgm:pt>
    <dgm:pt modelId="{46020877-6F01-694C-8284-76B445667502}" type="parTrans" cxnId="{CA8BF0EF-BA7A-914E-893E-1783012587DC}">
      <dgm:prSet/>
      <dgm:spPr/>
      <dgm:t>
        <a:bodyPr/>
        <a:lstStyle/>
        <a:p>
          <a:endParaRPr lang="en-US" sz="1600"/>
        </a:p>
      </dgm:t>
    </dgm:pt>
    <dgm:pt modelId="{9E34BDEE-CBB0-7444-A9FC-BC8AB3570E51}" type="sibTrans" cxnId="{CA8BF0EF-BA7A-914E-893E-1783012587DC}">
      <dgm:prSet/>
      <dgm:spPr/>
      <dgm:t>
        <a:bodyPr/>
        <a:lstStyle/>
        <a:p>
          <a:endParaRPr lang="en-US" sz="1600"/>
        </a:p>
      </dgm:t>
    </dgm:pt>
    <dgm:pt modelId="{B3AFA8CE-EB16-954D-8DF5-3AA77BBEE352}" type="pres">
      <dgm:prSet presAssocID="{F7E92A06-3AD8-254D-8C29-0345FEA6C916}" presName="linearFlow" presStyleCnt="0">
        <dgm:presLayoutVars>
          <dgm:dir/>
          <dgm:animLvl val="lvl"/>
          <dgm:resizeHandles val="exact"/>
        </dgm:presLayoutVars>
      </dgm:prSet>
      <dgm:spPr/>
    </dgm:pt>
    <dgm:pt modelId="{CA1A3ABE-49D8-C84C-8023-56C0F7A3E4D3}" type="pres">
      <dgm:prSet presAssocID="{18E2D8B9-3402-3948-A9D8-72B23A5A16F1}" presName="composite" presStyleCnt="0"/>
      <dgm:spPr/>
    </dgm:pt>
    <dgm:pt modelId="{EEEFA6D8-BD64-F345-926A-618B755B536D}" type="pres">
      <dgm:prSet presAssocID="{18E2D8B9-3402-3948-A9D8-72B23A5A16F1}" presName="parentText" presStyleLbl="alignNode1" presStyleIdx="0" presStyleCnt="5">
        <dgm:presLayoutVars>
          <dgm:chMax val="1"/>
          <dgm:bulletEnabled val="1"/>
        </dgm:presLayoutVars>
      </dgm:prSet>
      <dgm:spPr/>
    </dgm:pt>
    <dgm:pt modelId="{7B1A1EBE-C980-0C48-8AD6-42542762A4F6}" type="pres">
      <dgm:prSet presAssocID="{18E2D8B9-3402-3948-A9D8-72B23A5A16F1}" presName="descendantText" presStyleLbl="alignAcc1" presStyleIdx="0" presStyleCnt="5">
        <dgm:presLayoutVars>
          <dgm:bulletEnabled val="1"/>
        </dgm:presLayoutVars>
      </dgm:prSet>
      <dgm:spPr/>
    </dgm:pt>
    <dgm:pt modelId="{FF74A4D7-DD36-4449-962B-2E9E60188A52}" type="pres">
      <dgm:prSet presAssocID="{4251EBB8-42E4-7546-ABAA-A87254D3D350}" presName="sp" presStyleCnt="0"/>
      <dgm:spPr/>
    </dgm:pt>
    <dgm:pt modelId="{D0643BE7-92BA-F74E-9124-27509407F6C8}" type="pres">
      <dgm:prSet presAssocID="{3C513F0B-EC89-B046-B12C-B20D4304968C}" presName="composite" presStyleCnt="0"/>
      <dgm:spPr/>
    </dgm:pt>
    <dgm:pt modelId="{0C83E904-07B5-E44F-A5FD-D42D22F21F9D}" type="pres">
      <dgm:prSet presAssocID="{3C513F0B-EC89-B046-B12C-B20D4304968C}" presName="parentText" presStyleLbl="alignNode1" presStyleIdx="1" presStyleCnt="5">
        <dgm:presLayoutVars>
          <dgm:chMax val="1"/>
          <dgm:bulletEnabled val="1"/>
        </dgm:presLayoutVars>
      </dgm:prSet>
      <dgm:spPr/>
    </dgm:pt>
    <dgm:pt modelId="{710C1E3B-BEA8-4C46-B429-C813A072DF08}" type="pres">
      <dgm:prSet presAssocID="{3C513F0B-EC89-B046-B12C-B20D4304968C}" presName="descendantText" presStyleLbl="alignAcc1" presStyleIdx="1" presStyleCnt="5">
        <dgm:presLayoutVars>
          <dgm:bulletEnabled val="1"/>
        </dgm:presLayoutVars>
      </dgm:prSet>
      <dgm:spPr/>
    </dgm:pt>
    <dgm:pt modelId="{EB3893A4-F7BF-1745-B5E2-6FE7D31C5F68}" type="pres">
      <dgm:prSet presAssocID="{99D405D1-7424-0142-8395-2378524C37B0}" presName="sp" presStyleCnt="0"/>
      <dgm:spPr/>
    </dgm:pt>
    <dgm:pt modelId="{151079DB-2CEB-8642-A21C-4EBFC85F074F}" type="pres">
      <dgm:prSet presAssocID="{832B1C78-44AB-8642-B868-AD983EC67F98}" presName="composite" presStyleCnt="0"/>
      <dgm:spPr/>
    </dgm:pt>
    <dgm:pt modelId="{B6963481-75CE-8E49-9658-E2D912AFC354}" type="pres">
      <dgm:prSet presAssocID="{832B1C78-44AB-8642-B868-AD983EC67F98}" presName="parentText" presStyleLbl="alignNode1" presStyleIdx="2" presStyleCnt="5">
        <dgm:presLayoutVars>
          <dgm:chMax val="1"/>
          <dgm:bulletEnabled val="1"/>
        </dgm:presLayoutVars>
      </dgm:prSet>
      <dgm:spPr/>
    </dgm:pt>
    <dgm:pt modelId="{916176F8-27CF-6A44-9812-632CDBB6A2CB}" type="pres">
      <dgm:prSet presAssocID="{832B1C78-44AB-8642-B868-AD983EC67F98}" presName="descendantText" presStyleLbl="alignAcc1" presStyleIdx="2" presStyleCnt="5">
        <dgm:presLayoutVars>
          <dgm:bulletEnabled val="1"/>
        </dgm:presLayoutVars>
      </dgm:prSet>
      <dgm:spPr/>
    </dgm:pt>
    <dgm:pt modelId="{BC52DDDF-2DA3-8A43-812F-2987211335F4}" type="pres">
      <dgm:prSet presAssocID="{7322C2DE-CE2C-584F-BA32-D5938EB5C270}" presName="sp" presStyleCnt="0"/>
      <dgm:spPr/>
    </dgm:pt>
    <dgm:pt modelId="{E36E8B19-9129-EF4C-AAD6-AD0CB9F8C54B}" type="pres">
      <dgm:prSet presAssocID="{3CF8E575-64C4-3F4F-8CC6-4053702AAD79}" presName="composite" presStyleCnt="0"/>
      <dgm:spPr/>
    </dgm:pt>
    <dgm:pt modelId="{FCB3E6E6-2755-9B4B-9BAD-5AA7A4308CCE}" type="pres">
      <dgm:prSet presAssocID="{3CF8E575-64C4-3F4F-8CC6-4053702AAD79}" presName="parentText" presStyleLbl="alignNode1" presStyleIdx="3" presStyleCnt="5">
        <dgm:presLayoutVars>
          <dgm:chMax val="1"/>
          <dgm:bulletEnabled val="1"/>
        </dgm:presLayoutVars>
      </dgm:prSet>
      <dgm:spPr/>
    </dgm:pt>
    <dgm:pt modelId="{FAA98B51-4BB6-9B47-9557-5654EA1BE7CD}" type="pres">
      <dgm:prSet presAssocID="{3CF8E575-64C4-3F4F-8CC6-4053702AAD79}" presName="descendantText" presStyleLbl="alignAcc1" presStyleIdx="3" presStyleCnt="5">
        <dgm:presLayoutVars>
          <dgm:bulletEnabled val="1"/>
        </dgm:presLayoutVars>
      </dgm:prSet>
      <dgm:spPr/>
    </dgm:pt>
    <dgm:pt modelId="{187D4C24-9F28-C345-BBA6-4CC20F1F7CAB}" type="pres">
      <dgm:prSet presAssocID="{7F4E930F-00B4-FC4F-AE22-53E525EDEFEA}" presName="sp" presStyleCnt="0"/>
      <dgm:spPr/>
    </dgm:pt>
    <dgm:pt modelId="{27EF0B8A-5F62-6241-AACE-B50FB299EC89}" type="pres">
      <dgm:prSet presAssocID="{66E071E9-FB14-D04C-B982-F34C2846D1BE}" presName="composite" presStyleCnt="0"/>
      <dgm:spPr/>
    </dgm:pt>
    <dgm:pt modelId="{7347F5F9-038E-5F40-A019-BF777CF1B5D1}" type="pres">
      <dgm:prSet presAssocID="{66E071E9-FB14-D04C-B982-F34C2846D1BE}" presName="parentText" presStyleLbl="alignNode1" presStyleIdx="4" presStyleCnt="5">
        <dgm:presLayoutVars>
          <dgm:chMax val="1"/>
          <dgm:bulletEnabled val="1"/>
        </dgm:presLayoutVars>
      </dgm:prSet>
      <dgm:spPr/>
    </dgm:pt>
    <dgm:pt modelId="{5022A9E6-22F3-FE44-8A2A-9180F29C4647}" type="pres">
      <dgm:prSet presAssocID="{66E071E9-FB14-D04C-B982-F34C2846D1BE}" presName="descendantText" presStyleLbl="alignAcc1" presStyleIdx="4" presStyleCnt="5">
        <dgm:presLayoutVars>
          <dgm:bulletEnabled val="1"/>
        </dgm:presLayoutVars>
      </dgm:prSet>
      <dgm:spPr/>
    </dgm:pt>
  </dgm:ptLst>
  <dgm:cxnLst>
    <dgm:cxn modelId="{896DA704-B247-5846-B4D9-08797747F924}" srcId="{18E2D8B9-3402-3948-A9D8-72B23A5A16F1}" destId="{97560B8D-3D6B-3D48-9AC6-6C4FDA4B36AD}" srcOrd="0" destOrd="0" parTransId="{69776AB4-A8CB-E64B-A991-74B4EDBE2169}" sibTransId="{8A5AEF8F-147C-CC42-8C2F-5400B1654B1E}"/>
    <dgm:cxn modelId="{4336E40F-E227-3447-9FFB-4B2BEC0B1C99}" type="presOf" srcId="{97560B8D-3D6B-3D48-9AC6-6C4FDA4B36AD}" destId="{7B1A1EBE-C980-0C48-8AD6-42542762A4F6}" srcOrd="0" destOrd="0" presId="urn:microsoft.com/office/officeart/2005/8/layout/chevron2"/>
    <dgm:cxn modelId="{7005871C-2A70-9844-879C-D62CECCB7A0F}" srcId="{F7E92A06-3AD8-254D-8C29-0345FEA6C916}" destId="{66E071E9-FB14-D04C-B982-F34C2846D1BE}" srcOrd="4" destOrd="0" parTransId="{ED55559C-8379-554A-AA36-88D26029C286}" sibTransId="{1101E25C-41F8-3A4E-96F4-B5CA5E9BE2C8}"/>
    <dgm:cxn modelId="{DA32B621-9D26-A949-88E0-B07BD9B17AF8}" srcId="{3CF8E575-64C4-3F4F-8CC6-4053702AAD79}" destId="{E40EE07E-65A9-BC4A-A283-21D5709CB2C2}" srcOrd="0" destOrd="0" parTransId="{F8057965-2644-A640-922C-B86C6B02B5C0}" sibTransId="{B18354CD-2252-844F-9335-B1979BDA140A}"/>
    <dgm:cxn modelId="{9127C93E-691C-4F40-A10F-35296C7ED761}" type="presOf" srcId="{832B1C78-44AB-8642-B868-AD983EC67F98}" destId="{B6963481-75CE-8E49-9658-E2D912AFC354}" srcOrd="0" destOrd="0" presId="urn:microsoft.com/office/officeart/2005/8/layout/chevron2"/>
    <dgm:cxn modelId="{075C2389-0158-9049-B0FA-97EB29248F04}" type="presOf" srcId="{E40EE07E-65A9-BC4A-A283-21D5709CB2C2}" destId="{FAA98B51-4BB6-9B47-9557-5654EA1BE7CD}" srcOrd="0" destOrd="0" presId="urn:microsoft.com/office/officeart/2005/8/layout/chevron2"/>
    <dgm:cxn modelId="{CED0DA8F-AE47-6143-9DE1-D700FA92C930}" srcId="{F7E92A06-3AD8-254D-8C29-0345FEA6C916}" destId="{3C513F0B-EC89-B046-B12C-B20D4304968C}" srcOrd="1" destOrd="0" parTransId="{20ED185E-1B05-BF46-9A35-AAB7EEA247BE}" sibTransId="{99D405D1-7424-0142-8395-2378524C37B0}"/>
    <dgm:cxn modelId="{7A2ECD98-CE43-7E4D-BB29-DA50464AC1F9}" type="presOf" srcId="{E5AA2537-F10C-4F43-B5C5-F33CDA35BC7F}" destId="{710C1E3B-BEA8-4C46-B429-C813A072DF08}" srcOrd="0" destOrd="0" presId="urn:microsoft.com/office/officeart/2005/8/layout/chevron2"/>
    <dgm:cxn modelId="{EFDD8E9B-EEBE-2747-A9D9-B05752631EBC}" type="presOf" srcId="{FA0B8720-A79E-9B45-B82C-C9478EF18482}" destId="{5022A9E6-22F3-FE44-8A2A-9180F29C4647}" srcOrd="0" destOrd="0" presId="urn:microsoft.com/office/officeart/2005/8/layout/chevron2"/>
    <dgm:cxn modelId="{A2623EA0-4E80-3745-8C13-FF653B2EEA3C}" type="presOf" srcId="{66E071E9-FB14-D04C-B982-F34C2846D1BE}" destId="{7347F5F9-038E-5F40-A019-BF777CF1B5D1}" srcOrd="0" destOrd="0" presId="urn:microsoft.com/office/officeart/2005/8/layout/chevron2"/>
    <dgm:cxn modelId="{27DEA0A1-FDA2-6E4A-ACB9-6DC902FAF7BC}" srcId="{F7E92A06-3AD8-254D-8C29-0345FEA6C916}" destId="{3CF8E575-64C4-3F4F-8CC6-4053702AAD79}" srcOrd="3" destOrd="0" parTransId="{A9457642-ACA7-B549-84AB-E7B1128D9E83}" sibTransId="{7F4E930F-00B4-FC4F-AE22-53E525EDEFEA}"/>
    <dgm:cxn modelId="{836459A4-4321-3B4A-901F-AD249B4E254C}" type="presOf" srcId="{3CF8E575-64C4-3F4F-8CC6-4053702AAD79}" destId="{FCB3E6E6-2755-9B4B-9BAD-5AA7A4308CCE}" srcOrd="0" destOrd="0" presId="urn:microsoft.com/office/officeart/2005/8/layout/chevron2"/>
    <dgm:cxn modelId="{425502AF-AA37-734F-9953-B9541BC359F4}" type="presOf" srcId="{18E2D8B9-3402-3948-A9D8-72B23A5A16F1}" destId="{EEEFA6D8-BD64-F345-926A-618B755B536D}" srcOrd="0" destOrd="0" presId="urn:microsoft.com/office/officeart/2005/8/layout/chevron2"/>
    <dgm:cxn modelId="{6EA45CBC-59E1-BE42-9F1A-E352937F1372}" type="presOf" srcId="{F7E92A06-3AD8-254D-8C29-0345FEA6C916}" destId="{B3AFA8CE-EB16-954D-8DF5-3AA77BBEE352}" srcOrd="0" destOrd="0" presId="urn:microsoft.com/office/officeart/2005/8/layout/chevron2"/>
    <dgm:cxn modelId="{C5F660CE-F989-3742-A39A-C17D2EC6884A}" type="presOf" srcId="{A0842851-B6CE-7244-A44C-AA1AA2D0DBD9}" destId="{916176F8-27CF-6A44-9812-632CDBB6A2CB}" srcOrd="0" destOrd="0" presId="urn:microsoft.com/office/officeart/2005/8/layout/chevron2"/>
    <dgm:cxn modelId="{9B4334D1-0DC0-B448-A0DB-ECE56B10276A}" srcId="{F7E92A06-3AD8-254D-8C29-0345FEA6C916}" destId="{18E2D8B9-3402-3948-A9D8-72B23A5A16F1}" srcOrd="0" destOrd="0" parTransId="{61BB1931-8E42-5449-B3B7-400E1AAE77A7}" sibTransId="{4251EBB8-42E4-7546-ABAA-A87254D3D350}"/>
    <dgm:cxn modelId="{CA8BF0EF-BA7A-914E-893E-1783012587DC}" srcId="{66E071E9-FB14-D04C-B982-F34C2846D1BE}" destId="{FA0B8720-A79E-9B45-B82C-C9478EF18482}" srcOrd="0" destOrd="0" parTransId="{46020877-6F01-694C-8284-76B445667502}" sibTransId="{9E34BDEE-CBB0-7444-A9FC-BC8AB3570E51}"/>
    <dgm:cxn modelId="{C04D29F1-A4DC-5B48-A38A-C72CC3A43BC2}" srcId="{F7E92A06-3AD8-254D-8C29-0345FEA6C916}" destId="{832B1C78-44AB-8642-B868-AD983EC67F98}" srcOrd="2" destOrd="0" parTransId="{F7DF3FE5-1ADC-A443-9773-C6FB7D5BC32C}" sibTransId="{7322C2DE-CE2C-584F-BA32-D5938EB5C270}"/>
    <dgm:cxn modelId="{BDC691F5-A809-D340-98E5-673D678C79FC}" srcId="{832B1C78-44AB-8642-B868-AD983EC67F98}" destId="{A0842851-B6CE-7244-A44C-AA1AA2D0DBD9}" srcOrd="0" destOrd="0" parTransId="{53A68F48-758D-B641-8BAE-067A3F04A0A8}" sibTransId="{17644B2D-7D15-AF48-A42F-CE89DBDDF1CC}"/>
    <dgm:cxn modelId="{2C2874FB-8DA2-5B45-907A-E3C86377E652}" type="presOf" srcId="{3C513F0B-EC89-B046-B12C-B20D4304968C}" destId="{0C83E904-07B5-E44F-A5FD-D42D22F21F9D}" srcOrd="0" destOrd="0" presId="urn:microsoft.com/office/officeart/2005/8/layout/chevron2"/>
    <dgm:cxn modelId="{C6E832FF-0C12-7D40-A0C3-2D361CB6B8B0}" srcId="{3C513F0B-EC89-B046-B12C-B20D4304968C}" destId="{E5AA2537-F10C-4F43-B5C5-F33CDA35BC7F}" srcOrd="0" destOrd="0" parTransId="{DB459FF8-45FA-2649-A0A4-B1CA9B59CB33}" sibTransId="{CBCFC9E7-ADE5-1D4B-B62E-F12D5823F8A5}"/>
    <dgm:cxn modelId="{8FA158A9-2AD8-324B-A718-AB9AF76EE907}" type="presParOf" srcId="{B3AFA8CE-EB16-954D-8DF5-3AA77BBEE352}" destId="{CA1A3ABE-49D8-C84C-8023-56C0F7A3E4D3}" srcOrd="0" destOrd="0" presId="urn:microsoft.com/office/officeart/2005/8/layout/chevron2"/>
    <dgm:cxn modelId="{EBFE394B-7BD3-BB46-BFBA-B91964495218}" type="presParOf" srcId="{CA1A3ABE-49D8-C84C-8023-56C0F7A3E4D3}" destId="{EEEFA6D8-BD64-F345-926A-618B755B536D}" srcOrd="0" destOrd="0" presId="urn:microsoft.com/office/officeart/2005/8/layout/chevron2"/>
    <dgm:cxn modelId="{A5895509-98C9-924F-B48F-32F9FC5B5E16}" type="presParOf" srcId="{CA1A3ABE-49D8-C84C-8023-56C0F7A3E4D3}" destId="{7B1A1EBE-C980-0C48-8AD6-42542762A4F6}" srcOrd="1" destOrd="0" presId="urn:microsoft.com/office/officeart/2005/8/layout/chevron2"/>
    <dgm:cxn modelId="{4D3FBA77-CABD-364C-B86D-2B360F6A243D}" type="presParOf" srcId="{B3AFA8CE-EB16-954D-8DF5-3AA77BBEE352}" destId="{FF74A4D7-DD36-4449-962B-2E9E60188A52}" srcOrd="1" destOrd="0" presId="urn:microsoft.com/office/officeart/2005/8/layout/chevron2"/>
    <dgm:cxn modelId="{030F75C2-67E2-2C47-9894-AA710C86C432}" type="presParOf" srcId="{B3AFA8CE-EB16-954D-8DF5-3AA77BBEE352}" destId="{D0643BE7-92BA-F74E-9124-27509407F6C8}" srcOrd="2" destOrd="0" presId="urn:microsoft.com/office/officeart/2005/8/layout/chevron2"/>
    <dgm:cxn modelId="{106A73AE-3C19-5F42-88B2-1C6173BF947D}" type="presParOf" srcId="{D0643BE7-92BA-F74E-9124-27509407F6C8}" destId="{0C83E904-07B5-E44F-A5FD-D42D22F21F9D}" srcOrd="0" destOrd="0" presId="urn:microsoft.com/office/officeart/2005/8/layout/chevron2"/>
    <dgm:cxn modelId="{8609DD55-DD24-2647-BEDB-08A1910D02FA}" type="presParOf" srcId="{D0643BE7-92BA-F74E-9124-27509407F6C8}" destId="{710C1E3B-BEA8-4C46-B429-C813A072DF08}" srcOrd="1" destOrd="0" presId="urn:microsoft.com/office/officeart/2005/8/layout/chevron2"/>
    <dgm:cxn modelId="{BFFBE717-716C-B44C-84FE-E3E438B30423}" type="presParOf" srcId="{B3AFA8CE-EB16-954D-8DF5-3AA77BBEE352}" destId="{EB3893A4-F7BF-1745-B5E2-6FE7D31C5F68}" srcOrd="3" destOrd="0" presId="urn:microsoft.com/office/officeart/2005/8/layout/chevron2"/>
    <dgm:cxn modelId="{5FEB77FF-C8E6-9747-9224-9FFE23A8E531}" type="presParOf" srcId="{B3AFA8CE-EB16-954D-8DF5-3AA77BBEE352}" destId="{151079DB-2CEB-8642-A21C-4EBFC85F074F}" srcOrd="4" destOrd="0" presId="urn:microsoft.com/office/officeart/2005/8/layout/chevron2"/>
    <dgm:cxn modelId="{93681DFB-E3A4-A543-91E3-24E2FDF32E3D}" type="presParOf" srcId="{151079DB-2CEB-8642-A21C-4EBFC85F074F}" destId="{B6963481-75CE-8E49-9658-E2D912AFC354}" srcOrd="0" destOrd="0" presId="urn:microsoft.com/office/officeart/2005/8/layout/chevron2"/>
    <dgm:cxn modelId="{BC790788-336E-0443-BC81-23A625EF9E73}" type="presParOf" srcId="{151079DB-2CEB-8642-A21C-4EBFC85F074F}" destId="{916176F8-27CF-6A44-9812-632CDBB6A2CB}" srcOrd="1" destOrd="0" presId="urn:microsoft.com/office/officeart/2005/8/layout/chevron2"/>
    <dgm:cxn modelId="{29C4321F-E197-4F4B-A920-C14DF73E8625}" type="presParOf" srcId="{B3AFA8CE-EB16-954D-8DF5-3AA77BBEE352}" destId="{BC52DDDF-2DA3-8A43-812F-2987211335F4}" srcOrd="5" destOrd="0" presId="urn:microsoft.com/office/officeart/2005/8/layout/chevron2"/>
    <dgm:cxn modelId="{CFB1940B-2C8B-1C4F-8BB1-7D3010BA57DD}" type="presParOf" srcId="{B3AFA8CE-EB16-954D-8DF5-3AA77BBEE352}" destId="{E36E8B19-9129-EF4C-AAD6-AD0CB9F8C54B}" srcOrd="6" destOrd="0" presId="urn:microsoft.com/office/officeart/2005/8/layout/chevron2"/>
    <dgm:cxn modelId="{358E7415-3D7D-5248-8BF1-C5F49B296604}" type="presParOf" srcId="{E36E8B19-9129-EF4C-AAD6-AD0CB9F8C54B}" destId="{FCB3E6E6-2755-9B4B-9BAD-5AA7A4308CCE}" srcOrd="0" destOrd="0" presId="urn:microsoft.com/office/officeart/2005/8/layout/chevron2"/>
    <dgm:cxn modelId="{F51AD620-1422-984B-B94E-503741DFD871}" type="presParOf" srcId="{E36E8B19-9129-EF4C-AAD6-AD0CB9F8C54B}" destId="{FAA98B51-4BB6-9B47-9557-5654EA1BE7CD}" srcOrd="1" destOrd="0" presId="urn:microsoft.com/office/officeart/2005/8/layout/chevron2"/>
    <dgm:cxn modelId="{693FE98B-3521-354D-9AF1-AD3450868859}" type="presParOf" srcId="{B3AFA8CE-EB16-954D-8DF5-3AA77BBEE352}" destId="{187D4C24-9F28-C345-BBA6-4CC20F1F7CAB}" srcOrd="7" destOrd="0" presId="urn:microsoft.com/office/officeart/2005/8/layout/chevron2"/>
    <dgm:cxn modelId="{DF95AE40-6BE7-E047-B4CB-9FC80A92DFFE}" type="presParOf" srcId="{B3AFA8CE-EB16-954D-8DF5-3AA77BBEE352}" destId="{27EF0B8A-5F62-6241-AACE-B50FB299EC89}" srcOrd="8" destOrd="0" presId="urn:microsoft.com/office/officeart/2005/8/layout/chevron2"/>
    <dgm:cxn modelId="{04615496-F567-CE42-901A-CC20AA11A8A2}" type="presParOf" srcId="{27EF0B8A-5F62-6241-AACE-B50FB299EC89}" destId="{7347F5F9-038E-5F40-A019-BF777CF1B5D1}" srcOrd="0" destOrd="0" presId="urn:microsoft.com/office/officeart/2005/8/layout/chevron2"/>
    <dgm:cxn modelId="{C12962C1-9EBE-5B4A-9324-31448B353052}" type="presParOf" srcId="{27EF0B8A-5F62-6241-AACE-B50FB299EC89}" destId="{5022A9E6-22F3-FE44-8A2A-9180F29C464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FA6D8-BD64-F345-926A-618B755B536D}">
      <dsp:nvSpPr>
        <dsp:cNvPr id="0" name=""/>
        <dsp:cNvSpPr/>
      </dsp:nvSpPr>
      <dsp:spPr>
        <a:xfrm rot="5400000">
          <a:off x="-118664" y="119875"/>
          <a:ext cx="791096" cy="553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1</a:t>
          </a:r>
          <a:endParaRPr lang="en-US" sz="1600" kern="1200" dirty="0"/>
        </a:p>
      </dsp:txBody>
      <dsp:txXfrm rot="-5400000">
        <a:off x="1" y="278095"/>
        <a:ext cx="553767" cy="237329"/>
      </dsp:txXfrm>
    </dsp:sp>
    <dsp:sp modelId="{7B1A1EBE-C980-0C48-8AD6-42542762A4F6}">
      <dsp:nvSpPr>
        <dsp:cNvPr id="0" name=""/>
        <dsp:cNvSpPr/>
      </dsp:nvSpPr>
      <dsp:spPr>
        <a:xfrm rot="5400000">
          <a:off x="2179484" y="-1624505"/>
          <a:ext cx="514212" cy="376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altLang="zh-CN" sz="1800" kern="1200" dirty="0">
              <a:latin typeface="Arial" panose="020B0604020202020204" pitchFamily="34" charset="0"/>
              <a:cs typeface="Arial" panose="020B0604020202020204" pitchFamily="34" charset="0"/>
            </a:rPr>
            <a:t>Target</a:t>
          </a:r>
          <a:r>
            <a:rPr lang="zh-CN" altLang="en-US" sz="1800" kern="1200" dirty="0">
              <a:latin typeface="Arial" panose="020B0604020202020204" pitchFamily="34" charset="0"/>
              <a:cs typeface="Arial" panose="020B0604020202020204" pitchFamily="34" charset="0"/>
            </a:rPr>
            <a:t> </a:t>
          </a:r>
          <a:r>
            <a:rPr lang="en-US" altLang="zh-CN" sz="1800" kern="1200" dirty="0">
              <a:latin typeface="Arial" panose="020B0604020202020204" pitchFamily="34" charset="0"/>
              <a:cs typeface="Arial" panose="020B0604020202020204" pitchFamily="34" charset="0"/>
            </a:rPr>
            <a:t>protein</a:t>
          </a:r>
          <a:r>
            <a:rPr lang="zh-CN" altLang="en-US" sz="1800" kern="1200" dirty="0">
              <a:latin typeface="Arial" panose="020B0604020202020204" pitchFamily="34" charset="0"/>
              <a:cs typeface="Arial" panose="020B0604020202020204" pitchFamily="34" charset="0"/>
            </a:rPr>
            <a:t> </a:t>
          </a:r>
          <a:r>
            <a:rPr lang="en-US" altLang="zh-CN" sz="1800" kern="1200" dirty="0">
              <a:latin typeface="Arial" panose="020B0604020202020204" pitchFamily="34" charset="0"/>
              <a:cs typeface="Arial" panose="020B0604020202020204" pitchFamily="34" charset="0"/>
            </a:rPr>
            <a:t>selection</a:t>
          </a:r>
          <a:endParaRPr lang="en-US" sz="1800" kern="1200" dirty="0">
            <a:latin typeface="Arial" panose="020B0604020202020204" pitchFamily="34" charset="0"/>
            <a:cs typeface="Arial" panose="020B0604020202020204" pitchFamily="34" charset="0"/>
          </a:endParaRPr>
        </a:p>
      </dsp:txBody>
      <dsp:txXfrm rot="-5400000">
        <a:off x="553767" y="26314"/>
        <a:ext cx="3740544" cy="464008"/>
      </dsp:txXfrm>
    </dsp:sp>
    <dsp:sp modelId="{0C83E904-07B5-E44F-A5FD-D42D22F21F9D}">
      <dsp:nvSpPr>
        <dsp:cNvPr id="0" name=""/>
        <dsp:cNvSpPr/>
      </dsp:nvSpPr>
      <dsp:spPr>
        <a:xfrm rot="5400000">
          <a:off x="-118664" y="788822"/>
          <a:ext cx="791096" cy="553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2</a:t>
          </a:r>
          <a:endParaRPr lang="en-US" sz="1600" kern="1200" dirty="0"/>
        </a:p>
      </dsp:txBody>
      <dsp:txXfrm rot="-5400000">
        <a:off x="1" y="947042"/>
        <a:ext cx="553767" cy="237329"/>
      </dsp:txXfrm>
    </dsp:sp>
    <dsp:sp modelId="{710C1E3B-BEA8-4C46-B429-C813A072DF08}">
      <dsp:nvSpPr>
        <dsp:cNvPr id="0" name=""/>
        <dsp:cNvSpPr/>
      </dsp:nvSpPr>
      <dsp:spPr>
        <a:xfrm rot="5400000">
          <a:off x="2179484" y="-955558"/>
          <a:ext cx="514212" cy="376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altLang="zh-CN" sz="1800" kern="1200" dirty="0"/>
            <a:t>Target</a:t>
          </a:r>
          <a:r>
            <a:rPr lang="zh-CN" altLang="en-US" sz="1800" kern="1200" dirty="0"/>
            <a:t> </a:t>
          </a:r>
          <a:r>
            <a:rPr lang="en-US" altLang="zh-CN" sz="1800" kern="1200" dirty="0"/>
            <a:t>peptide</a:t>
          </a:r>
          <a:r>
            <a:rPr lang="zh-CN" altLang="en-US" sz="1800" kern="1200" dirty="0"/>
            <a:t> </a:t>
          </a:r>
          <a:r>
            <a:rPr lang="en-US" altLang="zh-CN" sz="1800" kern="1200" dirty="0"/>
            <a:t>selection</a:t>
          </a:r>
          <a:endParaRPr lang="en-US" sz="1800" kern="1200" dirty="0"/>
        </a:p>
      </dsp:txBody>
      <dsp:txXfrm rot="-5400000">
        <a:off x="553767" y="695261"/>
        <a:ext cx="3740544" cy="464008"/>
      </dsp:txXfrm>
    </dsp:sp>
    <dsp:sp modelId="{B6963481-75CE-8E49-9658-E2D912AFC354}">
      <dsp:nvSpPr>
        <dsp:cNvPr id="0" name=""/>
        <dsp:cNvSpPr/>
      </dsp:nvSpPr>
      <dsp:spPr>
        <a:xfrm rot="5400000">
          <a:off x="-118664" y="1457769"/>
          <a:ext cx="791096" cy="553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3</a:t>
          </a:r>
          <a:endParaRPr lang="en-US" sz="1600" kern="1200" dirty="0"/>
        </a:p>
      </dsp:txBody>
      <dsp:txXfrm rot="-5400000">
        <a:off x="1" y="1615989"/>
        <a:ext cx="553767" cy="237329"/>
      </dsp:txXfrm>
    </dsp:sp>
    <dsp:sp modelId="{916176F8-27CF-6A44-9812-632CDBB6A2CB}">
      <dsp:nvSpPr>
        <dsp:cNvPr id="0" name=""/>
        <dsp:cNvSpPr/>
      </dsp:nvSpPr>
      <dsp:spPr>
        <a:xfrm rot="5400000">
          <a:off x="2179484" y="-286611"/>
          <a:ext cx="514212" cy="376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n-US" altLang="zh-CN" sz="1600" kern="1200" dirty="0"/>
            <a:t>Fragment</a:t>
          </a:r>
          <a:r>
            <a:rPr lang="zh-CN" altLang="en-US" sz="1600" kern="1200" dirty="0"/>
            <a:t> </a:t>
          </a:r>
          <a:r>
            <a:rPr lang="en-US" altLang="zh-CN" sz="1600" kern="1200" dirty="0"/>
            <a:t>ions</a:t>
          </a:r>
          <a:r>
            <a:rPr lang="zh-CN" altLang="en-US" sz="1600" kern="1200" dirty="0"/>
            <a:t> </a:t>
          </a:r>
          <a:r>
            <a:rPr lang="en-US" altLang="zh-CN" sz="1600" kern="1200" dirty="0"/>
            <a:t>or</a:t>
          </a:r>
          <a:r>
            <a:rPr lang="zh-CN" altLang="en-US" sz="1600" kern="1200" dirty="0"/>
            <a:t> </a:t>
          </a:r>
          <a:r>
            <a:rPr lang="en-US" altLang="zh-CN" sz="1600" kern="1200" dirty="0"/>
            <a:t>translations</a:t>
          </a:r>
          <a:r>
            <a:rPr lang="zh-CN" altLang="en-US" sz="1600" kern="1200" dirty="0"/>
            <a:t> </a:t>
          </a:r>
          <a:r>
            <a:rPr lang="en-US" altLang="zh-CN" sz="1600" kern="1200" dirty="0"/>
            <a:t>selection</a:t>
          </a:r>
          <a:r>
            <a:rPr lang="zh-CN" altLang="en-US" sz="1600" kern="1200" dirty="0"/>
            <a:t>*</a:t>
          </a:r>
          <a:endParaRPr lang="en-US" sz="1600" kern="1200" dirty="0"/>
        </a:p>
      </dsp:txBody>
      <dsp:txXfrm rot="-5400000">
        <a:off x="553767" y="1364208"/>
        <a:ext cx="3740544" cy="464008"/>
      </dsp:txXfrm>
    </dsp:sp>
    <dsp:sp modelId="{FCB3E6E6-2755-9B4B-9BAD-5AA7A4308CCE}">
      <dsp:nvSpPr>
        <dsp:cNvPr id="0" name=""/>
        <dsp:cNvSpPr/>
      </dsp:nvSpPr>
      <dsp:spPr>
        <a:xfrm rot="5400000">
          <a:off x="-118664" y="2126716"/>
          <a:ext cx="791096" cy="553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4</a:t>
          </a:r>
          <a:endParaRPr lang="en-US" sz="1600" kern="1200" dirty="0"/>
        </a:p>
      </dsp:txBody>
      <dsp:txXfrm rot="-5400000">
        <a:off x="1" y="2284936"/>
        <a:ext cx="553767" cy="237329"/>
      </dsp:txXfrm>
    </dsp:sp>
    <dsp:sp modelId="{FAA98B51-4BB6-9B47-9557-5654EA1BE7CD}">
      <dsp:nvSpPr>
        <dsp:cNvPr id="0" name=""/>
        <dsp:cNvSpPr/>
      </dsp:nvSpPr>
      <dsp:spPr>
        <a:xfrm rot="5400000">
          <a:off x="2179484" y="382335"/>
          <a:ext cx="514212" cy="376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n-US" altLang="zh-CN" sz="1600" kern="1200" dirty="0">
              <a:solidFill>
                <a:srgbClr val="333333"/>
              </a:solidFill>
              <a:latin typeface="Arial" panose="020B0604020202020204" pitchFamily="34" charset="0"/>
              <a:cs typeface="Arial" panose="020B0604020202020204" pitchFamily="34" charset="0"/>
            </a:rPr>
            <a:t>MS</a:t>
          </a:r>
          <a:r>
            <a:rPr lang="zh-CN" altLang="en-US" sz="1600" kern="1200" dirty="0">
              <a:solidFill>
                <a:srgbClr val="333333"/>
              </a:solidFill>
              <a:latin typeface="Arial" panose="020B0604020202020204" pitchFamily="34" charset="0"/>
              <a:cs typeface="Arial" panose="020B0604020202020204" pitchFamily="34" charset="0"/>
            </a:rPr>
            <a:t> </a:t>
          </a:r>
          <a:r>
            <a:rPr lang="en-US" altLang="zh-CN" sz="1600" kern="1200" dirty="0">
              <a:solidFill>
                <a:srgbClr val="333333"/>
              </a:solidFill>
              <a:latin typeface="Arial" panose="020B0604020202020204" pitchFamily="34" charset="0"/>
              <a:cs typeface="Arial" panose="020B0604020202020204" pitchFamily="34" charset="0"/>
            </a:rPr>
            <a:t>experiment</a:t>
          </a:r>
          <a:r>
            <a:rPr lang="zh-CN" altLang="en-US" sz="1600" kern="1200" dirty="0">
              <a:solidFill>
                <a:srgbClr val="333333"/>
              </a:solidFill>
              <a:latin typeface="Arial" panose="020B0604020202020204" pitchFamily="34" charset="0"/>
              <a:cs typeface="Arial" panose="020B0604020202020204" pitchFamily="34" charset="0"/>
            </a:rPr>
            <a:t> </a:t>
          </a:r>
          <a:r>
            <a:rPr lang="en-US" altLang="zh-CN" sz="1600" kern="1200" dirty="0">
              <a:solidFill>
                <a:srgbClr val="333333"/>
              </a:solidFill>
              <a:latin typeface="Arial" panose="020B0604020202020204" pitchFamily="34" charset="0"/>
              <a:cs typeface="Arial" panose="020B0604020202020204" pitchFamily="34" charset="0"/>
            </a:rPr>
            <a:t>parameter</a:t>
          </a:r>
          <a:r>
            <a:rPr lang="zh-CN" altLang="en-US" sz="1600" kern="1200" dirty="0">
              <a:solidFill>
                <a:srgbClr val="333333"/>
              </a:solidFill>
              <a:latin typeface="Arial" panose="020B0604020202020204" pitchFamily="34" charset="0"/>
              <a:cs typeface="Arial" panose="020B0604020202020204" pitchFamily="34" charset="0"/>
            </a:rPr>
            <a:t> </a:t>
          </a:r>
          <a:r>
            <a:rPr lang="en-US" altLang="zh-CN" sz="1600" kern="1200" dirty="0">
              <a:solidFill>
                <a:srgbClr val="333333"/>
              </a:solidFill>
              <a:latin typeface="Arial" panose="020B0604020202020204" pitchFamily="34" charset="0"/>
              <a:cs typeface="Arial" panose="020B0604020202020204" pitchFamily="34" charset="0"/>
            </a:rPr>
            <a:t>optimization</a:t>
          </a:r>
          <a:endParaRPr lang="en-US" sz="1600" kern="1200" dirty="0"/>
        </a:p>
      </dsp:txBody>
      <dsp:txXfrm rot="-5400000">
        <a:off x="553767" y="2033154"/>
        <a:ext cx="3740544" cy="464008"/>
      </dsp:txXfrm>
    </dsp:sp>
    <dsp:sp modelId="{7347F5F9-038E-5F40-A019-BF777CF1B5D1}">
      <dsp:nvSpPr>
        <dsp:cNvPr id="0" name=""/>
        <dsp:cNvSpPr/>
      </dsp:nvSpPr>
      <dsp:spPr>
        <a:xfrm rot="5400000">
          <a:off x="-118664" y="2795663"/>
          <a:ext cx="791096" cy="553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5</a:t>
          </a:r>
          <a:endParaRPr lang="en-US" sz="1600" kern="1200" dirty="0"/>
        </a:p>
      </dsp:txBody>
      <dsp:txXfrm rot="-5400000">
        <a:off x="1" y="2953883"/>
        <a:ext cx="553767" cy="237329"/>
      </dsp:txXfrm>
    </dsp:sp>
    <dsp:sp modelId="{5022A9E6-22F3-FE44-8A2A-9180F29C4647}">
      <dsp:nvSpPr>
        <dsp:cNvPr id="0" name=""/>
        <dsp:cNvSpPr/>
      </dsp:nvSpPr>
      <dsp:spPr>
        <a:xfrm rot="5400000">
          <a:off x="2179484" y="1051282"/>
          <a:ext cx="514212" cy="376564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en-US" altLang="zh-CN" sz="1600" kern="1200" dirty="0">
              <a:solidFill>
                <a:srgbClr val="333333"/>
              </a:solidFill>
              <a:latin typeface="Arial" panose="020B0604020202020204" pitchFamily="34" charset="0"/>
              <a:cs typeface="Arial" panose="020B0604020202020204" pitchFamily="34" charset="0"/>
            </a:rPr>
            <a:t>Data</a:t>
          </a:r>
          <a:r>
            <a:rPr lang="zh-CN" altLang="en-US" sz="1600" kern="1200" dirty="0">
              <a:solidFill>
                <a:srgbClr val="333333"/>
              </a:solidFill>
              <a:latin typeface="Arial" panose="020B0604020202020204" pitchFamily="34" charset="0"/>
              <a:cs typeface="Arial" panose="020B0604020202020204" pitchFamily="34" charset="0"/>
            </a:rPr>
            <a:t> </a:t>
          </a:r>
          <a:r>
            <a:rPr lang="en-US" altLang="zh-CN" sz="1600" kern="1200" dirty="0">
              <a:solidFill>
                <a:srgbClr val="333333"/>
              </a:solidFill>
              <a:latin typeface="Arial" panose="020B0604020202020204" pitchFamily="34" charset="0"/>
              <a:cs typeface="Arial" panose="020B0604020202020204" pitchFamily="34" charset="0"/>
            </a:rPr>
            <a:t>generation</a:t>
          </a:r>
          <a:r>
            <a:rPr lang="zh-CN" altLang="en-US" sz="1600" kern="1200" dirty="0">
              <a:solidFill>
                <a:srgbClr val="333333"/>
              </a:solidFill>
              <a:latin typeface="Arial" panose="020B0604020202020204" pitchFamily="34" charset="0"/>
              <a:cs typeface="Arial" panose="020B0604020202020204" pitchFamily="34" charset="0"/>
            </a:rPr>
            <a:t> </a:t>
          </a:r>
          <a:r>
            <a:rPr lang="en-US" altLang="zh-CN" sz="1600" kern="1200" dirty="0">
              <a:solidFill>
                <a:srgbClr val="333333"/>
              </a:solidFill>
              <a:latin typeface="Arial" panose="020B0604020202020204" pitchFamily="34" charset="0"/>
              <a:cs typeface="Arial" panose="020B0604020202020204" pitchFamily="34" charset="0"/>
            </a:rPr>
            <a:t>(Sample</a:t>
          </a:r>
          <a:r>
            <a:rPr lang="zh-CN" altLang="en-US" sz="1600" kern="1200" dirty="0">
              <a:solidFill>
                <a:srgbClr val="333333"/>
              </a:solidFill>
              <a:latin typeface="Arial" panose="020B0604020202020204" pitchFamily="34" charset="0"/>
              <a:cs typeface="Arial" panose="020B0604020202020204" pitchFamily="34" charset="0"/>
            </a:rPr>
            <a:t> </a:t>
          </a:r>
          <a:r>
            <a:rPr lang="en-US" altLang="zh-CN" sz="1600" kern="1200" dirty="0">
              <a:solidFill>
                <a:srgbClr val="333333"/>
              </a:solidFill>
              <a:latin typeface="Arial" panose="020B0604020202020204" pitchFamily="34" charset="0"/>
              <a:cs typeface="Arial" panose="020B0604020202020204" pitchFamily="34" charset="0"/>
            </a:rPr>
            <a:t>selection).</a:t>
          </a:r>
          <a:endParaRPr lang="en-US" sz="1600" kern="1200" dirty="0"/>
        </a:p>
      </dsp:txBody>
      <dsp:txXfrm rot="-5400000">
        <a:off x="553767" y="2702101"/>
        <a:ext cx="3740544" cy="4640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3AA39-ACB2-A445-ADC0-A39360F63014}" type="datetimeFigureOut">
              <a:rPr lang="en-US" smtClean="0"/>
              <a:t>8/30/23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0C7B6-9F99-0547-B8A9-34C27DD1ABCD}" type="slidenum">
              <a:rPr lang="en-US" smtClean="0"/>
              <a:t>‹#›</a:t>
            </a:fld>
            <a:endParaRPr lang="en-US"/>
          </a:p>
        </p:txBody>
      </p:sp>
    </p:spTree>
    <p:extLst>
      <p:ext uri="{BB962C8B-B14F-4D97-AF65-F5344CB8AC3E}">
        <p14:creationId xmlns:p14="http://schemas.microsoft.com/office/powerpoint/2010/main" val="41921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ure.com/articles/s41467-023-37462-4#ref-CR2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ature.com/articles/s41467-023-37462-4#Fig5"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ature.com/articles/s41467-023-37462-4#MOESM7"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各位老师</a:t>
            </a:r>
            <a:r>
              <a:rPr lang="en-US" dirty="0"/>
              <a:t>, </a:t>
            </a:r>
            <a:r>
              <a:rPr lang="en-US" dirty="0" err="1"/>
              <a:t>同学</a:t>
            </a:r>
            <a:r>
              <a:rPr lang="zh-CN" altLang="en-US" dirty="0"/>
              <a:t>，大家好，我是闻博。首先感谢组委会的邀请，非常荣幸有这么一个宝贵的机会来跟大家分享交流我们前期的一些工作。今天我主要跟大家分享交流我们在靶向肽段搜索</a:t>
            </a:r>
            <a:r>
              <a:rPr lang="zh-CN" altLang="en-US" sz="1200" dirty="0"/>
              <a:t>方面的工作。这些工作主要是我前期在贝勒医学院章冰老师实验室的时候做的。我现在在华盛顿大学。</a:t>
            </a:r>
            <a:endParaRPr lang="en-US" dirty="0"/>
          </a:p>
        </p:txBody>
      </p:sp>
      <p:sp>
        <p:nvSpPr>
          <p:cNvPr id="4" name="Slide Number Placeholder 3"/>
          <p:cNvSpPr>
            <a:spLocks noGrp="1"/>
          </p:cNvSpPr>
          <p:nvPr>
            <p:ph type="sldNum" sz="quarter" idx="10"/>
          </p:nvPr>
        </p:nvSpPr>
        <p:spPr/>
        <p:txBody>
          <a:bodyPr/>
          <a:lstStyle/>
          <a:p>
            <a:fld id="{A6D0C7B6-9F99-0547-B8A9-34C27DD1ABCD}" type="slidenum">
              <a:rPr lang="en-US" smtClean="0"/>
              <a:t>1</a:t>
            </a:fld>
            <a:endParaRPr lang="en-US"/>
          </a:p>
        </p:txBody>
      </p:sp>
    </p:spTree>
    <p:extLst>
      <p:ext uri="{BB962C8B-B14F-4D97-AF65-F5344CB8AC3E}">
        <p14:creationId xmlns:p14="http://schemas.microsoft.com/office/powerpoint/2010/main" val="390674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从图</a:t>
            </a:r>
            <a:r>
              <a:rPr lang="en-US" altLang="zh-CN" dirty="0" err="1"/>
              <a:t>A</a:t>
            </a:r>
            <a:r>
              <a:rPr lang="zh-CN" altLang="en-US" dirty="0"/>
              <a:t>和图</a:t>
            </a:r>
            <a:r>
              <a:rPr lang="en-US" altLang="zh-CN" dirty="0"/>
              <a:t>B</a:t>
            </a:r>
            <a:r>
              <a:rPr lang="zh-CN" altLang="en-US" dirty="0"/>
              <a:t>，我们可以看到，在这个数据集上，</a:t>
            </a:r>
            <a:r>
              <a:rPr lang="en-US" altLang="zh-CN" dirty="0" err="1"/>
              <a:t>PepQuery</a:t>
            </a:r>
            <a:r>
              <a:rPr lang="zh-CN" altLang="en-US" dirty="0"/>
              <a:t>的</a:t>
            </a:r>
            <a:r>
              <a:rPr lang="en-US" altLang="zh-CN" dirty="0"/>
              <a:t>sensitivity</a:t>
            </a:r>
            <a:r>
              <a:rPr lang="zh-CN" altLang="en-US" dirty="0"/>
              <a:t>和</a:t>
            </a:r>
            <a:r>
              <a:rPr lang="en-US" altLang="zh-CN" dirty="0"/>
              <a:t>specificity</a:t>
            </a:r>
            <a:r>
              <a:rPr lang="zh-CN" altLang="en-US" dirty="0"/>
              <a:t>是非常高的。两个打分算法的结果也比较一致。此外，值得注意的是，考虑基于非限制性修饰搜索的过滤能够大大的降低假阳性率。图</a:t>
            </a:r>
            <a:r>
              <a:rPr lang="en-US" altLang="zh-CN" dirty="0"/>
              <a:t>C</a:t>
            </a:r>
            <a:r>
              <a:rPr lang="zh-CN" altLang="en-US" dirty="0"/>
              <a:t>是一个假阳性匹配的例子，我们可以看到，</a:t>
            </a:r>
            <a:r>
              <a:rPr lang="en-US" altLang="zh-CN" dirty="0"/>
              <a:t>p-value</a:t>
            </a:r>
            <a:r>
              <a:rPr lang="zh-CN" altLang="en-US" dirty="0"/>
              <a:t>小于</a:t>
            </a:r>
            <a:r>
              <a:rPr lang="en-US" altLang="zh-CN" dirty="0"/>
              <a:t>0.01</a:t>
            </a:r>
            <a:r>
              <a:rPr lang="zh-CN" altLang="en-US" dirty="0"/>
              <a:t>。但是，当我们考虑基于非限制性修饰搜索过滤的时候，也就是在</a:t>
            </a:r>
            <a:r>
              <a:rPr lang="en-US" altLang="zh-CN" dirty="0" err="1"/>
              <a:t>PepQuery</a:t>
            </a:r>
            <a:r>
              <a:rPr lang="zh-CN" altLang="en-US" dirty="0"/>
              <a:t>的第</a:t>
            </a:r>
            <a:r>
              <a:rPr lang="en-US" altLang="zh-CN" dirty="0"/>
              <a:t>5</a:t>
            </a:r>
            <a:r>
              <a:rPr lang="zh-CN" altLang="en-US" dirty="0"/>
              <a:t>步，这个谱图能够以一个非常高的得分匹配到一个酵母的修饰肽段从而被过滤掉。这个修饰我们在常规搜库的时候是不考虑的。我们能找到很多类似的例子。</a:t>
            </a:r>
            <a:endParaRPr lang="en-US" dirty="0"/>
          </a:p>
        </p:txBody>
      </p:sp>
      <p:sp>
        <p:nvSpPr>
          <p:cNvPr id="4" name="Slide Number Placeholder 3"/>
          <p:cNvSpPr>
            <a:spLocks noGrp="1"/>
          </p:cNvSpPr>
          <p:nvPr>
            <p:ph type="sldNum" sz="quarter" idx="10"/>
          </p:nvPr>
        </p:nvSpPr>
        <p:spPr/>
        <p:txBody>
          <a:bodyPr/>
          <a:lstStyle/>
          <a:p>
            <a:fld id="{A6D0C7B6-9F99-0547-B8A9-34C27DD1ABCD}" type="slidenum">
              <a:rPr lang="en-US" smtClean="0"/>
              <a:t>11</a:t>
            </a:fld>
            <a:endParaRPr lang="en-US"/>
          </a:p>
        </p:txBody>
      </p:sp>
    </p:spTree>
    <p:extLst>
      <p:ext uri="{BB962C8B-B14F-4D97-AF65-F5344CB8AC3E}">
        <p14:creationId xmlns:p14="http://schemas.microsoft.com/office/powerpoint/2010/main" val="375783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前面我有提到</a:t>
            </a:r>
            <a:r>
              <a:rPr lang="zh-CN" altLang="en-US" dirty="0"/>
              <a:t>，</a:t>
            </a:r>
            <a:r>
              <a:rPr lang="en-US" dirty="0" err="1"/>
              <a:t>在传统的基于定制化数据库搜索的新肽段鉴定里</a:t>
            </a:r>
            <a:r>
              <a:rPr lang="zh-CN" altLang="en-US" dirty="0"/>
              <a:t>。有多种</a:t>
            </a:r>
            <a:r>
              <a:rPr lang="en-US" altLang="zh-CN" dirty="0"/>
              <a:t>FDR</a:t>
            </a:r>
            <a:r>
              <a:rPr lang="zh-CN" altLang="en-US" dirty="0"/>
              <a:t>卡值的方法。常见的有</a:t>
            </a:r>
            <a:r>
              <a:rPr lang="en-US" altLang="zh-CN" dirty="0"/>
              <a:t>separate</a:t>
            </a:r>
            <a:r>
              <a:rPr lang="zh-CN" altLang="en-US" dirty="0"/>
              <a:t> </a:t>
            </a:r>
            <a:r>
              <a:rPr lang="en-US" altLang="zh-CN" dirty="0"/>
              <a:t>FDR</a:t>
            </a:r>
            <a:r>
              <a:rPr lang="zh-CN" altLang="en-US" dirty="0"/>
              <a:t>，</a:t>
            </a:r>
            <a:r>
              <a:rPr lang="en-US" altLang="zh-CN" dirty="0"/>
              <a:t>Two-stage</a:t>
            </a:r>
            <a:r>
              <a:rPr lang="zh-CN" altLang="en-US" dirty="0"/>
              <a:t> </a:t>
            </a:r>
            <a:r>
              <a:rPr lang="en-US" altLang="zh-CN" dirty="0"/>
              <a:t>FDR</a:t>
            </a:r>
            <a:r>
              <a:rPr lang="zh-CN" altLang="en-US" dirty="0"/>
              <a:t> 以及</a:t>
            </a:r>
            <a:r>
              <a:rPr lang="en-US" altLang="zh-CN" dirty="0"/>
              <a:t>global</a:t>
            </a:r>
            <a:r>
              <a:rPr lang="zh-CN" altLang="en-US" dirty="0"/>
              <a:t> </a:t>
            </a:r>
            <a:r>
              <a:rPr lang="en-US" altLang="zh-CN" dirty="0"/>
              <a:t>FDR</a:t>
            </a:r>
            <a:r>
              <a:rPr lang="zh-CN" altLang="en-US" dirty="0"/>
              <a:t>。我们对不同的</a:t>
            </a:r>
            <a:r>
              <a:rPr lang="en-US" altLang="zh-CN" dirty="0"/>
              <a:t>FDR</a:t>
            </a:r>
            <a:r>
              <a:rPr lang="zh-CN" altLang="en-US" dirty="0"/>
              <a:t>卡值方法以及他们与</a:t>
            </a:r>
            <a:r>
              <a:rPr lang="en-US" altLang="zh-CN" dirty="0" err="1"/>
              <a:t>PepQuery</a:t>
            </a:r>
            <a:r>
              <a:rPr lang="zh-CN" altLang="en-US" dirty="0"/>
              <a:t>验证相结合的方法鉴定到的</a:t>
            </a:r>
            <a:r>
              <a:rPr lang="en-US" altLang="zh-CN" dirty="0"/>
              <a:t>variant</a:t>
            </a:r>
            <a:r>
              <a:rPr lang="zh-CN" altLang="en-US" dirty="0"/>
              <a:t>肽段的质量在三个肿瘤大数据上进行了系统的评估。在这个工作里面我们主要利用保留时间来作为一个质控指标来衡量突变肽段的鉴定质量，具体来讲，我们首先利用深度学习技术开发了一个能够非常精确的预测肽段保留时间的软件，我们用已知的肽段来训练保留时间预测模型，然后对突变肽段进行保留时间预测，最后利用预测的突变肽段保留时间和对应谱图的实验测得的保留时间的差异来作为一个独立的指标来衡量肽段谱图的鉴定质量。这个工作已经发表，由于时间关系，我这里就不讲太多细节，这里提一下主要的结论</a:t>
            </a:r>
            <a:r>
              <a:rPr lang="en-US" altLang="zh-CN" dirty="0"/>
              <a:t>:</a:t>
            </a:r>
            <a:r>
              <a:rPr lang="zh-CN" altLang="en-US" dirty="0"/>
              <a:t> 第一：</a:t>
            </a:r>
            <a:r>
              <a:rPr lang="en-US" altLang="zh-CN" dirty="0" err="1"/>
              <a:t>PepQuery</a:t>
            </a:r>
            <a:r>
              <a:rPr lang="zh-CN" altLang="en-US" dirty="0"/>
              <a:t>能够非常有效的去除低质量的鉴定，第二：不同</a:t>
            </a:r>
            <a:r>
              <a:rPr lang="en-US" altLang="zh-CN" dirty="0"/>
              <a:t>FDR</a:t>
            </a:r>
            <a:r>
              <a:rPr lang="zh-CN" altLang="en-US" dirty="0"/>
              <a:t>卡值方法的结果在</a:t>
            </a:r>
            <a:r>
              <a:rPr lang="en-US" altLang="zh-CN" dirty="0" err="1"/>
              <a:t>PepQuery</a:t>
            </a:r>
            <a:r>
              <a:rPr lang="zh-CN" altLang="en-US" dirty="0"/>
              <a:t>进一步验证过滤后，得到的结果的质量是非常相似。最后，</a:t>
            </a:r>
            <a:r>
              <a:rPr lang="en-US" altLang="zh-CN" dirty="0"/>
              <a:t>global</a:t>
            </a:r>
            <a:r>
              <a:rPr lang="zh-CN" altLang="en-US" dirty="0"/>
              <a:t> </a:t>
            </a:r>
            <a:r>
              <a:rPr lang="en-US" altLang="zh-CN" dirty="0"/>
              <a:t>FDR</a:t>
            </a:r>
            <a:r>
              <a:rPr lang="zh-CN" altLang="en-US" dirty="0"/>
              <a:t>控制结合</a:t>
            </a:r>
            <a:r>
              <a:rPr lang="en-US" altLang="zh-CN" dirty="0" err="1"/>
              <a:t>PepQuery</a:t>
            </a:r>
            <a:r>
              <a:rPr lang="zh-CN" altLang="en-US" dirty="0"/>
              <a:t>验证能鉴定到最多的高质量</a:t>
            </a:r>
            <a:r>
              <a:rPr lang="en-US" altLang="zh-CN" dirty="0"/>
              <a:t>variant</a:t>
            </a:r>
            <a:r>
              <a:rPr lang="zh-CN" altLang="en-US" dirty="0"/>
              <a:t>肽段。</a:t>
            </a:r>
            <a:endParaRPr lang="en-US" altLang="zh-CN" dirty="0"/>
          </a:p>
        </p:txBody>
      </p:sp>
      <p:sp>
        <p:nvSpPr>
          <p:cNvPr id="4" name="Slide Number Placeholder 3"/>
          <p:cNvSpPr>
            <a:spLocks noGrp="1"/>
          </p:cNvSpPr>
          <p:nvPr>
            <p:ph type="sldNum" sz="quarter" idx="5"/>
          </p:nvPr>
        </p:nvSpPr>
        <p:spPr/>
        <p:txBody>
          <a:bodyPr/>
          <a:lstStyle/>
          <a:p>
            <a:fld id="{A6D0C7B6-9F99-0547-B8A9-34C27DD1ABCD}" type="slidenum">
              <a:rPr lang="en-US" smtClean="0"/>
              <a:t>12</a:t>
            </a:fld>
            <a:endParaRPr lang="en-US"/>
          </a:p>
        </p:txBody>
      </p:sp>
    </p:spTree>
    <p:extLst>
      <p:ext uri="{BB962C8B-B14F-4D97-AF65-F5344CB8AC3E}">
        <p14:creationId xmlns:p14="http://schemas.microsoft.com/office/powerpoint/2010/main" val="330175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接下来跟大家分享一下靶向肽段搜索的一些应用</a:t>
            </a:r>
            <a:r>
              <a:rPr lang="zh-CN" altLang="en-US" dirty="0"/>
              <a:t>。第一个应用是关于在大规模肿瘤蛋白数据里进行</a:t>
            </a:r>
            <a:r>
              <a:rPr lang="en-US" altLang="zh-CN" dirty="0"/>
              <a:t>KRAS</a:t>
            </a:r>
            <a:r>
              <a:rPr lang="zh-CN" altLang="en-US" dirty="0"/>
              <a:t> </a:t>
            </a:r>
            <a:r>
              <a:rPr lang="en-US" altLang="zh-CN" dirty="0"/>
              <a:t>G12D</a:t>
            </a:r>
            <a:r>
              <a:rPr lang="zh-CN" altLang="en-US" dirty="0"/>
              <a:t>突变肽段的鉴定。我相信在坐的很多老师有听说过或者很熟悉这个突变，在很多肿瘤里，它是一个相对非常高频的突变，也有不少药物靶向这个突变。这里，我们想知道这个突变在蛋白层次的表达是什么频率。因此，我们在</a:t>
            </a:r>
            <a:r>
              <a:rPr lang="en-US" altLang="zh-CN" dirty="0"/>
              <a:t>10</a:t>
            </a:r>
            <a:r>
              <a:rPr lang="zh-CN" altLang="en-US" dirty="0"/>
              <a:t>个大规模肿瘤蛋白质组数据集里靶向检索这个突变肽段。这个数据集里面绝大部分的样本我们有基因组测序的数据，所以我们知道在绝大部分样本里，哪些在基因组层次有发生</a:t>
            </a:r>
            <a:r>
              <a:rPr lang="en-US" altLang="zh-CN" dirty="0"/>
              <a:t>G12D</a:t>
            </a:r>
            <a:r>
              <a:rPr lang="zh-CN" altLang="en-US" dirty="0"/>
              <a:t> 的变异。我们把蛋白层次的鉴定结果跟基因组水平的突变信息进行交叉比对，我们发现在基因组水平，总共有</a:t>
            </a:r>
            <a:r>
              <a:rPr lang="en-US" altLang="zh-CN" dirty="0"/>
              <a:t>75</a:t>
            </a:r>
            <a:r>
              <a:rPr lang="zh-CN" altLang="en-US" dirty="0"/>
              <a:t>个肿瘤样本有</a:t>
            </a:r>
            <a:r>
              <a:rPr lang="en-US" altLang="zh-CN" dirty="0"/>
              <a:t>G12D</a:t>
            </a:r>
            <a:r>
              <a:rPr lang="zh-CN" altLang="en-US" dirty="0"/>
              <a:t>基因水平的突变。其中</a:t>
            </a:r>
            <a:r>
              <a:rPr lang="en-US" altLang="zh-CN" dirty="0"/>
              <a:t>55%</a:t>
            </a:r>
            <a:r>
              <a:rPr lang="zh-CN" altLang="en-US" dirty="0"/>
              <a:t>的样本我们在蛋白组数据里也有鉴定到。此外，绝大部分的质谱鉴定结果跟基因组的证据匹配的非常好，这里是一个谱图匹配和基因组信息比较的一个例子，匹配的很好。有少数一两个鉴定由于其对应的样本没有基因组的数据，所以无从确认。</a:t>
            </a:r>
            <a:endParaRPr lang="en-US" altLang="zh-CN" dirty="0"/>
          </a:p>
          <a:p>
            <a:r>
              <a:rPr lang="zh-CN" altLang="en-US" dirty="0"/>
              <a:t>这个应用也进一步证明</a:t>
            </a:r>
            <a:r>
              <a:rPr lang="en-US" altLang="zh-CN" dirty="0" err="1"/>
              <a:t>PepQuery</a:t>
            </a:r>
            <a:r>
              <a:rPr lang="zh-CN" altLang="en-US" dirty="0"/>
              <a:t>鉴定结果的可靠性。还有一些我这里想特别指出的是，这</a:t>
            </a:r>
            <a:r>
              <a:rPr lang="en-US" altLang="zh-CN" dirty="0"/>
              <a:t>10</a:t>
            </a:r>
            <a:r>
              <a:rPr lang="zh-CN" altLang="en-US" dirty="0"/>
              <a:t>个数据集总共有多大</a:t>
            </a:r>
            <a:r>
              <a:rPr lang="en-US" altLang="zh-CN" dirty="0"/>
              <a:t>2</a:t>
            </a:r>
            <a:r>
              <a:rPr lang="zh-CN" altLang="en-US" dirty="0"/>
              <a:t>亿多个谱图，在我的苹果笔记本上，整个鉴定只需要</a:t>
            </a:r>
            <a:r>
              <a:rPr lang="en-US" altLang="zh-CN" dirty="0"/>
              <a:t>5</a:t>
            </a:r>
            <a:r>
              <a:rPr lang="zh-CN" altLang="en-US" dirty="0"/>
              <a:t>分钟左右的时间。</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13</a:t>
            </a:fld>
            <a:endParaRPr lang="en-US"/>
          </a:p>
        </p:txBody>
      </p:sp>
    </p:spTree>
    <p:extLst>
      <p:ext uri="{BB962C8B-B14F-4D97-AF65-F5344CB8AC3E}">
        <p14:creationId xmlns:p14="http://schemas.microsoft.com/office/powerpoint/2010/main" val="16674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类似前面这种在公共质谱数据里寻找新肽段表达证据的这种需求</a:t>
            </a:r>
            <a:r>
              <a:rPr lang="zh-CN" altLang="en-US" dirty="0"/>
              <a:t>，其实有不少。已经有几个来自其它实验室的文章用到</a:t>
            </a:r>
            <a:r>
              <a:rPr lang="en-US" altLang="zh-CN" dirty="0" err="1"/>
              <a:t>pepquery</a:t>
            </a:r>
            <a:r>
              <a:rPr lang="zh-CN" altLang="en-US" dirty="0"/>
              <a:t>的这个功能。</a:t>
            </a:r>
            <a:endParaRPr lang="en-US" altLang="zh-CN" dirty="0"/>
          </a:p>
          <a:p>
            <a:endParaRPr lang="en-US" dirty="0"/>
          </a:p>
          <a:p>
            <a:r>
              <a:rPr lang="en-US" altLang="zh-CN" dirty="0"/>
              <a:t>——————————————————————————————————————————————————————————————</a:t>
            </a:r>
            <a:endParaRPr lang="en-US" dirty="0"/>
          </a:p>
          <a:p>
            <a:endParaRPr lang="en-CN" dirty="0"/>
          </a:p>
          <a:p>
            <a:r>
              <a:rPr lang="en-CN" dirty="0"/>
              <a:t>这里是两个使用</a:t>
            </a:r>
            <a:r>
              <a:rPr lang="en-US" altLang="zh-CN" dirty="0" err="1"/>
              <a:t>PepQuery</a:t>
            </a:r>
            <a:r>
              <a:rPr lang="zh-CN" altLang="en-US" dirty="0"/>
              <a:t> </a:t>
            </a:r>
            <a:r>
              <a:rPr lang="en-US" altLang="zh-CN" dirty="0"/>
              <a:t>online</a:t>
            </a:r>
            <a:r>
              <a:rPr lang="zh-CN" altLang="en-US" dirty="0"/>
              <a:t>来进行新肽段新蛋白鉴定的应用案例。在左边这个研究里，作者利用</a:t>
            </a:r>
            <a:r>
              <a:rPr lang="en-US" altLang="zh-CN" dirty="0" err="1"/>
              <a:t>PepQuery</a:t>
            </a:r>
            <a:r>
              <a:rPr lang="zh-CN" altLang="en-US" dirty="0"/>
              <a:t>在三个肿瘤数据，近</a:t>
            </a:r>
            <a:r>
              <a:rPr lang="en-US" altLang="zh-CN" dirty="0"/>
              <a:t>7</a:t>
            </a:r>
            <a:r>
              <a:rPr lang="zh-CN" altLang="en-US" dirty="0"/>
              <a:t>千多万张谱图里对一个长度为</a:t>
            </a:r>
            <a:r>
              <a:rPr lang="en-US" altLang="zh-CN" dirty="0"/>
              <a:t>36</a:t>
            </a:r>
            <a:r>
              <a:rPr lang="zh-CN" altLang="en-US" dirty="0"/>
              <a:t>个氨基酸的蛋白序列进行鉴定，这个分析利用</a:t>
            </a:r>
            <a:r>
              <a:rPr lang="en-US" altLang="zh-CN" dirty="0" err="1"/>
              <a:t>PepQuery</a:t>
            </a:r>
            <a:r>
              <a:rPr lang="zh-CN" altLang="en-US" dirty="0"/>
              <a:t>大概几分钟就可以完成。感兴趣的老师可以看一下这两个案例。</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14</a:t>
            </a:fld>
            <a:endParaRPr lang="en-US"/>
          </a:p>
        </p:txBody>
      </p:sp>
    </p:spTree>
    <p:extLst>
      <p:ext uri="{BB962C8B-B14F-4D97-AF65-F5344CB8AC3E}">
        <p14:creationId xmlns:p14="http://schemas.microsoft.com/office/powerpoint/2010/main" val="360905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接下来跟大家分享</a:t>
            </a:r>
            <a:r>
              <a:rPr lang="en-US" altLang="zh-CN" dirty="0" err="1"/>
              <a:t>PepQuery</a:t>
            </a:r>
            <a:r>
              <a:rPr lang="zh-CN" altLang="en-US" dirty="0"/>
              <a:t>第二种类型的应用。对基于经典的定制化数据库搜索鉴定到的新肽段进行验证</a:t>
            </a:r>
            <a:r>
              <a:rPr lang="en-US" altLang="zh-CN" dirty="0"/>
              <a:t>, </a:t>
            </a:r>
            <a:r>
              <a:rPr lang="zh-CN" altLang="en-US" dirty="0"/>
              <a:t>关于新肽段鉴定的质控问题在前几年是一个比较热门的话题，有不少的关于新肽段鉴定质控的文章发表出来。</a:t>
            </a:r>
            <a:endParaRPr lang="en-US" altLang="zh-CN" dirty="0"/>
          </a:p>
          <a:p>
            <a:r>
              <a:rPr lang="zh-CN" altLang="en-US" dirty="0"/>
              <a:t>这里左边大家看到的是</a:t>
            </a:r>
            <a:r>
              <a:rPr lang="en-US" altLang="zh-CN" dirty="0"/>
              <a:t>2022</a:t>
            </a:r>
            <a:r>
              <a:rPr lang="zh-CN" altLang="en-US" dirty="0"/>
              <a:t>发表在</a:t>
            </a:r>
            <a:r>
              <a:rPr lang="en-US" altLang="zh-CN" dirty="0"/>
              <a:t>nature</a:t>
            </a:r>
            <a:r>
              <a:rPr lang="zh-CN" altLang="en-US" dirty="0"/>
              <a:t>上的一个文章，在这个文章里，作者发现在某些氨基酸尤其是色氨酸缺乏的情况下， 蛋白质在翻译的过程中，会发生密码子的重新分配。作者发现，这种翻译的变化，在肿瘤组织里有富集现象，并且有可能会引发免疫反应。在这个文章里，作者有用到一个很大的之前已经发表的肿瘤蛋白数据集，就是这里右边显示的</a:t>
            </a:r>
            <a:r>
              <a:rPr lang="en-US" altLang="zh-CN" dirty="0"/>
              <a:t>CPTAC</a:t>
            </a:r>
            <a:r>
              <a:rPr lang="zh-CN" altLang="en-US" dirty="0"/>
              <a:t> </a:t>
            </a:r>
            <a:r>
              <a:rPr lang="en-US" altLang="zh-CN" dirty="0"/>
              <a:t>LSCC</a:t>
            </a:r>
            <a:r>
              <a:rPr lang="zh-CN" altLang="en-US" dirty="0"/>
              <a:t> 数据集，它包含</a:t>
            </a:r>
            <a:r>
              <a:rPr lang="en-US" altLang="zh-CN" dirty="0"/>
              <a:t>200</a:t>
            </a:r>
            <a:r>
              <a:rPr lang="zh-CN" altLang="en-US" dirty="0"/>
              <a:t>多个样本。在这个数据集上，作者基于经典的定制化数据库搜索的方法，有鉴定到</a:t>
            </a:r>
            <a:r>
              <a:rPr lang="en-US" altLang="zh-CN" dirty="0"/>
              <a:t>470</a:t>
            </a:r>
            <a:r>
              <a:rPr lang="zh-CN" altLang="en-US" dirty="0"/>
              <a:t>个左右的有色氨酸（</a:t>
            </a:r>
            <a:r>
              <a:rPr lang="en-US" altLang="zh-CN" dirty="0"/>
              <a:t>W</a:t>
            </a:r>
            <a:r>
              <a:rPr lang="zh-CN" altLang="en-US" dirty="0"/>
              <a:t>）到</a:t>
            </a:r>
            <a:r>
              <a:rPr lang="zh-CN" altLang="en-US" b="0" i="0" dirty="0">
                <a:solidFill>
                  <a:srgbClr val="2A2B2E"/>
                </a:solidFill>
                <a:effectLst/>
                <a:latin typeface="PingFangSC-Regular" panose="020B0400000000000000" pitchFamily="34" charset="-122"/>
                <a:ea typeface="PingFangSC-Regular" panose="020B0400000000000000" pitchFamily="34" charset="-122"/>
              </a:rPr>
              <a:t>苯丙氨酸（</a:t>
            </a:r>
            <a:r>
              <a:rPr lang="en-US" altLang="zh-CN" b="0" i="0" dirty="0">
                <a:solidFill>
                  <a:srgbClr val="2A2B2E"/>
                </a:solidFill>
                <a:effectLst/>
                <a:latin typeface="PingFangSC-Regular" panose="020B0400000000000000" pitchFamily="34" charset="-122"/>
                <a:ea typeface="PingFangSC-Regular" panose="020B0400000000000000" pitchFamily="34" charset="-122"/>
              </a:rPr>
              <a:t>F</a:t>
            </a:r>
            <a:r>
              <a:rPr lang="zh-CN" altLang="en-US" b="0" i="0" dirty="0">
                <a:solidFill>
                  <a:srgbClr val="2A2B2E"/>
                </a:solidFill>
                <a:effectLst/>
                <a:latin typeface="PingFangSC-Regular" panose="020B0400000000000000" pitchFamily="34" charset="-122"/>
                <a:ea typeface="PingFangSC-Regular" panose="020B0400000000000000" pitchFamily="34" charset="-122"/>
              </a:rPr>
              <a:t>）的变化的肽段，对应</a:t>
            </a:r>
            <a:r>
              <a:rPr lang="en-US" altLang="zh-CN" b="0" i="0" dirty="0">
                <a:solidFill>
                  <a:srgbClr val="2A2B2E"/>
                </a:solidFill>
                <a:effectLst/>
                <a:latin typeface="PingFangSC-Regular" panose="020B0400000000000000" pitchFamily="34" charset="-122"/>
                <a:ea typeface="PingFangSC-Regular" panose="020B0400000000000000" pitchFamily="34" charset="-122"/>
              </a:rPr>
              <a:t>3011</a:t>
            </a:r>
            <a:r>
              <a:rPr lang="zh-CN" altLang="en-US" b="0" i="0" dirty="0">
                <a:solidFill>
                  <a:srgbClr val="2A2B2E"/>
                </a:solidFill>
                <a:effectLst/>
                <a:latin typeface="PingFangSC-Regular" panose="020B0400000000000000" pitchFamily="34" charset="-122"/>
                <a:ea typeface="PingFangSC-Regular" panose="020B0400000000000000" pitchFamily="34" charset="-122"/>
              </a:rPr>
              <a:t>个谱图。</a:t>
            </a:r>
            <a:endParaRPr lang="en-US" altLang="zh-CN" b="0" i="0" dirty="0">
              <a:solidFill>
                <a:srgbClr val="2A2B2E"/>
              </a:solidFill>
              <a:effectLst/>
              <a:latin typeface="PingFangSC-Regular" panose="020B0400000000000000" pitchFamily="34" charset="-122"/>
              <a:ea typeface="PingFangSC-Regular"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A2B2E"/>
              </a:solidFill>
              <a:effectLst/>
              <a:latin typeface="PingFangSC-Regular" panose="020B0400000000000000" pitchFamily="34" charset="-122"/>
              <a:ea typeface="PingFangSC-Regular" panose="020B0400000000000000" pitchFamily="34" charset="-122"/>
            </a:endParaRPr>
          </a:p>
          <a:p>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15</a:t>
            </a:fld>
            <a:endParaRPr lang="en-US"/>
          </a:p>
        </p:txBody>
      </p:sp>
    </p:spTree>
    <p:extLst>
      <p:ext uri="{BB962C8B-B14F-4D97-AF65-F5344CB8AC3E}">
        <p14:creationId xmlns:p14="http://schemas.microsoft.com/office/powerpoint/2010/main" val="2708637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我们用pepquery对这</a:t>
            </a:r>
            <a:r>
              <a:rPr lang="en-US" altLang="zh-CN" dirty="0"/>
              <a:t>3000</a:t>
            </a:r>
            <a:r>
              <a:rPr lang="zh-CN" altLang="en-US" dirty="0"/>
              <a:t>多个匹配进行验证。我们发现只有</a:t>
            </a:r>
            <a:r>
              <a:rPr lang="en-US" altLang="zh-CN" dirty="0"/>
              <a:t>9%</a:t>
            </a:r>
            <a:r>
              <a:rPr lang="zh-CN" altLang="en-US" dirty="0"/>
              <a:t>左右的匹配通过了</a:t>
            </a:r>
            <a:r>
              <a:rPr lang="en-US" altLang="zh-CN" dirty="0" err="1"/>
              <a:t>pepquery</a:t>
            </a:r>
            <a:r>
              <a:rPr lang="zh-CN" altLang="en-US" dirty="0"/>
              <a:t>的验证，对应</a:t>
            </a:r>
            <a:r>
              <a:rPr lang="en-US" altLang="zh-CN" dirty="0"/>
              <a:t>473</a:t>
            </a:r>
            <a:r>
              <a:rPr lang="zh-CN" altLang="en-US" dirty="0"/>
              <a:t>个肽段里面的</a:t>
            </a:r>
            <a:r>
              <a:rPr lang="en-US" altLang="zh-CN" dirty="0"/>
              <a:t>64</a:t>
            </a:r>
            <a:r>
              <a:rPr lang="zh-CN" altLang="en-US" dirty="0"/>
              <a:t>个。我们进一步分析发现，这些没有通过</a:t>
            </a:r>
            <a:r>
              <a:rPr lang="en-US" altLang="zh-CN" dirty="0" err="1"/>
              <a:t>pepquery</a:t>
            </a:r>
            <a:r>
              <a:rPr lang="zh-CN" altLang="en-US" dirty="0"/>
              <a:t>验证的原始匹配，主要是由于</a:t>
            </a:r>
            <a:r>
              <a:rPr lang="en-US" altLang="zh-CN" dirty="0" err="1"/>
              <a:t>PepQuery</a:t>
            </a:r>
            <a:r>
              <a:rPr lang="zh-CN" altLang="en-US" dirty="0"/>
              <a:t>有发现来自已知肽段的更好的匹配。这里下面是一个例子，上半部分的匹配对应的是</a:t>
            </a:r>
            <a:r>
              <a:rPr lang="en-US" altLang="zh-CN" dirty="0"/>
              <a:t>nature</a:t>
            </a:r>
            <a:r>
              <a:rPr lang="zh-CN" altLang="en-US" dirty="0"/>
              <a:t>文章的鉴定，下半部分对应的是</a:t>
            </a:r>
            <a:r>
              <a:rPr lang="en-US" altLang="zh-CN" dirty="0" err="1"/>
              <a:t>pepquery</a:t>
            </a:r>
            <a:r>
              <a:rPr lang="zh-CN" altLang="en-US" dirty="0"/>
              <a:t>验证过程中发现的一个已知肽段，跟这个谱图有一个明显更好的匹配。</a:t>
            </a:r>
            <a:endParaRPr lang="en-US" altLang="zh-CN" dirty="0"/>
          </a:p>
          <a:p>
            <a:endParaRPr lang="en-US" altLang="zh-CN" dirty="0"/>
          </a:p>
          <a:p>
            <a:r>
              <a:rPr lang="zh-CN" altLang="en-US" dirty="0"/>
              <a:t>我们也发现，这些通过</a:t>
            </a:r>
            <a:r>
              <a:rPr lang="en-US" altLang="zh-CN" dirty="0" err="1"/>
              <a:t>pepquery</a:t>
            </a:r>
            <a:r>
              <a:rPr lang="zh-CN" altLang="en-US" dirty="0"/>
              <a:t>验证的匹配在</a:t>
            </a:r>
            <a:r>
              <a:rPr lang="en-US" altLang="zh-CN" dirty="0"/>
              <a:t>nature</a:t>
            </a:r>
            <a:r>
              <a:rPr lang="zh-CN" altLang="en-US" dirty="0"/>
              <a:t>这篇文章的鉴定里面有更高的鉴定概率。此外，我们也进一步用基于深度学习预测的保留时间来评估这些肽段鉴定的质量。我们发现，通过</a:t>
            </a:r>
            <a:r>
              <a:rPr lang="en-US" altLang="zh-CN" dirty="0" err="1"/>
              <a:t>pepquery</a:t>
            </a:r>
            <a:r>
              <a:rPr lang="zh-CN" altLang="en-US" dirty="0"/>
              <a:t>验证的匹配，预测的肽段的保留时间和匹配的谱图的保留时间的差值要显著低很多。这些分析总体上表明</a:t>
            </a:r>
            <a:r>
              <a:rPr lang="en-US" altLang="zh-CN" dirty="0"/>
              <a:t>nature</a:t>
            </a:r>
            <a:r>
              <a:rPr lang="zh-CN" altLang="en-US" dirty="0"/>
              <a:t>文章的分析方法明显高估了</a:t>
            </a:r>
            <a:r>
              <a:rPr lang="en-US" altLang="zh-CN" dirty="0"/>
              <a:t>W2F</a:t>
            </a:r>
            <a:r>
              <a:rPr lang="zh-CN" altLang="en-US" dirty="0"/>
              <a:t>肽段数量。</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16</a:t>
            </a:fld>
            <a:endParaRPr lang="en-US"/>
          </a:p>
        </p:txBody>
      </p:sp>
    </p:spTree>
    <p:extLst>
      <p:ext uri="{BB962C8B-B14F-4D97-AF65-F5344CB8AC3E}">
        <p14:creationId xmlns:p14="http://schemas.microsoft.com/office/powerpoint/2010/main" val="2471608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PEPQUERY</a:t>
            </a:r>
            <a:r>
              <a:rPr lang="zh-CN" altLang="en-US" dirty="0"/>
              <a:t>已经在好几篇文章中被用来验证其它传统方法鉴定到的新肽段的质量。这里是一些近期发表的例子。</a:t>
            </a:r>
            <a:endParaRPr lang="en-US" altLang="zh-CN" dirty="0"/>
          </a:p>
          <a:p>
            <a:r>
              <a:rPr lang="en-US" altLang="zh-CN" dirty="0"/>
              <a:t>——————————————————————————</a:t>
            </a:r>
          </a:p>
          <a:p>
            <a:r>
              <a:rPr lang="zh-CN" altLang="en-US" dirty="0"/>
              <a:t>这里是几个使用</a:t>
            </a:r>
            <a:r>
              <a:rPr lang="en-US" altLang="zh-CN" dirty="0" err="1"/>
              <a:t>PepQuery</a:t>
            </a:r>
            <a:r>
              <a:rPr lang="zh-CN" altLang="en-US" dirty="0"/>
              <a:t>与其它方法相结合来进行大规模新肽段鉴定的应用案例。基本上，这些文章都是先构建一个包含新肽段的数据库，然后用传统的数据库搜库软件比如</a:t>
            </a:r>
            <a:r>
              <a:rPr lang="en-US" altLang="zh-CN" dirty="0"/>
              <a:t>MSGF</a:t>
            </a:r>
            <a:r>
              <a:rPr lang="zh-CN" altLang="en-US" dirty="0"/>
              <a:t>来进行肽段的鉴定，接着</a:t>
            </a:r>
            <a:endParaRPr lang="en-US" altLang="zh-CN" dirty="0"/>
          </a:p>
          <a:p>
            <a:r>
              <a:rPr lang="zh-CN" altLang="en-US" dirty="0"/>
              <a:t>得到的新肽段用</a:t>
            </a:r>
            <a:r>
              <a:rPr lang="en-US" altLang="zh-CN" dirty="0" err="1"/>
              <a:t>PepQuery</a:t>
            </a:r>
            <a:r>
              <a:rPr lang="zh-CN" altLang="en-US" dirty="0"/>
              <a:t>进行进一步的验证，去掉一些可能的假阳性。这种联合策略，尤其是在我们感兴趣的新序列非常多的情况下，能够有效的保证结果的质量。比如右边这个例子，有几十万的感兴趣的新蛋白序列。</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17</a:t>
            </a:fld>
            <a:endParaRPr lang="en-US"/>
          </a:p>
        </p:txBody>
      </p:sp>
    </p:spTree>
    <p:extLst>
      <p:ext uri="{BB962C8B-B14F-4D97-AF65-F5344CB8AC3E}">
        <p14:creationId xmlns:p14="http://schemas.microsoft.com/office/powerpoint/2010/main" val="52670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22222"/>
                </a:solidFill>
                <a:effectLst/>
                <a:latin typeface="Harding"/>
              </a:rPr>
              <a:t>接下来向大家介绍一下利用pepquery对基于传统数据库搜索鉴定到的已知蛋白鉴定结果的验证的应用</a:t>
            </a:r>
            <a:r>
              <a:rPr lang="zh-CN" altLang="en-US" b="0" i="0" dirty="0">
                <a:solidFill>
                  <a:srgbClr val="222222"/>
                </a:solidFill>
                <a:effectLst/>
                <a:latin typeface="Harding"/>
              </a:rPr>
              <a:t>。这里第一个例子的数据是来自</a:t>
            </a:r>
            <a:r>
              <a:rPr lang="en-US" altLang="zh-CN" b="0" i="0" dirty="0" err="1">
                <a:solidFill>
                  <a:srgbClr val="222222"/>
                </a:solidFill>
                <a:effectLst/>
                <a:latin typeface="Harding"/>
              </a:rPr>
              <a:t>Bioplex</a:t>
            </a:r>
            <a:r>
              <a:rPr lang="zh-CN" altLang="en-US" b="0" i="0" dirty="0">
                <a:solidFill>
                  <a:srgbClr val="222222"/>
                </a:solidFill>
                <a:effectLst/>
                <a:latin typeface="Harding"/>
              </a:rPr>
              <a:t> </a:t>
            </a:r>
            <a:r>
              <a:rPr lang="en-US" altLang="zh-CN" b="0" i="0" dirty="0">
                <a:solidFill>
                  <a:srgbClr val="222222"/>
                </a:solidFill>
                <a:effectLst/>
                <a:latin typeface="Harding"/>
              </a:rPr>
              <a:t>3.0</a:t>
            </a:r>
            <a:r>
              <a:rPr lang="zh-CN" altLang="en-US" b="0" i="0" dirty="0">
                <a:solidFill>
                  <a:srgbClr val="222222"/>
                </a:solidFill>
                <a:effectLst/>
                <a:latin typeface="Harding"/>
              </a:rPr>
              <a:t>这个项目。这个项目产生了大量的基于</a:t>
            </a:r>
            <a:r>
              <a:rPr lang="en-US" altLang="zh-CN" b="0" i="0" dirty="0">
                <a:solidFill>
                  <a:srgbClr val="222222"/>
                </a:solidFill>
                <a:effectLst/>
                <a:latin typeface="Harding"/>
              </a:rPr>
              <a:t>AP-MS</a:t>
            </a:r>
            <a:r>
              <a:rPr lang="zh-CN" altLang="en-US" b="0" i="0" dirty="0">
                <a:solidFill>
                  <a:srgbClr val="222222"/>
                </a:solidFill>
                <a:effectLst/>
                <a:latin typeface="Harding"/>
              </a:rPr>
              <a:t>的蛋白质互作质谱数据。但是对每一个</a:t>
            </a:r>
            <a:r>
              <a:rPr lang="en-US" altLang="zh-CN" b="0" i="0" dirty="0">
                <a:solidFill>
                  <a:srgbClr val="222222"/>
                </a:solidFill>
                <a:effectLst/>
                <a:latin typeface="Harding"/>
              </a:rPr>
              <a:t>AP-MS</a:t>
            </a:r>
            <a:r>
              <a:rPr lang="zh-CN" altLang="en-US" b="0" i="0" dirty="0">
                <a:solidFill>
                  <a:srgbClr val="222222"/>
                </a:solidFill>
                <a:effectLst/>
                <a:latin typeface="Harding"/>
              </a:rPr>
              <a:t> 实验来讲，数据的规模是很小的，通常只有一个</a:t>
            </a:r>
            <a:r>
              <a:rPr lang="en-US" altLang="zh-CN" b="0" i="0" dirty="0">
                <a:solidFill>
                  <a:srgbClr val="222222"/>
                </a:solidFill>
                <a:effectLst/>
                <a:latin typeface="Harding"/>
              </a:rPr>
              <a:t>run</a:t>
            </a:r>
            <a:r>
              <a:rPr lang="zh-CN" altLang="en-US" b="0" i="0" dirty="0">
                <a:solidFill>
                  <a:srgbClr val="222222"/>
                </a:solidFill>
                <a:effectLst/>
                <a:latin typeface="Harding"/>
              </a:rPr>
              <a:t>，很多时候数据里只包含几个蛋白或者十几个蛋白。我们觉得对这种数据，用传统的</a:t>
            </a:r>
            <a:r>
              <a:rPr lang="en-US" altLang="zh-CN" b="0" i="0" dirty="0">
                <a:solidFill>
                  <a:srgbClr val="222222"/>
                </a:solidFill>
                <a:effectLst/>
                <a:latin typeface="Harding"/>
              </a:rPr>
              <a:t>target-decoy</a:t>
            </a:r>
            <a:r>
              <a:rPr lang="zh-CN" altLang="en-US" b="0" i="0" dirty="0">
                <a:solidFill>
                  <a:srgbClr val="222222"/>
                </a:solidFill>
                <a:effectLst/>
                <a:latin typeface="Harding"/>
              </a:rPr>
              <a:t>方法进行质控可能会比较有挑战。我们分析发现，对于以</a:t>
            </a:r>
            <a:r>
              <a:rPr lang="en-US" altLang="zh-CN" b="0" i="0" dirty="0">
                <a:solidFill>
                  <a:srgbClr val="222222"/>
                </a:solidFill>
                <a:effectLst/>
                <a:latin typeface="Harding"/>
              </a:rPr>
              <a:t>HDAC1</a:t>
            </a:r>
            <a:r>
              <a:rPr lang="zh-CN" altLang="en-US" b="0" i="0" dirty="0">
                <a:solidFill>
                  <a:srgbClr val="222222"/>
                </a:solidFill>
                <a:effectLst/>
                <a:latin typeface="Harding"/>
              </a:rPr>
              <a:t>基因作为</a:t>
            </a:r>
            <a:r>
              <a:rPr lang="zh-CN" altLang="en-US" b="0" i="0" dirty="0">
                <a:solidFill>
                  <a:srgbClr val="101214"/>
                </a:solidFill>
                <a:effectLst/>
                <a:latin typeface="Gilroy"/>
              </a:rPr>
              <a:t>诱饵</a:t>
            </a:r>
            <a:r>
              <a:rPr lang="zh-CN" altLang="en-US" b="0" i="0" dirty="0">
                <a:solidFill>
                  <a:srgbClr val="222222"/>
                </a:solidFill>
                <a:effectLst/>
                <a:latin typeface="Harding"/>
              </a:rPr>
              <a:t>（</a:t>
            </a:r>
            <a:r>
              <a:rPr lang="en-US" altLang="zh-CN" sz="1200" dirty="0">
                <a:latin typeface="Arial" panose="020B0604020202020204" pitchFamily="34" charset="0"/>
                <a:cs typeface="Arial" panose="020B0604020202020204" pitchFamily="34" charset="0"/>
              </a:rPr>
              <a:t>Bait</a:t>
            </a:r>
            <a:r>
              <a:rPr lang="zh-CN" altLang="en-US" sz="1200" dirty="0">
                <a:latin typeface="Arial" panose="020B0604020202020204" pitchFamily="34" charset="0"/>
                <a:cs typeface="Arial" panose="020B0604020202020204" pitchFamily="34" charset="0"/>
              </a:rPr>
              <a:t>）的</a:t>
            </a:r>
            <a:r>
              <a:rPr lang="en-US" altLang="zh-CN" sz="1200" dirty="0">
                <a:latin typeface="Arial" panose="020B0604020202020204" pitchFamily="34" charset="0"/>
                <a:cs typeface="Arial" panose="020B0604020202020204" pitchFamily="34" charset="0"/>
              </a:rPr>
              <a:t>AS-MS</a:t>
            </a:r>
            <a:r>
              <a:rPr lang="zh-CN" altLang="en-US" sz="1200" dirty="0">
                <a:latin typeface="Arial" panose="020B0604020202020204" pitchFamily="34" charset="0"/>
                <a:cs typeface="Arial" panose="020B0604020202020204" pitchFamily="34" charset="0"/>
              </a:rPr>
              <a:t>实验里，原始的文章报告有</a:t>
            </a:r>
            <a:r>
              <a:rPr lang="en-US" altLang="zh-CN" sz="1200" dirty="0">
                <a:latin typeface="Arial" panose="020B0604020202020204" pitchFamily="34" charset="0"/>
                <a:cs typeface="Arial" panose="020B0604020202020204" pitchFamily="34" charset="0"/>
              </a:rPr>
              <a:t>86</a:t>
            </a:r>
            <a:r>
              <a:rPr lang="zh-CN" altLang="en-US" sz="1200" dirty="0">
                <a:latin typeface="Arial" panose="020B0604020202020204" pitchFamily="34" charset="0"/>
                <a:cs typeface="Arial" panose="020B0604020202020204" pitchFamily="34" charset="0"/>
              </a:rPr>
              <a:t>个互作蛋白。</a:t>
            </a:r>
            <a:r>
              <a:rPr lang="zh-CN" altLang="en-US" sz="1200" b="0" i="0" dirty="0">
                <a:solidFill>
                  <a:srgbClr val="222222"/>
                </a:solidFill>
                <a:effectLst/>
                <a:latin typeface="Harding"/>
                <a:cs typeface="Arial" panose="020B0604020202020204" pitchFamily="34" charset="0"/>
              </a:rPr>
              <a:t>对这</a:t>
            </a:r>
            <a:r>
              <a:rPr lang="en-US" altLang="zh-CN" sz="1200" b="0" i="0" dirty="0">
                <a:solidFill>
                  <a:srgbClr val="222222"/>
                </a:solidFill>
                <a:effectLst/>
                <a:latin typeface="Harding"/>
                <a:cs typeface="Arial" panose="020B0604020202020204" pitchFamily="34" charset="0"/>
              </a:rPr>
              <a:t>86</a:t>
            </a:r>
            <a:r>
              <a:rPr lang="zh-CN" altLang="en-US" sz="1200" b="0" i="0" dirty="0">
                <a:solidFill>
                  <a:srgbClr val="222222"/>
                </a:solidFill>
                <a:effectLst/>
                <a:latin typeface="Harding"/>
                <a:cs typeface="Arial" panose="020B0604020202020204" pitchFamily="34" charset="0"/>
              </a:rPr>
              <a:t>个蛋白进行</a:t>
            </a:r>
            <a:r>
              <a:rPr lang="en-US" altLang="zh-CN" sz="1200" b="0" i="0" dirty="0" err="1">
                <a:solidFill>
                  <a:srgbClr val="222222"/>
                </a:solidFill>
                <a:effectLst/>
                <a:latin typeface="Harding"/>
                <a:cs typeface="Arial" panose="020B0604020202020204" pitchFamily="34" charset="0"/>
              </a:rPr>
              <a:t>pepquery</a:t>
            </a:r>
            <a:r>
              <a:rPr lang="zh-CN" altLang="en-US" sz="1200" b="0" i="0" dirty="0">
                <a:solidFill>
                  <a:srgbClr val="222222"/>
                </a:solidFill>
                <a:effectLst/>
                <a:latin typeface="Harding"/>
                <a:cs typeface="Arial" panose="020B0604020202020204" pitchFamily="34" charset="0"/>
              </a:rPr>
              <a:t>的靶向验证，我们发现其中</a:t>
            </a:r>
            <a:r>
              <a:rPr lang="en-US" altLang="zh-CN" sz="1200" b="0" i="0" dirty="0">
                <a:solidFill>
                  <a:srgbClr val="222222"/>
                </a:solidFill>
                <a:effectLst/>
                <a:latin typeface="Harding"/>
                <a:cs typeface="Arial" panose="020B0604020202020204" pitchFamily="34" charset="0"/>
              </a:rPr>
              <a:t>CHD5</a:t>
            </a:r>
            <a:r>
              <a:rPr lang="zh-CN" altLang="en-US" sz="1200" b="0" i="0" dirty="0">
                <a:solidFill>
                  <a:srgbClr val="222222"/>
                </a:solidFill>
                <a:effectLst/>
                <a:latin typeface="Harding"/>
                <a:cs typeface="Arial" panose="020B0604020202020204" pitchFamily="34" charset="0"/>
              </a:rPr>
              <a:t>没有通过。此外，还有</a:t>
            </a:r>
            <a:r>
              <a:rPr lang="en-US" altLang="zh-CN" sz="1200" b="0" i="0" dirty="0">
                <a:solidFill>
                  <a:srgbClr val="222222"/>
                </a:solidFill>
                <a:effectLst/>
                <a:latin typeface="Harding"/>
                <a:cs typeface="Arial" panose="020B0604020202020204" pitchFamily="34" charset="0"/>
              </a:rPr>
              <a:t>11</a:t>
            </a:r>
            <a:r>
              <a:rPr lang="zh-CN" altLang="en-US" sz="1200" b="0" i="0" dirty="0">
                <a:solidFill>
                  <a:srgbClr val="222222"/>
                </a:solidFill>
                <a:effectLst/>
                <a:latin typeface="Harding"/>
                <a:cs typeface="Arial" panose="020B0604020202020204" pitchFamily="34" charset="0"/>
              </a:rPr>
              <a:t>个其它的</a:t>
            </a:r>
            <a:r>
              <a:rPr lang="zh-CN" altLang="en-US" b="0" i="0" dirty="0">
                <a:solidFill>
                  <a:srgbClr val="101214"/>
                </a:solidFill>
                <a:effectLst/>
                <a:latin typeface="Gilroy"/>
              </a:rPr>
              <a:t>诱饵</a:t>
            </a:r>
            <a:r>
              <a:rPr lang="zh-CN" altLang="en-US" b="0" i="0" dirty="0">
                <a:solidFill>
                  <a:srgbClr val="222222"/>
                </a:solidFill>
                <a:effectLst/>
                <a:latin typeface="Harding"/>
              </a:rPr>
              <a:t>（</a:t>
            </a:r>
            <a:r>
              <a:rPr lang="en-US" altLang="zh-CN" sz="1200" dirty="0">
                <a:latin typeface="Arial" panose="020B0604020202020204" pitchFamily="34" charset="0"/>
                <a:cs typeface="Arial" panose="020B0604020202020204" pitchFamily="34" charset="0"/>
              </a:rPr>
              <a:t>Bait</a:t>
            </a:r>
            <a:r>
              <a:rPr lang="zh-CN" altLang="en-US" sz="1200" dirty="0">
                <a:latin typeface="Arial" panose="020B0604020202020204" pitchFamily="34" charset="0"/>
                <a:cs typeface="Arial" panose="020B0604020202020204" pitchFamily="34" charset="0"/>
              </a:rPr>
              <a:t>）基因实验也有鉴定到</a:t>
            </a:r>
            <a:r>
              <a:rPr lang="en-US" altLang="zh-CN" sz="1200" dirty="0">
                <a:latin typeface="Arial" panose="020B0604020202020204" pitchFamily="34" charset="0"/>
                <a:cs typeface="Arial" panose="020B0604020202020204" pitchFamily="34" charset="0"/>
              </a:rPr>
              <a:t>CHD5</a:t>
            </a:r>
            <a:r>
              <a:rPr lang="zh-CN" altLang="en-US" sz="1200" dirty="0">
                <a:latin typeface="Arial" panose="020B0604020202020204" pitchFamily="34" charset="0"/>
                <a:cs typeface="Arial" panose="020B0604020202020204" pitchFamily="34" charset="0"/>
              </a:rPr>
              <a:t>这个基因。用</a:t>
            </a:r>
            <a:r>
              <a:rPr lang="en-US" altLang="zh-CN" sz="1200" dirty="0" err="1">
                <a:latin typeface="Arial" panose="020B0604020202020204" pitchFamily="34" charset="0"/>
                <a:cs typeface="Arial" panose="020B0604020202020204" pitchFamily="34" charset="0"/>
              </a:rPr>
              <a:t>pepquery</a:t>
            </a:r>
            <a:r>
              <a:rPr lang="zh-CN" altLang="en-US" sz="1200" dirty="0">
                <a:latin typeface="Arial" panose="020B0604020202020204" pitchFamily="34" charset="0"/>
                <a:cs typeface="Arial" panose="020B0604020202020204" pitchFamily="34" charset="0"/>
              </a:rPr>
              <a:t>验证，其中</a:t>
            </a:r>
            <a:r>
              <a:rPr lang="en-US" altLang="zh-CN" sz="1200" dirty="0">
                <a:latin typeface="Arial" panose="020B0604020202020204" pitchFamily="34" charset="0"/>
                <a:cs typeface="Arial" panose="020B0604020202020204" pitchFamily="34" charset="0"/>
              </a:rPr>
              <a:t>11</a:t>
            </a:r>
            <a:r>
              <a:rPr lang="zh-CN" altLang="en-US" sz="1200" dirty="0">
                <a:latin typeface="Arial" panose="020B0604020202020204" pitchFamily="34" charset="0"/>
                <a:cs typeface="Arial" panose="020B0604020202020204" pitchFamily="34" charset="0"/>
              </a:rPr>
              <a:t>个里面有</a:t>
            </a:r>
            <a:r>
              <a:rPr lang="en-US" altLang="zh-CN" sz="1200" dirty="0">
                <a:latin typeface="Arial" panose="020B0604020202020204" pitchFamily="34" charset="0"/>
                <a:cs typeface="Arial" panose="020B0604020202020204" pitchFamily="34" charset="0"/>
              </a:rPr>
              <a:t>10</a:t>
            </a:r>
            <a:r>
              <a:rPr lang="zh-CN" altLang="en-US" sz="1200" dirty="0">
                <a:latin typeface="Arial" panose="020B0604020202020204" pitchFamily="34" charset="0"/>
                <a:cs typeface="Arial" panose="020B0604020202020204" pitchFamily="34" charset="0"/>
              </a:rPr>
              <a:t>个没有通过。那为什么这个基因没有通过</a:t>
            </a:r>
            <a:r>
              <a:rPr lang="en-US" altLang="zh-CN" sz="1200" dirty="0" err="1">
                <a:latin typeface="Arial" panose="020B0604020202020204" pitchFamily="34" charset="0"/>
                <a:cs typeface="Arial" panose="020B0604020202020204" pitchFamily="34" charset="0"/>
              </a:rPr>
              <a:t>pepquery</a:t>
            </a:r>
            <a:r>
              <a:rPr lang="zh-CN" altLang="en-US" sz="1200" dirty="0">
                <a:latin typeface="Arial" panose="020B0604020202020204" pitchFamily="34" charset="0"/>
                <a:cs typeface="Arial" panose="020B0604020202020204" pitchFamily="34" charset="0"/>
              </a:rPr>
              <a:t>的验证？原始的鉴定结果是不是一个假阳性呢？为了搞清楚这个问题，我们对原始文章中</a:t>
            </a:r>
            <a:r>
              <a:rPr lang="en-US" altLang="zh-CN" sz="1200" dirty="0">
                <a:latin typeface="Arial" panose="020B0604020202020204" pitchFamily="34" charset="0"/>
                <a:cs typeface="Arial" panose="020B0604020202020204" pitchFamily="34" charset="0"/>
              </a:rPr>
              <a:t>CHD5</a:t>
            </a:r>
            <a:r>
              <a:rPr lang="zh-CN" altLang="en-US" sz="1200" dirty="0">
                <a:latin typeface="Arial" panose="020B0604020202020204" pitchFamily="34" charset="0"/>
                <a:cs typeface="Arial" panose="020B0604020202020204" pitchFamily="34" charset="0"/>
              </a:rPr>
              <a:t>的结果进行深入的分析，通过联系这篇文章的作者，我们发现这个基因在</a:t>
            </a:r>
            <a:r>
              <a:rPr lang="en-US" altLang="zh-CN" sz="1200" dirty="0">
                <a:latin typeface="Arial" panose="020B0604020202020204" pitchFamily="34" charset="0"/>
                <a:cs typeface="Arial" panose="020B0604020202020204" pitchFamily="34" charset="0"/>
              </a:rPr>
              <a:t>HDAC1</a:t>
            </a:r>
            <a:r>
              <a:rPr lang="zh-CN" altLang="en-US" b="0" i="0" dirty="0">
                <a:solidFill>
                  <a:srgbClr val="222222"/>
                </a:solidFill>
                <a:effectLst/>
                <a:latin typeface="Harding"/>
              </a:rPr>
              <a:t>作为</a:t>
            </a:r>
            <a:r>
              <a:rPr lang="zh-CN" altLang="en-US" b="0" i="0" dirty="0">
                <a:solidFill>
                  <a:srgbClr val="101214"/>
                </a:solidFill>
                <a:effectLst/>
                <a:latin typeface="Gilroy"/>
              </a:rPr>
              <a:t>诱饵</a:t>
            </a:r>
            <a:r>
              <a:rPr lang="zh-CN" altLang="en-US" b="0" i="0" dirty="0">
                <a:solidFill>
                  <a:srgbClr val="222222"/>
                </a:solidFill>
                <a:effectLst/>
                <a:latin typeface="Harding"/>
              </a:rPr>
              <a:t>（</a:t>
            </a:r>
            <a:r>
              <a:rPr lang="en-US" altLang="zh-CN" sz="1200" dirty="0">
                <a:latin typeface="Arial" panose="020B0604020202020204" pitchFamily="34" charset="0"/>
                <a:cs typeface="Arial" panose="020B0604020202020204" pitchFamily="34" charset="0"/>
              </a:rPr>
              <a:t>Bait</a:t>
            </a:r>
            <a:r>
              <a:rPr lang="zh-CN" altLang="en-US" sz="1200" dirty="0">
                <a:latin typeface="Arial" panose="020B0604020202020204" pitchFamily="34" charset="0"/>
                <a:cs typeface="Arial" panose="020B0604020202020204" pitchFamily="34" charset="0"/>
              </a:rPr>
              <a:t>）的</a:t>
            </a:r>
            <a:r>
              <a:rPr lang="en-US" altLang="zh-CN" sz="1200" dirty="0">
                <a:latin typeface="Arial" panose="020B0604020202020204" pitchFamily="34" charset="0"/>
                <a:cs typeface="Arial" panose="020B0604020202020204" pitchFamily="34" charset="0"/>
              </a:rPr>
              <a:t>AS-MS</a:t>
            </a:r>
            <a:r>
              <a:rPr lang="zh-CN" altLang="en-US" sz="1200" dirty="0">
                <a:latin typeface="Arial" panose="020B0604020202020204" pitchFamily="34" charset="0"/>
                <a:cs typeface="Arial" panose="020B0604020202020204" pitchFamily="34" charset="0"/>
              </a:rPr>
              <a:t>实验里，</a:t>
            </a:r>
            <a:r>
              <a:rPr lang="en-US" altLang="zh-CN" sz="1200" dirty="0">
                <a:latin typeface="Arial" panose="020B0604020202020204" pitchFamily="34" charset="0"/>
                <a:cs typeface="Arial" panose="020B0604020202020204" pitchFamily="34" charset="0"/>
              </a:rPr>
              <a:t>CHD5</a:t>
            </a:r>
            <a:r>
              <a:rPr lang="zh-CN" altLang="en-US" sz="1200" dirty="0">
                <a:latin typeface="Arial" panose="020B0604020202020204" pitchFamily="34" charset="0"/>
                <a:cs typeface="Arial" panose="020B0604020202020204" pitchFamily="34" charset="0"/>
              </a:rPr>
              <a:t>有被鉴定到两个谱图。</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2222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Harding"/>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22222"/>
                </a:solidFill>
                <a:effectLst/>
                <a:latin typeface="Harding"/>
              </a:rPr>
              <a:t>——————————————————————</a:t>
            </a:r>
            <a:endParaRPr lang="en-US" b="0" i="0" dirty="0">
              <a:solidFill>
                <a:srgbClr val="222222"/>
              </a:solidFill>
              <a:effectLst/>
              <a:latin typeface="Harding"/>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Harding"/>
              </a:rPr>
              <a:t>small-scale MS experiments, such as AP-MS. Due to limited number of proteins present in an MS sample in these experiments, the normally used target-decoy-based strategy</a:t>
            </a:r>
            <a:r>
              <a:rPr lang="en-US" b="0" i="0" baseline="30000" dirty="0">
                <a:solidFill>
                  <a:srgbClr val="006699"/>
                </a:solidFill>
                <a:effectLst/>
                <a:latin typeface="Harding"/>
                <a:hlinkClick r:id="rId3" tooltip="Elias, J. E. &amp; Gygi, S. P. Target-decoy search strategy for increased confidence in large-scale protein identifications by mass spectrometry. Nat. Methods 4, 207–214 (2007)."/>
              </a:rPr>
              <a:t>23</a:t>
            </a:r>
            <a:r>
              <a:rPr lang="en-US" b="0" i="0" dirty="0">
                <a:solidFill>
                  <a:srgbClr val="222222"/>
                </a:solidFill>
                <a:effectLst/>
                <a:latin typeface="Harding"/>
              </a:rPr>
              <a:t> may not be able to provide accurate false discovery rate (FDR) estimation. </a:t>
            </a:r>
            <a:endParaRPr lang="en-CN" dirty="0"/>
          </a:p>
          <a:p>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18</a:t>
            </a:fld>
            <a:endParaRPr lang="en-US"/>
          </a:p>
        </p:txBody>
      </p:sp>
    </p:spTree>
    <p:extLst>
      <p:ext uri="{BB962C8B-B14F-4D97-AF65-F5344CB8AC3E}">
        <p14:creationId xmlns:p14="http://schemas.microsoft.com/office/powerpoint/2010/main" val="293957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通过pepquery验证发现</a:t>
            </a:r>
            <a:r>
              <a:rPr lang="zh-CN" altLang="en-US" dirty="0"/>
              <a:t>，这两个谱图以相同的</a:t>
            </a:r>
            <a:r>
              <a:rPr lang="en-US" altLang="zh-CN" dirty="0"/>
              <a:t>score</a:t>
            </a:r>
            <a:r>
              <a:rPr lang="zh-CN" altLang="en-US" dirty="0"/>
              <a:t>或者稍微高一点的</a:t>
            </a:r>
            <a:r>
              <a:rPr lang="en-US" altLang="zh-CN" dirty="0"/>
              <a:t>score</a:t>
            </a:r>
            <a:r>
              <a:rPr lang="zh-CN" altLang="en-US" dirty="0"/>
              <a:t>匹配到来自</a:t>
            </a:r>
            <a:r>
              <a:rPr lang="en-US" altLang="zh-CN" dirty="0"/>
              <a:t>CHD4</a:t>
            </a:r>
            <a:r>
              <a:rPr lang="zh-CN" altLang="en-US" dirty="0"/>
              <a:t>的一个肽段肽段。这个肽段有发生一个</a:t>
            </a:r>
            <a:r>
              <a:rPr lang="en-US" altLang="zh-CN" dirty="0"/>
              <a:t>deamidation</a:t>
            </a:r>
            <a:r>
              <a:rPr lang="zh-CN" altLang="en-US" dirty="0"/>
              <a:t>的修饰，而这个修饰在原始的文章里并没有考虑。</a:t>
            </a:r>
            <a:r>
              <a:rPr lang="en-US" altLang="zh-CN" dirty="0"/>
              <a:t>CHD4</a:t>
            </a:r>
            <a:r>
              <a:rPr lang="zh-CN" altLang="en-US" dirty="0"/>
              <a:t>也是</a:t>
            </a:r>
            <a:r>
              <a:rPr lang="en-US" altLang="zh-CN" dirty="0"/>
              <a:t>HDAC1</a:t>
            </a:r>
            <a:r>
              <a:rPr lang="zh-CN" altLang="en-US" dirty="0"/>
              <a:t>实验里鉴定到的一个互作蛋白，并且有鉴定到</a:t>
            </a:r>
            <a:r>
              <a:rPr lang="en-US" altLang="zh-CN" dirty="0"/>
              <a:t>80</a:t>
            </a:r>
            <a:r>
              <a:rPr lang="zh-CN" altLang="en-US" dirty="0"/>
              <a:t>个谱图，来自</a:t>
            </a:r>
            <a:r>
              <a:rPr lang="en-US" altLang="zh-CN" dirty="0"/>
              <a:t>25</a:t>
            </a:r>
            <a:r>
              <a:rPr lang="zh-CN" altLang="en-US" dirty="0"/>
              <a:t>个肽段。此外，通过查询已知的蛋白质复合物数据库</a:t>
            </a:r>
            <a:r>
              <a:rPr lang="en-US" altLang="zh-CN" dirty="0"/>
              <a:t>CORUM</a:t>
            </a:r>
            <a:r>
              <a:rPr lang="zh-CN" altLang="en-US" dirty="0"/>
              <a:t>，</a:t>
            </a:r>
            <a:r>
              <a:rPr lang="en-US" altLang="zh-CN" dirty="0"/>
              <a:t>HDAC1</a:t>
            </a:r>
            <a:r>
              <a:rPr lang="zh-CN" altLang="en-US" dirty="0"/>
              <a:t>复合物里有</a:t>
            </a:r>
            <a:r>
              <a:rPr lang="en-US" altLang="zh-CN" dirty="0"/>
              <a:t>CHD4</a:t>
            </a:r>
            <a:r>
              <a:rPr lang="zh-CN" altLang="en-US" dirty="0"/>
              <a:t>，没有</a:t>
            </a:r>
            <a:r>
              <a:rPr lang="en-US" altLang="zh-CN" dirty="0"/>
              <a:t>CHD5</a:t>
            </a:r>
            <a:r>
              <a:rPr lang="zh-CN" altLang="en-US" dirty="0"/>
              <a:t>。这些表明</a:t>
            </a:r>
            <a:r>
              <a:rPr lang="en-US" altLang="zh-CN" dirty="0"/>
              <a:t>CHD5</a:t>
            </a:r>
            <a:r>
              <a:rPr lang="zh-CN" altLang="en-US" dirty="0"/>
              <a:t>很有可能是一个假的鉴定。</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19</a:t>
            </a:fld>
            <a:endParaRPr lang="en-US"/>
          </a:p>
        </p:txBody>
      </p:sp>
    </p:spTree>
    <p:extLst>
      <p:ext uri="{BB962C8B-B14F-4D97-AF65-F5344CB8AC3E}">
        <p14:creationId xmlns:p14="http://schemas.microsoft.com/office/powerpoint/2010/main" val="1090654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接下来这个例子是pepquery在大规模质谱数据集上已知蛋白的鉴定结果的验证</a:t>
            </a:r>
            <a:r>
              <a:rPr lang="zh-CN" altLang="en-US" dirty="0"/>
              <a:t>。我们这里以</a:t>
            </a:r>
            <a:r>
              <a:rPr lang="en-US" altLang="zh-CN" dirty="0"/>
              <a:t>PGK2</a:t>
            </a:r>
            <a:r>
              <a:rPr lang="zh-CN" altLang="en-US" dirty="0"/>
              <a:t>蛋白为例子。</a:t>
            </a:r>
            <a:r>
              <a:rPr lang="en-US" altLang="zh-CN" dirty="0"/>
              <a:t>PGK2</a:t>
            </a:r>
            <a:r>
              <a:rPr lang="zh-CN" altLang="en-US" dirty="0"/>
              <a:t>已知在</a:t>
            </a:r>
            <a:r>
              <a:rPr lang="en-US" altLang="zh-CN" dirty="0"/>
              <a:t>male</a:t>
            </a:r>
            <a:r>
              <a:rPr lang="zh-CN" altLang="en-US" dirty="0"/>
              <a:t>和</a:t>
            </a:r>
            <a:r>
              <a:rPr lang="en-US" altLang="zh-CN" dirty="0"/>
              <a:t>female</a:t>
            </a:r>
            <a:r>
              <a:rPr lang="zh-CN" altLang="en-US" dirty="0"/>
              <a:t>组织里特异性表达。我们可以看到，这个基因在其他的组织里是没有表达的。但是我们在分析</a:t>
            </a:r>
            <a:r>
              <a:rPr lang="en-US" altLang="zh-CN" dirty="0"/>
              <a:t>CPTAC</a:t>
            </a:r>
            <a:r>
              <a:rPr lang="zh-CN" altLang="en-US" dirty="0"/>
              <a:t>肿瘤数据的时候，发现这个蛋白在蛋白水平表达量比较高，并且在多种肿瘤组织里高表达，包括在</a:t>
            </a:r>
            <a:r>
              <a:rPr lang="zh-CN" altLang="en-US" b="0" i="0" dirty="0">
                <a:solidFill>
                  <a:srgbClr val="101214"/>
                </a:solidFill>
                <a:effectLst/>
                <a:latin typeface="Gilroy"/>
              </a:rPr>
              <a:t>肺腺癌组织</a:t>
            </a:r>
            <a:r>
              <a:rPr lang="zh-CN" altLang="en-US" dirty="0"/>
              <a:t>。</a:t>
            </a:r>
            <a:r>
              <a:rPr lang="en-US" altLang="zh-CN" dirty="0"/>
              <a:t>CPTAC</a:t>
            </a:r>
            <a:r>
              <a:rPr lang="zh-CN" altLang="en-US" dirty="0"/>
              <a:t>的这个数据结果预示，这个基因可能是一个潜在的</a:t>
            </a:r>
            <a:r>
              <a:rPr lang="en-US" altLang="zh-CN" dirty="0"/>
              <a:t>CT</a:t>
            </a:r>
            <a:r>
              <a:rPr lang="zh-CN" altLang="en-US" dirty="0"/>
              <a:t> </a:t>
            </a:r>
            <a:r>
              <a:rPr lang="en-US" altLang="zh-CN" dirty="0"/>
              <a:t>antigen.</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20</a:t>
            </a:fld>
            <a:endParaRPr lang="en-US"/>
          </a:p>
        </p:txBody>
      </p:sp>
    </p:spTree>
    <p:extLst>
      <p:ext uri="{BB962C8B-B14F-4D97-AF65-F5344CB8AC3E}">
        <p14:creationId xmlns:p14="http://schemas.microsoft.com/office/powerpoint/2010/main" val="161858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我相信大家都非常了解常规蛋白质搜索的流程。我们知道，最常用的肽段和蛋白鉴定方法是基于数据库的搜索。在这种方法里，我们通常利用一个搜索引擎比如</a:t>
            </a:r>
            <a:r>
              <a:rPr lang="en-US" altLang="zh-CN" dirty="0" err="1"/>
              <a:t>pFind</a:t>
            </a:r>
            <a:r>
              <a:rPr lang="zh-CN" altLang="en-US" dirty="0"/>
              <a:t>或者</a:t>
            </a:r>
            <a:r>
              <a:rPr lang="en-US" altLang="zh-CN" dirty="0"/>
              <a:t>MSFragger</a:t>
            </a:r>
            <a:r>
              <a:rPr lang="zh-CN" altLang="en-US" dirty="0"/>
              <a:t>来把质谱数据里所有的二级谱图和一个蛋白序列数据库进行比较，从而鉴定肽段和蛋白。我们通常可以从</a:t>
            </a:r>
            <a:r>
              <a:rPr lang="en-US" altLang="zh-CN" dirty="0" err="1"/>
              <a:t>UniProt</a:t>
            </a:r>
            <a:r>
              <a:rPr lang="zh-CN" altLang="en-US" dirty="0"/>
              <a:t>，</a:t>
            </a:r>
            <a:r>
              <a:rPr lang="en-US" altLang="zh-CN" dirty="0" err="1"/>
              <a:t>RefSeq</a:t>
            </a:r>
            <a:r>
              <a:rPr lang="zh-CN" altLang="en-US" dirty="0"/>
              <a:t>或者</a:t>
            </a:r>
            <a:r>
              <a:rPr lang="en-US" altLang="zh-CN" dirty="0" err="1"/>
              <a:t>Ensembl</a:t>
            </a:r>
            <a:r>
              <a:rPr lang="zh-CN" altLang="en-US" dirty="0"/>
              <a:t>来下载蛋白序列数据库。在这里，每个谱图都会和蛋白序列数据库里的肽段进行比较。这有一些天然的缺陷：第一，利用它，我们通常只能鉴定到在这个给定的蛋白序列数据库里存在的蛋白。他鉴定不到新的蛋白序列包括单氨基酸突变蛋白。第二，由于这种方法要把所有的谱图和数据库进行比较，当质谱数据量很大的时候，这种搜索页比较耗时。此外，由于搜索空间的限制，我们通常只设置少量的修饰，这可能会导致一些假阳性的鉴定结果。</a:t>
            </a:r>
            <a:endParaRPr lang="en-US" dirty="0"/>
          </a:p>
        </p:txBody>
      </p:sp>
      <p:sp>
        <p:nvSpPr>
          <p:cNvPr id="4" name="Slide Number Placeholder 3"/>
          <p:cNvSpPr>
            <a:spLocks noGrp="1"/>
          </p:cNvSpPr>
          <p:nvPr>
            <p:ph type="sldNum" sz="quarter" idx="10"/>
          </p:nvPr>
        </p:nvSpPr>
        <p:spPr/>
        <p:txBody>
          <a:bodyPr/>
          <a:lstStyle/>
          <a:p>
            <a:fld id="{A6D0C7B6-9F99-0547-B8A9-34C27DD1ABCD}" type="slidenum">
              <a:rPr lang="en-US" smtClean="0"/>
              <a:t>2</a:t>
            </a:fld>
            <a:endParaRPr lang="en-US"/>
          </a:p>
        </p:txBody>
      </p:sp>
    </p:spTree>
    <p:extLst>
      <p:ext uri="{BB962C8B-B14F-4D97-AF65-F5344CB8AC3E}">
        <p14:creationId xmlns:p14="http://schemas.microsoft.com/office/powerpoint/2010/main" val="1064035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这个结果到底可靠不可靠呢？我们也用</a:t>
            </a:r>
            <a:r>
              <a:rPr lang="en-US" altLang="zh-CN" dirty="0" err="1"/>
              <a:t>pepquery</a:t>
            </a:r>
            <a:r>
              <a:rPr lang="zh-CN" altLang="en-US" dirty="0"/>
              <a:t>对原始的标准流程的</a:t>
            </a:r>
            <a:r>
              <a:rPr lang="en-US" altLang="zh-CN" dirty="0"/>
              <a:t>PGK2</a:t>
            </a:r>
            <a:r>
              <a:rPr lang="zh-CN" altLang="en-US" dirty="0"/>
              <a:t>的鉴定结果进行验证。我们可以看到，在原始标准流程的鉴定结果里，这个基因有鉴定到</a:t>
            </a:r>
            <a:r>
              <a:rPr lang="en-US" altLang="zh-CN" dirty="0"/>
              <a:t>9</a:t>
            </a:r>
            <a:r>
              <a:rPr lang="zh-CN" altLang="en-US" dirty="0"/>
              <a:t>个</a:t>
            </a:r>
            <a:r>
              <a:rPr lang="en-US" altLang="zh-CN" dirty="0"/>
              <a:t>unique</a:t>
            </a:r>
            <a:r>
              <a:rPr lang="zh-CN" altLang="en-US" dirty="0"/>
              <a:t>肽段，对应</a:t>
            </a:r>
            <a:r>
              <a:rPr lang="en-US" b="0" i="0" dirty="0">
                <a:solidFill>
                  <a:srgbClr val="222222"/>
                </a:solidFill>
                <a:effectLst/>
                <a:latin typeface="Harding"/>
              </a:rPr>
              <a:t>239 </a:t>
            </a:r>
            <a:r>
              <a:rPr lang="en-US" b="0" i="0" dirty="0" err="1">
                <a:solidFill>
                  <a:srgbClr val="222222"/>
                </a:solidFill>
                <a:effectLst/>
                <a:latin typeface="Harding"/>
              </a:rPr>
              <a:t>个谱图</a:t>
            </a:r>
            <a:r>
              <a:rPr lang="zh-CN" altLang="en-US" dirty="0"/>
              <a:t>。并且，这里有一个肽段在所有样本里都有表达量，并且</a:t>
            </a:r>
            <a:r>
              <a:rPr lang="en-US" altLang="zh-CN" dirty="0"/>
              <a:t>abundance</a:t>
            </a:r>
            <a:r>
              <a:rPr lang="zh-CN" altLang="en-US" dirty="0"/>
              <a:t>还比较高。经过</a:t>
            </a:r>
            <a:r>
              <a:rPr lang="en-US" altLang="zh-CN" dirty="0" err="1"/>
              <a:t>pepquery</a:t>
            </a:r>
            <a:r>
              <a:rPr lang="zh-CN" altLang="en-US" dirty="0"/>
              <a:t>验证，我们发现</a:t>
            </a:r>
            <a:r>
              <a:rPr lang="en-CN" b="0" i="0" dirty="0">
                <a:solidFill>
                  <a:srgbClr val="222222"/>
                </a:solidFill>
                <a:effectLst/>
                <a:latin typeface="Harding"/>
              </a:rPr>
              <a:t>94% 的原始鉴定谱图没有通过pepquery的验证</a:t>
            </a:r>
            <a:r>
              <a:rPr lang="zh-CN" altLang="en-US" b="0" i="0" dirty="0">
                <a:solidFill>
                  <a:srgbClr val="222222"/>
                </a:solidFill>
                <a:effectLst/>
                <a:latin typeface="Harding"/>
              </a:rPr>
              <a:t>，其中第一个高丰度肽段的所有谱图均没有通过。进一步分析发现，这个肽段匹配到的谱图能够更好的匹配到来自</a:t>
            </a:r>
            <a:r>
              <a:rPr lang="en-US" altLang="zh-CN" b="0" i="0" dirty="0">
                <a:solidFill>
                  <a:srgbClr val="222222"/>
                </a:solidFill>
                <a:effectLst/>
                <a:latin typeface="Harding"/>
              </a:rPr>
              <a:t>PGK1</a:t>
            </a:r>
            <a:r>
              <a:rPr lang="zh-CN" altLang="en-US" b="0" i="0" dirty="0">
                <a:solidFill>
                  <a:srgbClr val="222222"/>
                </a:solidFill>
                <a:effectLst/>
                <a:latin typeface="Harding"/>
              </a:rPr>
              <a:t>的一个肽段，这两个肽段高度相似。由于修饰的位置问题，</a:t>
            </a:r>
            <a:r>
              <a:rPr lang="en-US" altLang="zh-CN" b="0" i="0" dirty="0">
                <a:solidFill>
                  <a:srgbClr val="222222"/>
                </a:solidFill>
                <a:effectLst/>
                <a:latin typeface="Harding"/>
              </a:rPr>
              <a:t>PGK1</a:t>
            </a:r>
            <a:r>
              <a:rPr lang="zh-CN" altLang="en-US" b="0" i="0" dirty="0">
                <a:solidFill>
                  <a:srgbClr val="222222"/>
                </a:solidFill>
                <a:effectLst/>
                <a:latin typeface="Harding"/>
              </a:rPr>
              <a:t>这个肽段对应的这种修饰形式并不在原始流程的搜索空间里面，所以这个谱图并没有被分配到</a:t>
            </a:r>
            <a:r>
              <a:rPr lang="en-US" altLang="zh-CN" b="0" i="0" dirty="0">
                <a:solidFill>
                  <a:srgbClr val="222222"/>
                </a:solidFill>
                <a:effectLst/>
                <a:latin typeface="Harding"/>
              </a:rPr>
              <a:t>PGK1</a:t>
            </a:r>
            <a:r>
              <a:rPr lang="zh-CN" altLang="en-US" b="0" i="0" dirty="0">
                <a:solidFill>
                  <a:srgbClr val="222222"/>
                </a:solidFill>
                <a:effectLst/>
                <a:latin typeface="Harding"/>
              </a:rPr>
              <a:t>这个肽段。进一步的分析显示，</a:t>
            </a:r>
            <a:r>
              <a:rPr lang="en-US" altLang="zh-CN" b="0" i="0" dirty="0">
                <a:solidFill>
                  <a:srgbClr val="222222"/>
                </a:solidFill>
                <a:effectLst/>
                <a:latin typeface="Harding"/>
              </a:rPr>
              <a:t>PGK1</a:t>
            </a:r>
            <a:r>
              <a:rPr lang="zh-CN" altLang="en-US" b="0" i="0" dirty="0">
                <a:solidFill>
                  <a:srgbClr val="222222"/>
                </a:solidFill>
                <a:effectLst/>
                <a:latin typeface="Harding"/>
              </a:rPr>
              <a:t>在这个数据里是高表达的，鉴定到了非常多的肽段和谱图。我们从左下角这个图里可以看到</a:t>
            </a:r>
            <a:r>
              <a:rPr lang="en-US" altLang="zh-CN" b="0" i="0" dirty="0">
                <a:solidFill>
                  <a:srgbClr val="222222"/>
                </a:solidFill>
                <a:effectLst/>
                <a:latin typeface="Harding"/>
              </a:rPr>
              <a:t>PGK1</a:t>
            </a:r>
            <a:r>
              <a:rPr lang="zh-CN" altLang="en-US" b="0" i="0" dirty="0">
                <a:solidFill>
                  <a:srgbClr val="222222"/>
                </a:solidFill>
                <a:effectLst/>
                <a:latin typeface="Harding"/>
              </a:rPr>
              <a:t>和</a:t>
            </a:r>
            <a:r>
              <a:rPr lang="en-US" altLang="zh-CN" b="0" i="0" dirty="0">
                <a:solidFill>
                  <a:srgbClr val="222222"/>
                </a:solidFill>
                <a:effectLst/>
                <a:latin typeface="Harding"/>
              </a:rPr>
              <a:t>PGK2</a:t>
            </a:r>
            <a:r>
              <a:rPr lang="zh-CN" altLang="en-US" b="0" i="0" dirty="0">
                <a:solidFill>
                  <a:srgbClr val="222222"/>
                </a:solidFill>
                <a:effectLst/>
                <a:latin typeface="Harding"/>
              </a:rPr>
              <a:t>在原始定量数据里相关性特别高，但是在</a:t>
            </a:r>
            <a:r>
              <a:rPr lang="en-US" altLang="zh-CN" b="0" i="0" dirty="0">
                <a:solidFill>
                  <a:srgbClr val="222222"/>
                </a:solidFill>
                <a:effectLst/>
                <a:latin typeface="Harding"/>
              </a:rPr>
              <a:t>RNA</a:t>
            </a:r>
            <a:r>
              <a:rPr lang="zh-CN" altLang="en-US" b="0" i="0" dirty="0">
                <a:solidFill>
                  <a:srgbClr val="222222"/>
                </a:solidFill>
                <a:effectLst/>
                <a:latin typeface="Harding"/>
              </a:rPr>
              <a:t>水平并没有相关性。这些数据整体表明，</a:t>
            </a:r>
            <a:r>
              <a:rPr lang="en-US" altLang="zh-CN" b="0" i="0" dirty="0">
                <a:solidFill>
                  <a:srgbClr val="222222"/>
                </a:solidFill>
                <a:effectLst/>
                <a:latin typeface="Harding"/>
              </a:rPr>
              <a:t>PGK2</a:t>
            </a:r>
            <a:r>
              <a:rPr lang="zh-CN" altLang="en-US" b="0" i="0" dirty="0">
                <a:solidFill>
                  <a:srgbClr val="222222"/>
                </a:solidFill>
                <a:effectLst/>
                <a:latin typeface="Harding"/>
              </a:rPr>
              <a:t>极有可能是一个假阳性的鉴定结果。</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21</a:t>
            </a:fld>
            <a:endParaRPr lang="en-US"/>
          </a:p>
        </p:txBody>
      </p:sp>
    </p:spTree>
    <p:extLst>
      <p:ext uri="{BB962C8B-B14F-4D97-AF65-F5344CB8AC3E}">
        <p14:creationId xmlns:p14="http://schemas.microsoft.com/office/powerpoint/2010/main" val="23826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最后的三个例子是关于pepquery在利用公共蛋白数据方面的应用</a:t>
            </a:r>
            <a:r>
              <a:rPr lang="zh-CN" altLang="en-US" dirty="0"/>
              <a:t>。这里第一个应用，在大家看到的左边这篇文章里面，作者通过传统的基于个性化数据库搜索的方法，在肿瘤样本里鉴定到了大量的来自新</a:t>
            </a:r>
            <a:r>
              <a:rPr lang="en-US" altLang="zh-CN" dirty="0" err="1"/>
              <a:t>orf</a:t>
            </a:r>
            <a:r>
              <a:rPr lang="zh-CN" altLang="en-US" dirty="0"/>
              <a:t>和未注释的</a:t>
            </a:r>
            <a:r>
              <a:rPr lang="en-US" altLang="zh-CN" dirty="0" err="1"/>
              <a:t>orf</a:t>
            </a:r>
            <a:r>
              <a:rPr lang="zh-CN" altLang="en-US" dirty="0"/>
              <a:t>的抗原肽段。具体来讲，作者通过对</a:t>
            </a:r>
            <a:r>
              <a:rPr lang="en-US" altLang="zh-CN" dirty="0"/>
              <a:t>10</a:t>
            </a:r>
            <a:r>
              <a:rPr lang="zh-CN" altLang="en-US" dirty="0"/>
              <a:t>个肿瘤样本的免疫多肽数据进行鉴定分析，发现有</a:t>
            </a:r>
            <a:r>
              <a:rPr lang="en-US" altLang="zh-CN" dirty="0"/>
              <a:t>576</a:t>
            </a:r>
            <a:r>
              <a:rPr lang="zh-CN" altLang="en-US" dirty="0"/>
              <a:t>个来只</a:t>
            </a:r>
            <a:r>
              <a:rPr lang="en-US" altLang="zh-CN" dirty="0" err="1"/>
              <a:t>nuORF</a:t>
            </a:r>
            <a:r>
              <a:rPr lang="zh-CN" altLang="en-US" dirty="0"/>
              <a:t>的抗原。这里我们感兴趣的是，哪些来自</a:t>
            </a:r>
            <a:r>
              <a:rPr lang="en-US" altLang="zh-CN" dirty="0" err="1"/>
              <a:t>nuorf</a:t>
            </a:r>
            <a:r>
              <a:rPr lang="zh-CN" altLang="en-US" dirty="0"/>
              <a:t>的抗原肽段是肿瘤特异性的，从而有潜力成为免疫治疗的靶标。</a:t>
            </a:r>
            <a:endParaRPr lang="en-US" dirty="0"/>
          </a:p>
          <a:p>
            <a:endParaRPr lang="en-US" dirty="0"/>
          </a:p>
          <a:p>
            <a:r>
              <a:rPr lang="en-US" dirty="0"/>
              <a:t>https://www-nature-</a:t>
            </a:r>
            <a:r>
              <a:rPr lang="en-US" dirty="0" err="1"/>
              <a:t>com.offcampus.lib.washington.edu</a:t>
            </a:r>
            <a:r>
              <a:rPr lang="en-US" dirty="0"/>
              <a:t>/articles/s41587-021-01021-3/figures/4</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22</a:t>
            </a:fld>
            <a:endParaRPr lang="en-US"/>
          </a:p>
        </p:txBody>
      </p:sp>
    </p:spTree>
    <p:extLst>
      <p:ext uri="{BB962C8B-B14F-4D97-AF65-F5344CB8AC3E}">
        <p14:creationId xmlns:p14="http://schemas.microsoft.com/office/powerpoint/2010/main" val="3847135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作为肿瘤特异性抗原</a:t>
            </a:r>
            <a:r>
              <a:rPr lang="zh-CN" altLang="en-US" dirty="0"/>
              <a:t>，首先，他们不能在正常组织里表达。我们现在有不少非常高质量的来自健康人组织的蛋白质组数据，其中，大家现在看到的这篇文章里，有接近</a:t>
            </a:r>
            <a:r>
              <a:rPr lang="en-US" altLang="zh-CN" dirty="0"/>
              <a:t>30</a:t>
            </a:r>
            <a:r>
              <a:rPr lang="zh-CN" altLang="en-US" dirty="0"/>
              <a:t>个健康人组织的深度覆盖蛋白质组数据。我们通过在这个质谱数据里靶向搜索这个</a:t>
            </a:r>
            <a:r>
              <a:rPr lang="en-US" altLang="zh-CN" dirty="0"/>
              <a:t>570</a:t>
            </a:r>
            <a:r>
              <a:rPr lang="zh-CN" altLang="en-US" dirty="0"/>
              <a:t>多个新</a:t>
            </a:r>
            <a:r>
              <a:rPr lang="en-US" altLang="zh-CN" dirty="0" err="1"/>
              <a:t>orf</a:t>
            </a:r>
            <a:r>
              <a:rPr lang="zh-CN" altLang="en-US" dirty="0"/>
              <a:t>序列， 结果显示其中</a:t>
            </a:r>
            <a:r>
              <a:rPr lang="en-US" altLang="zh-CN" dirty="0"/>
              <a:t>35%</a:t>
            </a:r>
            <a:r>
              <a:rPr lang="zh-CN" altLang="en-US" dirty="0"/>
              <a:t>左右的</a:t>
            </a:r>
            <a:r>
              <a:rPr lang="en-US" altLang="zh-CN" dirty="0" err="1"/>
              <a:t>nuorf</a:t>
            </a:r>
            <a:r>
              <a:rPr lang="zh-CN" altLang="en-US" dirty="0"/>
              <a:t>有在至少一个健康组织里表达。这大大的缩短了来自</a:t>
            </a:r>
            <a:r>
              <a:rPr lang="en-US" altLang="zh-CN" dirty="0" err="1"/>
              <a:t>nuorf</a:t>
            </a:r>
            <a:r>
              <a:rPr lang="zh-CN" altLang="en-US" dirty="0"/>
              <a:t>新抗原的列表。为进一步的实验提供一定的指导。</a:t>
            </a:r>
            <a:endParaRPr lang="en-US" altLang="zh-CN" dirty="0"/>
          </a:p>
          <a:p>
            <a:r>
              <a:rPr lang="en-US" altLang="zh-CN" dirty="0"/>
              <a:t>——————————————</a:t>
            </a:r>
          </a:p>
          <a:p>
            <a:endParaRPr lang="en-US" dirty="0"/>
          </a:p>
          <a:p>
            <a:r>
              <a:rPr lang="en-US" b="0" i="0" dirty="0">
                <a:solidFill>
                  <a:srgbClr val="222222"/>
                </a:solidFill>
                <a:effectLst/>
                <a:latin typeface="Harding"/>
              </a:rPr>
              <a:t>Among the 576 </a:t>
            </a:r>
            <a:r>
              <a:rPr lang="en-US" b="0" i="0" dirty="0" err="1">
                <a:solidFill>
                  <a:srgbClr val="222222"/>
                </a:solidFill>
                <a:effectLst/>
                <a:latin typeface="Harding"/>
              </a:rPr>
              <a:t>nuORFs</a:t>
            </a:r>
            <a:r>
              <a:rPr lang="en-US" b="0" i="0" dirty="0">
                <a:solidFill>
                  <a:srgbClr val="222222"/>
                </a:solidFill>
                <a:effectLst/>
                <a:latin typeface="Harding"/>
              </a:rPr>
              <a:t>, 201 (35%) were detected in at least one and 83 (14%) in two or more healthy tissues (Fig. </a:t>
            </a:r>
            <a:r>
              <a:rPr lang="en-US" b="0" i="0" dirty="0">
                <a:solidFill>
                  <a:srgbClr val="006699"/>
                </a:solidFill>
                <a:effectLst/>
                <a:latin typeface="Harding"/>
                <a:hlinkClick r:id="rId3"/>
              </a:rPr>
              <a:t>5</a:t>
            </a:r>
            <a:r>
              <a:rPr lang="en-US" b="0" i="0" dirty="0">
                <a:solidFill>
                  <a:srgbClr val="222222"/>
                </a:solidFill>
                <a:effectLst/>
                <a:latin typeface="Harding"/>
              </a:rPr>
              <a:t>, Supplementary Data </a:t>
            </a:r>
            <a:r>
              <a:rPr lang="en-US" b="0" i="0" dirty="0">
                <a:solidFill>
                  <a:srgbClr val="006699"/>
                </a:solidFill>
                <a:effectLst/>
                <a:latin typeface="Harding"/>
                <a:hlinkClick r:id="rId4"/>
              </a:rPr>
              <a:t>4</a:t>
            </a:r>
            <a:r>
              <a:rPr lang="en-US" b="0" i="0" dirty="0">
                <a:solidFill>
                  <a:srgbClr val="222222"/>
                </a:solidFill>
                <a:effectLst/>
                <a:latin typeface="Harding"/>
              </a:rPr>
              <a:t>). Thus, PepQuery2 quickly narrowed down the list of </a:t>
            </a:r>
            <a:r>
              <a:rPr lang="en-US" b="0" i="0" dirty="0" err="1">
                <a:solidFill>
                  <a:srgbClr val="222222"/>
                </a:solidFill>
                <a:effectLst/>
                <a:latin typeface="Harding"/>
              </a:rPr>
              <a:t>nuORFs</a:t>
            </a:r>
            <a:r>
              <a:rPr lang="en-US" b="0" i="0" dirty="0">
                <a:solidFill>
                  <a:srgbClr val="222222"/>
                </a:solidFill>
                <a:effectLst/>
                <a:latin typeface="Harding"/>
              </a:rPr>
              <a:t> for further investigation as candidate neoantigens.</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23</a:t>
            </a:fld>
            <a:endParaRPr lang="en-US"/>
          </a:p>
        </p:txBody>
      </p:sp>
    </p:spTree>
    <p:extLst>
      <p:ext uri="{BB962C8B-B14F-4D97-AF65-F5344CB8AC3E}">
        <p14:creationId xmlns:p14="http://schemas.microsoft.com/office/powerpoint/2010/main" val="2574332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第二个例子是关于缺失蛋白的鉴定</a:t>
            </a:r>
            <a:r>
              <a:rPr lang="zh-CN" altLang="en-US" dirty="0"/>
              <a:t>，缺失蛋白鉴定是人类蛋白质组计划的一项非常重要的任务。这里所谓缺失蛋白，指的是目前为止在蛋白水平，还没有发现他们在蛋白水平表达的可靠证据。在这个应用里，我们试图在我们已经</a:t>
            </a:r>
            <a:r>
              <a:rPr lang="en-US" altLang="zh-CN" dirty="0"/>
              <a:t>indexed</a:t>
            </a:r>
            <a:r>
              <a:rPr lang="zh-CN" altLang="en-US" dirty="0"/>
              <a:t>的</a:t>
            </a:r>
            <a:r>
              <a:rPr lang="en-US" altLang="zh-CN" dirty="0"/>
              <a:t>48</a:t>
            </a:r>
            <a:r>
              <a:rPr lang="zh-CN" altLang="en-US" dirty="0"/>
              <a:t>个大型数据集里，搜索</a:t>
            </a:r>
            <a:r>
              <a:rPr lang="en-US" altLang="zh-CN" dirty="0"/>
              <a:t>1300</a:t>
            </a:r>
            <a:r>
              <a:rPr lang="zh-CN" altLang="en-US" dirty="0"/>
              <a:t>多个缺失蛋白的表达证据。</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24</a:t>
            </a:fld>
            <a:endParaRPr lang="en-US"/>
          </a:p>
        </p:txBody>
      </p:sp>
    </p:spTree>
    <p:extLst>
      <p:ext uri="{BB962C8B-B14F-4D97-AF65-F5344CB8AC3E}">
        <p14:creationId xmlns:p14="http://schemas.microsoft.com/office/powerpoint/2010/main" val="3115370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最终</a:t>
            </a:r>
            <a:r>
              <a:rPr lang="zh-CN" altLang="en-US" dirty="0"/>
              <a:t>，通过靶向搜索来自这</a:t>
            </a:r>
            <a:r>
              <a:rPr lang="en-US" altLang="zh-CN" dirty="0"/>
              <a:t>48</a:t>
            </a:r>
            <a:r>
              <a:rPr lang="zh-CN" altLang="en-US" dirty="0"/>
              <a:t>个大型数据集的</a:t>
            </a:r>
            <a:r>
              <a:rPr lang="en-US" altLang="zh-CN" dirty="0"/>
              <a:t>10</a:t>
            </a:r>
            <a:r>
              <a:rPr lang="zh-CN" altLang="en-US" dirty="0"/>
              <a:t>多个谱图，我们有鉴定到</a:t>
            </a:r>
            <a:r>
              <a:rPr lang="en-US" altLang="zh-CN" dirty="0"/>
              <a:t>48</a:t>
            </a:r>
            <a:r>
              <a:rPr lang="zh-CN" altLang="en-US" dirty="0"/>
              <a:t>个缺失蛋白。这些结果为对</a:t>
            </a:r>
            <a:r>
              <a:rPr lang="en-US" altLang="zh-CN" dirty="0"/>
              <a:t>48</a:t>
            </a:r>
            <a:r>
              <a:rPr lang="zh-CN" altLang="en-US" dirty="0"/>
              <a:t>个缺失蛋白进一步的验证提供的有用的信息。</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25</a:t>
            </a:fld>
            <a:endParaRPr lang="en-US"/>
          </a:p>
        </p:txBody>
      </p:sp>
    </p:spTree>
    <p:extLst>
      <p:ext uri="{BB962C8B-B14F-4D97-AF65-F5344CB8AC3E}">
        <p14:creationId xmlns:p14="http://schemas.microsoft.com/office/powerpoint/2010/main" val="266637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今天我要分享的最后一个应用案例是有关pepquery在靶向蛋白质组实验设计方便的</a:t>
            </a:r>
            <a:r>
              <a:rPr lang="zh-CN" altLang="en-US" dirty="0"/>
              <a:t>。大家知道，在靶向蛋白质组实验中， 我们首先需要确定目标检测蛋白，然后非常重要的一步是靶向肽段的选择，通常这个肽段必须是目标蛋白独有的，并且在质谱里能被检测， 有非常好的定量响应。其它的一些重要的步骤有子离子的选择，质谱实验参数的优化，以及样本的选择。为了方便这个实验设计优化过程，现在有不少数据库，像</a:t>
            </a:r>
            <a:r>
              <a:rPr lang="en-US" altLang="zh-CN" dirty="0" err="1"/>
              <a:t>PeptideAtlas</a:t>
            </a:r>
            <a:r>
              <a:rPr lang="zh-CN" altLang="en-US" dirty="0"/>
              <a:t>，</a:t>
            </a:r>
            <a:r>
              <a:rPr lang="en-US" altLang="zh-CN" dirty="0" err="1"/>
              <a:t>SRMAtlas</a:t>
            </a:r>
            <a:r>
              <a:rPr lang="zh-CN" altLang="en-US" dirty="0"/>
              <a:t>等等，通过对公共数据的重分析，可对肽段的选择等等提供指导。也有一些预测的方法。第三类跟第一类有点类似，不同的是这里产生专门的</a:t>
            </a:r>
            <a:r>
              <a:rPr lang="en-US" altLang="zh-CN" dirty="0"/>
              <a:t>DDA</a:t>
            </a:r>
            <a:r>
              <a:rPr lang="zh-CN" altLang="en-US" dirty="0"/>
              <a:t>数据来为目标肽段的选择提供指导。</a:t>
            </a:r>
            <a:endParaRPr lang="en-US" altLang="zh-CN" dirty="0"/>
          </a:p>
          <a:p>
            <a:r>
              <a:rPr lang="en-US" altLang="zh-CN" dirty="0"/>
              <a:t>————————</a:t>
            </a:r>
          </a:p>
          <a:p>
            <a:endParaRPr lang="en-US" dirty="0"/>
          </a:p>
          <a:p>
            <a:r>
              <a:rPr lang="en-US" dirty="0" err="1"/>
              <a:t>这些数据库重分析已有公共数据的速度还远远跟不上数据增长的速度</a:t>
            </a:r>
            <a:r>
              <a:rPr lang="zh-CN" altLang="en-US" dirty="0"/>
              <a:t>。</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26</a:t>
            </a:fld>
            <a:endParaRPr lang="en-US"/>
          </a:p>
        </p:txBody>
      </p:sp>
    </p:spTree>
    <p:extLst>
      <p:ext uri="{BB962C8B-B14F-4D97-AF65-F5344CB8AC3E}">
        <p14:creationId xmlns:p14="http://schemas.microsoft.com/office/powerpoint/2010/main" val="3228580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我们知道</a:t>
            </a:r>
            <a:r>
              <a:rPr lang="zh-CN" altLang="en-US" dirty="0"/>
              <a:t>，</a:t>
            </a:r>
            <a:r>
              <a:rPr lang="en-CN" dirty="0"/>
              <a:t>现在每周甚至每天都有大量的蛋白质组原始数据提交到公共的蛋白质仓库里</a:t>
            </a:r>
            <a:r>
              <a:rPr lang="zh-CN" altLang="en-US" dirty="0"/>
              <a:t>。如果高效利用的这些公共的质谱数据一直是很多人在思考和试图解决的问题。</a:t>
            </a:r>
            <a:endParaRPr lang="en-CN" dirty="0"/>
          </a:p>
          <a:p>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27</a:t>
            </a:fld>
            <a:endParaRPr lang="en-US"/>
          </a:p>
        </p:txBody>
      </p:sp>
    </p:spTree>
    <p:extLst>
      <p:ext uri="{BB962C8B-B14F-4D97-AF65-F5344CB8AC3E}">
        <p14:creationId xmlns:p14="http://schemas.microsoft.com/office/powerpoint/2010/main" val="1929565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pitchFamily="2" charset="0"/>
              </a:rPr>
              <a:t>Importantly,</a:t>
            </a:r>
            <a:r>
              <a:rPr lang="zh-CN" altLang="en-US" dirty="0">
                <a:effectLst/>
                <a:latin typeface="Times" pitchFamily="2" charset="0"/>
              </a:rPr>
              <a:t> </a:t>
            </a:r>
            <a:r>
              <a:rPr lang="en-US" dirty="0">
                <a:effectLst/>
                <a:latin typeface="Times" pitchFamily="2" charset="0"/>
              </a:rPr>
              <a:t>unconventional splicing of </a:t>
            </a:r>
            <a:r>
              <a:rPr lang="en-US" dirty="0">
                <a:effectLst/>
                <a:latin typeface="Helvetica" pitchFamily="2" charset="0"/>
              </a:rPr>
              <a:t>XBP1 </a:t>
            </a:r>
            <a:r>
              <a:rPr lang="en-US" dirty="0">
                <a:effectLst/>
                <a:latin typeface="Times" pitchFamily="2" charset="0"/>
              </a:rPr>
              <a:t>mRNA by IRE1</a:t>
            </a:r>
            <a:r>
              <a:rPr lang="el-GR" dirty="0">
                <a:effectLst/>
                <a:latin typeface="Helvetica" pitchFamily="2" charset="0"/>
              </a:rPr>
              <a:t>α </a:t>
            </a:r>
            <a:r>
              <a:rPr lang="en-US" dirty="0">
                <a:effectLst/>
                <a:latin typeface="Times" pitchFamily="2" charset="0"/>
              </a:rPr>
              <a:t>is</a:t>
            </a:r>
            <a:r>
              <a:rPr lang="zh-CN" altLang="en-US" dirty="0">
                <a:effectLst/>
                <a:latin typeface="Times" pitchFamily="2" charset="0"/>
              </a:rPr>
              <a:t> </a:t>
            </a:r>
            <a:r>
              <a:rPr lang="en-US" dirty="0">
                <a:effectLst/>
                <a:latin typeface="Times" pitchFamily="2" charset="0"/>
              </a:rPr>
              <a:t>an indicator of unfolded protein response and plays an important role</a:t>
            </a:r>
            <a:r>
              <a:rPr lang="zh-CN" altLang="en-US" dirty="0">
                <a:effectLst/>
                <a:latin typeface="Times" pitchFamily="2" charset="0"/>
              </a:rPr>
              <a:t> </a:t>
            </a:r>
            <a:r>
              <a:rPr lang="en-US" dirty="0">
                <a:effectLst/>
                <a:latin typeface="Times" pitchFamily="2" charset="0"/>
              </a:rPr>
              <a:t>in several diseases, including cancer</a:t>
            </a:r>
            <a:r>
              <a:rPr lang="en-US" altLang="zh-CN" dirty="0">
                <a:solidFill>
                  <a:srgbClr val="0066CD"/>
                </a:solidFill>
                <a:latin typeface="Times" pitchFamily="2" charset="0"/>
              </a:rPr>
              <a:t>.</a:t>
            </a:r>
            <a:endParaRPr lang="en-US" dirty="0">
              <a:effectLst/>
              <a:latin typeface="Times" pitchFamily="2" charset="0"/>
            </a:endParaRPr>
          </a:p>
          <a:p>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28</a:t>
            </a:fld>
            <a:endParaRPr lang="en-US"/>
          </a:p>
        </p:txBody>
      </p:sp>
    </p:spTree>
    <p:extLst>
      <p:ext uri="{BB962C8B-B14F-4D97-AF65-F5344CB8AC3E}">
        <p14:creationId xmlns:p14="http://schemas.microsoft.com/office/powerpoint/2010/main" val="324692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a:t>
            </a:r>
            <a:r>
              <a:rPr lang="zh-CN" altLang="en-US" dirty="0"/>
              <a:t>，我们来总结一下，今天我们重点讲到了</a:t>
            </a:r>
            <a:r>
              <a:rPr lang="en-US" altLang="zh-CN" dirty="0" err="1"/>
              <a:t>PepQuery</a:t>
            </a:r>
            <a:r>
              <a:rPr lang="zh-CN" altLang="en-US" dirty="0"/>
              <a:t>，它是一个全新的以肽段为中心的新肽段鉴定引擎。我们了解到了</a:t>
            </a:r>
            <a:r>
              <a:rPr lang="en-US" altLang="zh-CN" dirty="0" err="1"/>
              <a:t>PepQuery</a:t>
            </a:r>
            <a:r>
              <a:rPr lang="zh-CN" altLang="en-US" dirty="0"/>
              <a:t>在新蛋白，可变剪切肽段以及单氨基酸突变肽段鉴定方面的性能。我们既可以使用</a:t>
            </a:r>
            <a:r>
              <a:rPr lang="en-US" altLang="zh-CN" dirty="0" err="1"/>
              <a:t>PepQuery</a:t>
            </a:r>
            <a:r>
              <a:rPr lang="zh-CN" altLang="en-US" dirty="0"/>
              <a:t>在线版本来快捷方面的在大规模肿瘤蛋白质组数据里进行新肽段的验证。也可以使用单机版来分析我们自己的数据。下面这里列了一些跟今天课程相关</a:t>
            </a:r>
            <a:r>
              <a:rPr lang="zh-CN" altLang="en-US"/>
              <a:t>的资源链接。</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29</a:t>
            </a:fld>
            <a:endParaRPr lang="en-US"/>
          </a:p>
        </p:txBody>
      </p:sp>
    </p:spTree>
    <p:extLst>
      <p:ext uri="{BB962C8B-B14F-4D97-AF65-F5344CB8AC3E}">
        <p14:creationId xmlns:p14="http://schemas.microsoft.com/office/powerpoint/2010/main" val="297688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最后</a:t>
            </a:r>
            <a:r>
              <a:rPr lang="zh-CN" altLang="en-US" dirty="0"/>
              <a:t>，谢谢大家。</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30</a:t>
            </a:fld>
            <a:endParaRPr lang="en-US"/>
          </a:p>
        </p:txBody>
      </p:sp>
    </p:spTree>
    <p:extLst>
      <p:ext uri="{BB962C8B-B14F-4D97-AF65-F5344CB8AC3E}">
        <p14:creationId xmlns:p14="http://schemas.microsoft.com/office/powerpoint/2010/main" val="991407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与刚才讲到的基于常规数据库搜索的肽段鉴定不同的是</a:t>
            </a:r>
            <a:r>
              <a:rPr lang="zh-CN" altLang="en-US" dirty="0"/>
              <a:t>，靶向肽段搜索，只关注感兴趣的肽段的鉴定</a:t>
            </a:r>
            <a:r>
              <a:rPr lang="en-US" altLang="zh-CN" dirty="0"/>
              <a:t>,</a:t>
            </a:r>
            <a:r>
              <a:rPr lang="zh-CN" altLang="en-US" dirty="0"/>
              <a:t> 它的目标不是试图鉴定所有的谱图，而是试图寻找感兴趣的肽段在对应数据里存在的证据。这种靶向肽段鉴定的方法有许多的优点和应用。首先，由于只关注少数感兴趣的目标肽段，搜索通常比较快，即使质谱数据量很大。其次，由于只关注少量肽段甚至一个肽段，我们可以考虑与常规数据库相比更多的修饰。从而也能够一定程度上降低鉴定的假阳性。最后，如果我们感兴趣的只是少量肽段或者蛋白，那么使用靶向肽段搜索的方法，能够大大的提高我们对公共蛋白数据利用的效率。关于这些背后的逻辑和靶向肽段搜索的应用， 我后面会专门讲到。</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3</a:t>
            </a:fld>
            <a:endParaRPr lang="en-US"/>
          </a:p>
        </p:txBody>
      </p:sp>
    </p:spTree>
    <p:extLst>
      <p:ext uri="{BB962C8B-B14F-4D97-AF65-F5344CB8AC3E}">
        <p14:creationId xmlns:p14="http://schemas.microsoft.com/office/powerpoint/2010/main" val="198445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接下来</a:t>
            </a:r>
            <a:r>
              <a:rPr lang="zh-CN" altLang="en-US" dirty="0"/>
              <a:t>，我将向大家介绍我们开发的一个靶向肽段搜索引擎，</a:t>
            </a:r>
            <a:r>
              <a:rPr lang="en-US" altLang="zh-CN" dirty="0" err="1"/>
              <a:t>PepQuery</a:t>
            </a:r>
            <a:r>
              <a:rPr lang="zh-CN" altLang="en-US" dirty="0"/>
              <a:t>，以及有关它的一些最新的工作。</a:t>
            </a:r>
            <a:r>
              <a:rPr lang="en-US" dirty="0"/>
              <a:t>我们在</a:t>
            </a:r>
            <a:r>
              <a:rPr lang="en-US" altLang="zh-CN" dirty="0"/>
              <a:t>19</a:t>
            </a:r>
            <a:r>
              <a:rPr lang="zh-CN" altLang="en-US" dirty="0"/>
              <a:t>年左右，发表了</a:t>
            </a:r>
            <a:r>
              <a:rPr lang="en-US" altLang="zh-CN" dirty="0" err="1"/>
              <a:t>PepQuery</a:t>
            </a:r>
            <a:r>
              <a:rPr lang="zh-CN" altLang="en-US" dirty="0"/>
              <a:t>第一个版本。在第一个版本，我们主要关注新肽段的鉴定。总体上来讲，</a:t>
            </a:r>
            <a:r>
              <a:rPr lang="en-US" altLang="zh-CN" dirty="0" err="1"/>
              <a:t>PepQuery</a:t>
            </a:r>
            <a:r>
              <a:rPr lang="zh-CN" altLang="en-US" dirty="0"/>
              <a:t>跟</a:t>
            </a:r>
            <a:r>
              <a:rPr lang="en-US" altLang="zh-CN" dirty="0"/>
              <a:t>BLAST</a:t>
            </a:r>
            <a:r>
              <a:rPr lang="zh-CN" altLang="en-US" dirty="0"/>
              <a:t>有一点类似。大家对</a:t>
            </a:r>
            <a:r>
              <a:rPr lang="en-US" altLang="zh-CN" dirty="0"/>
              <a:t>BLAST</a:t>
            </a:r>
            <a:r>
              <a:rPr lang="zh-CN" altLang="en-US" dirty="0"/>
              <a:t>应该都有所了解，它的主要功能是从给定的序列数据库里找跟目标序列相似的序列。那么在靶向肽段鉴定里，当给定一个感兴趣的肽段序列，</a:t>
            </a:r>
            <a:r>
              <a:rPr lang="en-US" altLang="zh-CN" dirty="0" err="1"/>
              <a:t>PepQuery</a:t>
            </a:r>
            <a:r>
              <a:rPr lang="zh-CN" altLang="en-US" dirty="0"/>
              <a:t>能够在指定的质谱数据里面进行快速的检索，找出跟目标肽段匹配相似度高的谱图。</a:t>
            </a:r>
            <a:endParaRPr lang="en-US" dirty="0"/>
          </a:p>
        </p:txBody>
      </p:sp>
      <p:sp>
        <p:nvSpPr>
          <p:cNvPr id="4" name="Slide Number Placeholder 3"/>
          <p:cNvSpPr>
            <a:spLocks noGrp="1"/>
          </p:cNvSpPr>
          <p:nvPr>
            <p:ph type="sldNum" sz="quarter" idx="10"/>
          </p:nvPr>
        </p:nvSpPr>
        <p:spPr/>
        <p:txBody>
          <a:bodyPr/>
          <a:lstStyle/>
          <a:p>
            <a:fld id="{A6D0C7B6-9F99-0547-B8A9-34C27DD1ABCD}" type="slidenum">
              <a:rPr lang="en-US" smtClean="0"/>
              <a:t>4</a:t>
            </a:fld>
            <a:endParaRPr lang="en-US"/>
          </a:p>
        </p:txBody>
      </p:sp>
    </p:spTree>
    <p:extLst>
      <p:ext uri="{BB962C8B-B14F-4D97-AF65-F5344CB8AC3E}">
        <p14:creationId xmlns:p14="http://schemas.microsoft.com/office/powerpoint/2010/main" val="5166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我们今年发表了</a:t>
            </a:r>
            <a:r>
              <a:rPr lang="en-US" altLang="zh-CN" dirty="0" err="1"/>
              <a:t>PepQuery</a:t>
            </a:r>
            <a:r>
              <a:rPr lang="zh-CN" altLang="en-US" dirty="0"/>
              <a:t>的第二个版本。接下来我将以</a:t>
            </a:r>
            <a:r>
              <a:rPr lang="en-US" altLang="zh-CN" dirty="0"/>
              <a:t>PepQuery2</a:t>
            </a:r>
            <a:r>
              <a:rPr lang="zh-CN" altLang="en-US" dirty="0"/>
              <a:t>为主，向大家介绍一下，我们最新的靶向肽段鉴是如何工作的。</a:t>
            </a:r>
            <a:r>
              <a:rPr lang="en-US" altLang="zh-CN" dirty="0"/>
              <a:t>PepQuery2</a:t>
            </a:r>
            <a:r>
              <a:rPr lang="zh-CN" altLang="en-US" dirty="0"/>
              <a:t>支持新肽段，新蛋白，已知肽段，已知蛋白的鉴定。也支持限定谱图的肽段搜索。我这里以鉴定一个新肽段为例子，讲一下</a:t>
            </a:r>
            <a:r>
              <a:rPr lang="en-US" altLang="zh-CN" dirty="0"/>
              <a:t>PepQuery2</a:t>
            </a:r>
            <a:r>
              <a:rPr lang="zh-CN" altLang="en-US" dirty="0"/>
              <a:t>的搜索流程。首先，我们把新肽段序列到提供的常规参考序列数据库进行查询，这通常是对应物种所有已知的蛋白序列。如果我们发现这个所谓的新肽段在已知蛋白里存在，那我们就不进行后面的鉴定。如果不存在，接下来，我们把这个新肽段到给定的质谱数据里进行匹配，找出所有在设定匹配质量误差范围内能够匹配的谱图。并且对其进行肽段谱图相似性打分。对匹配很差的谱图，会去掉，然后我们把剩下的匹配到的谱图跟给定的参考序列数据库进行比较，对每个剩下的谱图，如果发现有至少一个来自参考序列数据库的肽段能够比目标新肽段更好的匹配到对应的谱图，那说明这个谱图与目标肽段的匹配不够可信，在这一步就会被去掉。接着，对剩下的每一个谱图匹配，我们计算匹配的统计显著性，具体来讲，我们基于目标肽段序列，生成大量的随机序列，然后与匹配的谱图进行相似性打分，从而计算</a:t>
            </a:r>
            <a:r>
              <a:rPr lang="en-US" altLang="zh-CN" dirty="0"/>
              <a:t>p-value</a:t>
            </a:r>
            <a:r>
              <a:rPr lang="zh-CN" altLang="en-US" dirty="0"/>
              <a:t>。 如果</a:t>
            </a:r>
            <a:r>
              <a:rPr lang="en-US" altLang="zh-CN" dirty="0"/>
              <a:t>p-value</a:t>
            </a:r>
            <a:r>
              <a:rPr lang="zh-CN" altLang="en-US" dirty="0"/>
              <a:t>高于设定的阈值，比如</a:t>
            </a:r>
            <a:r>
              <a:rPr lang="en-US" altLang="zh-CN" dirty="0"/>
              <a:t>0.01</a:t>
            </a:r>
            <a:r>
              <a:rPr lang="zh-CN" altLang="en-US" dirty="0"/>
              <a:t>，那么就认为这个匹配不够可信，会被去掉。接着，对剩下的每一个谱图，我们把它们再次跟参考序列数据库进行比较，在这次比较的时候，我们会考虑所有来自</a:t>
            </a:r>
            <a:r>
              <a:rPr lang="en-US" altLang="zh-CN" dirty="0" err="1"/>
              <a:t>Unimod</a:t>
            </a:r>
            <a:r>
              <a:rPr lang="zh-CN" altLang="en-US" dirty="0"/>
              <a:t>的修饰，大概有</a:t>
            </a:r>
            <a:r>
              <a:rPr lang="en-US" altLang="zh-CN" dirty="0"/>
              <a:t>1000</a:t>
            </a:r>
            <a:r>
              <a:rPr lang="zh-CN" altLang="en-US" dirty="0"/>
              <a:t>多个。如果我们发现任何一个来自参考序列数据库的肽段能够已这</a:t>
            </a:r>
            <a:r>
              <a:rPr lang="en-US" altLang="zh-CN" dirty="0"/>
              <a:t>1000</a:t>
            </a:r>
            <a:r>
              <a:rPr lang="zh-CN" altLang="en-US" dirty="0"/>
              <a:t>多个修饰中的任何一种更好的匹配到目标新肽段匹配到的谱图，我们就认为新肽段与对应谱图的匹配不够可信，被去掉。最后，在进行了以上的几步比较之后，剩下的匹配我们认为是比较可信的。如果有需要，用户还可以把</a:t>
            </a:r>
            <a:r>
              <a:rPr lang="en-US" altLang="zh-CN" dirty="0" err="1"/>
              <a:t>PepQuery</a:t>
            </a:r>
            <a:r>
              <a:rPr lang="zh-CN" altLang="en-US" dirty="0"/>
              <a:t>的输出结果导入到</a:t>
            </a:r>
            <a:r>
              <a:rPr lang="en-US" altLang="zh-CN" dirty="0"/>
              <a:t>PDV</a:t>
            </a:r>
            <a:r>
              <a:rPr lang="zh-CN" altLang="en-US" dirty="0"/>
              <a:t>进行可视化，查看谱图匹配质量。如果是进行限定谱图的肽段搜索，也就是所，当用户只对目标肽段和特定的谱图匹配的质量感兴趣的时候， </a:t>
            </a:r>
            <a:endParaRPr lang="en-US" altLang="zh-CN" dirty="0"/>
          </a:p>
          <a:p>
            <a:r>
              <a:rPr lang="zh-CN" altLang="en-US" dirty="0"/>
              <a:t>在经过上面</a:t>
            </a:r>
            <a:r>
              <a:rPr lang="en-US" altLang="zh-CN" dirty="0"/>
              <a:t>5</a:t>
            </a:r>
            <a:r>
              <a:rPr lang="zh-CN" altLang="en-US" dirty="0"/>
              <a:t>个步骤之后，</a:t>
            </a:r>
            <a:r>
              <a:rPr lang="en-US" altLang="zh-CN" dirty="0" err="1"/>
              <a:t>PepQuery</a:t>
            </a:r>
            <a:r>
              <a:rPr lang="zh-CN" altLang="en-US" dirty="0"/>
              <a:t>会把输入肽段谱图匹配的鉴定结果进行分类：总共有</a:t>
            </a:r>
            <a:r>
              <a:rPr lang="en-US" altLang="zh-CN" dirty="0"/>
              <a:t>7</a:t>
            </a:r>
            <a:r>
              <a:rPr lang="zh-CN" altLang="en-US" dirty="0"/>
              <a:t>种类别，可信还是不可信，不可信的话，具体是什么原因，会一一指出。</a:t>
            </a:r>
            <a:endParaRPr lang="en-US" altLang="zh-CN" dirty="0"/>
          </a:p>
          <a:p>
            <a:r>
              <a:rPr lang="en-US" altLang="zh-CN" dirty="0"/>
              <a:t>—————————————————————————————————————————————————————————————————————————</a:t>
            </a:r>
          </a:p>
          <a:p>
            <a:endParaRPr lang="en-US" altLang="zh-CN" dirty="0"/>
          </a:p>
          <a:p>
            <a:endParaRPr lang="en-US" altLang="zh-CN" dirty="0"/>
          </a:p>
          <a:p>
            <a:r>
              <a:rPr lang="zh-CN" altLang="en-US" dirty="0"/>
              <a:t>除了谱图数据之外，核心的输入是我们感兴趣的新肽段或者新蛋白序列，也可以是一段</a:t>
            </a:r>
            <a:r>
              <a:rPr lang="en-US" altLang="zh-CN" dirty="0"/>
              <a:t>DNA</a:t>
            </a:r>
            <a:r>
              <a:rPr lang="zh-CN" altLang="en-US" dirty="0"/>
              <a:t>序列。首先我们对输入序列进行处理，如果是蛋白，就会把蛋白进行理论酶解，获得肽段序列，对每一个输入的肽段序列，我们先到一个指定的已知蛋白序列数据库里进行检索，只有不能完全匹配到任何已知肽段的输入肽段，才会进入下一步的分析。如果我们的质谱数据是来自人的样本，那么这里的已知蛋白序列数据库就是人的所有已知的蛋白序列。</a:t>
            </a:r>
            <a:endParaRPr lang="en-US" altLang="zh-CN" dirty="0"/>
          </a:p>
          <a:p>
            <a:endParaRPr lang="en-US" altLang="zh-CN" dirty="0"/>
          </a:p>
          <a:p>
            <a:r>
              <a:rPr lang="zh-CN" altLang="en-US" dirty="0"/>
              <a:t>第二步，我们根据设定的肽段质量误差并考虑几个常见的修饰，到谱图数据里进行检索，找到在质量匹配误差范围内的谱图并进行肽段谱图相似性打分，我们这里集成了两个不同的打分方法，</a:t>
            </a:r>
            <a:r>
              <a:rPr lang="en-US" altLang="zh-CN" dirty="0" err="1"/>
              <a:t>Hyperscore</a:t>
            </a:r>
            <a:r>
              <a:rPr lang="zh-CN" altLang="en-US" dirty="0"/>
              <a:t>和</a:t>
            </a:r>
            <a:r>
              <a:rPr lang="en-US" altLang="zh-CN" dirty="0" err="1"/>
              <a:t>MVHscore</a:t>
            </a:r>
            <a:r>
              <a:rPr lang="zh-CN" altLang="en-US" dirty="0"/>
              <a:t>，这两个都是之前已经发表的打分算法，其中</a:t>
            </a:r>
            <a:r>
              <a:rPr lang="en-US" altLang="zh-CN" dirty="0" err="1"/>
              <a:t>hyperscore</a:t>
            </a:r>
            <a:r>
              <a:rPr lang="zh-CN" altLang="en-US" dirty="0"/>
              <a:t>也是</a:t>
            </a:r>
            <a:r>
              <a:rPr lang="en-US" altLang="zh-CN" dirty="0"/>
              <a:t>MSFragger</a:t>
            </a:r>
            <a:r>
              <a:rPr lang="zh-CN" altLang="en-US" dirty="0"/>
              <a:t>采用的打分算法。</a:t>
            </a:r>
            <a:endParaRPr lang="en-US" altLang="zh-CN" dirty="0"/>
          </a:p>
          <a:p>
            <a:endParaRPr lang="en-US" altLang="zh-CN" dirty="0"/>
          </a:p>
          <a:p>
            <a:r>
              <a:rPr lang="zh-CN" altLang="en-US" dirty="0"/>
              <a:t>第三步，我们把匹配到输入目标肽段的谱图与一个已知蛋白序列数据库进行比对并对匹配的已知肽段进行打分，如果谱图跟任何一个已知肽段匹配的打分要高于与输入新肽段的打分，那么这个谱图就会被删除。剩下的谱图会进入到第四步，</a:t>
            </a:r>
            <a:endParaRPr lang="en-US" altLang="zh-CN" dirty="0"/>
          </a:p>
          <a:p>
            <a:endParaRPr lang="en-US" altLang="zh-CN" dirty="0"/>
          </a:p>
          <a:p>
            <a:r>
              <a:rPr lang="zh-CN" altLang="en-US" dirty="0"/>
              <a:t>在第四步，我们对每一个新肽段和谱图的匹配进行统计可信度评估，这里我们把谱图和大量的随机肽段进行匹配打分，然后算出一个</a:t>
            </a:r>
            <a:r>
              <a:rPr lang="en-US" altLang="zh-CN" dirty="0" err="1"/>
              <a:t>pvalue</a:t>
            </a:r>
            <a:r>
              <a:rPr lang="zh-CN" altLang="en-US" dirty="0"/>
              <a:t>，如果</a:t>
            </a:r>
            <a:r>
              <a:rPr lang="en-US" altLang="zh-CN" dirty="0" err="1"/>
              <a:t>pvalue</a:t>
            </a:r>
            <a:r>
              <a:rPr lang="zh-CN" altLang="en-US" dirty="0"/>
              <a:t>小于</a:t>
            </a:r>
            <a:r>
              <a:rPr lang="en-US" altLang="zh-CN" dirty="0"/>
              <a:t>0.01</a:t>
            </a:r>
            <a:r>
              <a:rPr lang="zh-CN" altLang="en-US" dirty="0"/>
              <a:t>，那么说明这个新肽段谱图匹配比较可信，会进入到第五步，也就是最后一步。</a:t>
            </a:r>
            <a:endParaRPr lang="en-US" altLang="zh-CN" dirty="0"/>
          </a:p>
          <a:p>
            <a:endParaRPr lang="en-US" altLang="zh-CN" dirty="0"/>
          </a:p>
          <a:p>
            <a:r>
              <a:rPr lang="zh-CN" altLang="en-US" dirty="0"/>
              <a:t>在第五步也就是最后一步，我们把每一个谱图进一步和这个已知蛋白序列数据库进行比对，但是与第三步不同的是，我们在这一步匹配的过程中，考虑近千种修饰。我们称之为基于非限制性修饰搜索的过滤，只要给定的谱图能够以一个更高的得分匹配到一个来自已知蛋白的修饰肽段，这个谱图就被去掉。经过上面</a:t>
            </a:r>
            <a:r>
              <a:rPr lang="en-US" altLang="zh-CN" dirty="0"/>
              <a:t>5</a:t>
            </a:r>
            <a:r>
              <a:rPr lang="zh-CN" altLang="en-US" dirty="0"/>
              <a:t>个步骤的过滤之后，剩下的谱图匹配认为是可信的。</a:t>
            </a:r>
            <a:endParaRPr lang="en-US" altLang="zh-CN" dirty="0"/>
          </a:p>
          <a:p>
            <a:endParaRPr lang="en-US" altLang="zh-CN" dirty="0"/>
          </a:p>
          <a:p>
            <a:r>
              <a:rPr lang="zh-CN" altLang="en-US" dirty="0"/>
              <a:t>在整个过程中，我们考虑了一系列的索引技术来提升整个分析的速度 。包括肽段索引和修饰索引。由于我们的整个鉴定过程主要是关注在新肽段鉴定上，所以这个鉴定的速度是非常快的。</a:t>
            </a:r>
            <a:endParaRPr lang="en-US" dirty="0"/>
          </a:p>
          <a:p>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5</a:t>
            </a:fld>
            <a:endParaRPr lang="en-US"/>
          </a:p>
        </p:txBody>
      </p:sp>
    </p:spTree>
    <p:extLst>
      <p:ext uri="{BB962C8B-B14F-4D97-AF65-F5344CB8AC3E}">
        <p14:creationId xmlns:p14="http://schemas.microsoft.com/office/powerpoint/2010/main" val="171089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在对肽段和谱图进行相似性打分的时候</a:t>
            </a:r>
            <a:r>
              <a:rPr lang="zh-CN" altLang="en-US" dirty="0"/>
              <a:t>，我们采用的是之前已经发表的两个打分算法，</a:t>
            </a:r>
            <a:r>
              <a:rPr lang="en-US" altLang="zh-CN" dirty="0" err="1"/>
              <a:t>hyperscore</a:t>
            </a:r>
            <a:r>
              <a:rPr lang="zh-CN" altLang="en-US" dirty="0"/>
              <a:t>和</a:t>
            </a:r>
            <a:r>
              <a:rPr lang="en-US" altLang="zh-CN" dirty="0"/>
              <a:t>MVH</a:t>
            </a:r>
            <a:r>
              <a:rPr lang="zh-CN" altLang="en-US" dirty="0"/>
              <a:t> </a:t>
            </a:r>
            <a:r>
              <a:rPr lang="en-US" altLang="zh-CN" dirty="0"/>
              <a:t>score</a:t>
            </a:r>
            <a:r>
              <a:rPr lang="zh-CN" altLang="en-US" dirty="0"/>
              <a:t>。其中</a:t>
            </a:r>
            <a:r>
              <a:rPr lang="en-US" altLang="zh-CN" dirty="0" err="1"/>
              <a:t>hyperscore</a:t>
            </a:r>
            <a:r>
              <a:rPr lang="zh-CN" altLang="en-US" dirty="0"/>
              <a:t>是</a:t>
            </a:r>
            <a:r>
              <a:rPr lang="en-US" altLang="zh-CN" dirty="0" err="1"/>
              <a:t>xtandem</a:t>
            </a:r>
            <a:r>
              <a:rPr lang="zh-CN" altLang="en-US" dirty="0"/>
              <a:t>和</a:t>
            </a:r>
            <a:r>
              <a:rPr lang="en-US" altLang="zh-CN" dirty="0" err="1"/>
              <a:t>msfragger</a:t>
            </a:r>
            <a:r>
              <a:rPr lang="zh-CN" altLang="en-US" dirty="0"/>
              <a:t>采用的打分算法。</a:t>
            </a:r>
            <a:endParaRPr lang="en-US" altLang="zh-CN" dirty="0"/>
          </a:p>
          <a:p>
            <a:r>
              <a:rPr lang="zh-CN" altLang="en-US" dirty="0"/>
              <a:t>在进行靶向肽段鉴定的时候，用户可以选择其中的一个或者两个。</a:t>
            </a:r>
            <a:endParaRPr lang="en-US" altLang="zh-CN" dirty="0"/>
          </a:p>
          <a:p>
            <a:r>
              <a:rPr lang="en-US" altLang="zh-CN" dirty="0"/>
              <a:t>————————————————————————————</a:t>
            </a:r>
            <a:endParaRPr lang="en-US" dirty="0"/>
          </a:p>
          <a:p>
            <a:endParaRPr lang="en-US" dirty="0"/>
          </a:p>
          <a:p>
            <a:endParaRPr lang="en-US" dirty="0"/>
          </a:p>
          <a:p>
            <a:r>
              <a:rPr lang="en-US" dirty="0" err="1"/>
              <a:t>接下来我们来看一下</a:t>
            </a:r>
            <a:r>
              <a:rPr lang="en-US" altLang="zh-CN" dirty="0" err="1"/>
              <a:t>PepQuery</a:t>
            </a:r>
            <a:r>
              <a:rPr lang="zh-CN" altLang="en-US" dirty="0"/>
              <a:t>进行新肽段鉴定的算法流程。首先我们看一下图</a:t>
            </a:r>
            <a:r>
              <a:rPr lang="en-US" altLang="zh-CN" dirty="0"/>
              <a:t>A</a:t>
            </a:r>
            <a:r>
              <a:rPr lang="zh-CN" altLang="en-US" dirty="0"/>
              <a:t>。除了谱图数据之外，核心的输入是我们感兴趣的新肽段或者新蛋白序列，也可以是一段</a:t>
            </a:r>
            <a:r>
              <a:rPr lang="en-US" altLang="zh-CN" dirty="0"/>
              <a:t>DNA</a:t>
            </a:r>
            <a:r>
              <a:rPr lang="zh-CN" altLang="en-US" dirty="0"/>
              <a:t>序列。首先我们对输入序列进行处理，如果是蛋白，就会把蛋白进行理论酶解，获得肽段序列，对每一个输入的肽段序列，我们先到一个指定的已知蛋白序列数据库里进行检索，只有不能完全匹配到任何已知肽段的输入肽段，才会进入下一步的分析。如果我们的质谱数据是来自人的样本，那么这里的已知蛋白序列数据库就是人的所有已知的蛋白序列。</a:t>
            </a:r>
            <a:endParaRPr lang="en-US" altLang="zh-CN" dirty="0"/>
          </a:p>
          <a:p>
            <a:endParaRPr lang="en-US" altLang="zh-CN" dirty="0"/>
          </a:p>
          <a:p>
            <a:r>
              <a:rPr lang="zh-CN" altLang="en-US" dirty="0"/>
              <a:t>第二步，我们根据设定的肽段质量误差并考虑几个常见的修饰，到谱图数据里进行检索，找到在质量匹配误差范围内的谱图并进行肽段谱图相似性打分，我们这里集成了两个不同的打分方法，</a:t>
            </a:r>
            <a:r>
              <a:rPr lang="en-US" altLang="zh-CN" dirty="0" err="1"/>
              <a:t>Hyperscore</a:t>
            </a:r>
            <a:r>
              <a:rPr lang="zh-CN" altLang="en-US" dirty="0"/>
              <a:t>和</a:t>
            </a:r>
            <a:r>
              <a:rPr lang="en-US" altLang="zh-CN" dirty="0" err="1"/>
              <a:t>MVHscore</a:t>
            </a:r>
            <a:r>
              <a:rPr lang="zh-CN" altLang="en-US" dirty="0"/>
              <a:t>，这两个都是之前已经发表的打分算法，其中</a:t>
            </a:r>
            <a:r>
              <a:rPr lang="en-US" altLang="zh-CN" dirty="0" err="1"/>
              <a:t>hyperscore</a:t>
            </a:r>
            <a:r>
              <a:rPr lang="zh-CN" altLang="en-US" dirty="0"/>
              <a:t>也是</a:t>
            </a:r>
            <a:r>
              <a:rPr lang="en-US" altLang="zh-CN" dirty="0"/>
              <a:t>MSFragger</a:t>
            </a:r>
            <a:r>
              <a:rPr lang="zh-CN" altLang="en-US" dirty="0"/>
              <a:t>采用的打分算法。</a:t>
            </a:r>
            <a:endParaRPr lang="en-US" altLang="zh-CN" dirty="0"/>
          </a:p>
          <a:p>
            <a:endParaRPr lang="en-US" altLang="zh-CN" dirty="0"/>
          </a:p>
          <a:p>
            <a:r>
              <a:rPr lang="zh-CN" altLang="en-US" dirty="0"/>
              <a:t>第三步，我们把匹配到输入目标肽段的谱图与一个已知蛋白序列数据库进行比对并对匹配的已知肽段进行打分，如果谱图跟任何一个已知肽段匹配的打分要高于与输入新肽段的打分，那么这个谱图就会被删除。剩下的谱图会进入到第四步，</a:t>
            </a:r>
            <a:endParaRPr lang="en-US" altLang="zh-CN" dirty="0"/>
          </a:p>
          <a:p>
            <a:endParaRPr lang="en-US" altLang="zh-CN" dirty="0"/>
          </a:p>
          <a:p>
            <a:r>
              <a:rPr lang="zh-CN" altLang="en-US" dirty="0"/>
              <a:t>在第四步，我们对每一个新肽段和谱图的匹配进行统计可信度评估，这里我们把谱图和大量的随机肽段进行匹配打分，然后算出一个</a:t>
            </a:r>
            <a:r>
              <a:rPr lang="en-US" altLang="zh-CN" dirty="0" err="1"/>
              <a:t>pvalue</a:t>
            </a:r>
            <a:r>
              <a:rPr lang="zh-CN" altLang="en-US" dirty="0"/>
              <a:t>，如果</a:t>
            </a:r>
            <a:r>
              <a:rPr lang="en-US" altLang="zh-CN" dirty="0" err="1"/>
              <a:t>pvalue</a:t>
            </a:r>
            <a:r>
              <a:rPr lang="zh-CN" altLang="en-US" dirty="0"/>
              <a:t>小于</a:t>
            </a:r>
            <a:r>
              <a:rPr lang="en-US" altLang="zh-CN" dirty="0"/>
              <a:t>0.01</a:t>
            </a:r>
            <a:r>
              <a:rPr lang="zh-CN" altLang="en-US" dirty="0"/>
              <a:t>，那么说明这个新肽段谱图匹配比较可信，会进入到第五步，也就是最后一步。</a:t>
            </a:r>
            <a:endParaRPr lang="en-US" altLang="zh-CN" dirty="0"/>
          </a:p>
          <a:p>
            <a:endParaRPr lang="en-US" altLang="zh-CN" dirty="0"/>
          </a:p>
          <a:p>
            <a:r>
              <a:rPr lang="zh-CN" altLang="en-US" dirty="0"/>
              <a:t>在第五步也就是最后一步，我们把每一个谱图进一步和这个已知蛋白序列数据库进行比对，但是与第三步不同的是，我们在这一步匹配的过程中，考虑近千种修饰。我们称之为基于非限制性修饰搜索的过滤，只要给定的谱图能够以一个更高的得分匹配到一个来自已知蛋白的修饰肽段，这个谱图就被去掉。经过上面</a:t>
            </a:r>
            <a:r>
              <a:rPr lang="en-US" altLang="zh-CN" dirty="0"/>
              <a:t>5</a:t>
            </a:r>
            <a:r>
              <a:rPr lang="zh-CN" altLang="en-US" dirty="0"/>
              <a:t>个步骤的过滤之后，剩下的谱图匹配认为是可信的。</a:t>
            </a:r>
            <a:endParaRPr lang="en-US" altLang="zh-CN" dirty="0"/>
          </a:p>
          <a:p>
            <a:endParaRPr lang="en-US" altLang="zh-CN" dirty="0"/>
          </a:p>
          <a:p>
            <a:r>
              <a:rPr lang="zh-CN" altLang="en-US" dirty="0"/>
              <a:t>在整个过程中，我们考虑了一系列的索引技术来提升整个分析的速度 。包括肽段索引和修饰索引。由于我们的整个鉴定过程主要是关注在新肽段鉴定上，所以这个鉴定的速度是非常快的。</a:t>
            </a:r>
            <a:endParaRPr lang="en-US" dirty="0"/>
          </a:p>
        </p:txBody>
      </p:sp>
      <p:sp>
        <p:nvSpPr>
          <p:cNvPr id="4" name="Slide Number Placeholder 3"/>
          <p:cNvSpPr>
            <a:spLocks noGrp="1"/>
          </p:cNvSpPr>
          <p:nvPr>
            <p:ph type="sldNum" sz="quarter" idx="10"/>
          </p:nvPr>
        </p:nvSpPr>
        <p:spPr/>
        <p:txBody>
          <a:bodyPr/>
          <a:lstStyle/>
          <a:p>
            <a:fld id="{A6D0C7B6-9F99-0547-B8A9-34C27DD1ABCD}" type="slidenum">
              <a:rPr lang="en-US" smtClean="0"/>
              <a:t>6</a:t>
            </a:fld>
            <a:endParaRPr lang="en-US"/>
          </a:p>
        </p:txBody>
      </p:sp>
    </p:spTree>
    <p:extLst>
      <p:ext uri="{BB962C8B-B14F-4D97-AF65-F5344CB8AC3E}">
        <p14:creationId xmlns:p14="http://schemas.microsoft.com/office/powerpoint/2010/main" val="190597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与</a:t>
            </a:r>
            <a:r>
              <a:rPr lang="en-US" altLang="zh-CN" dirty="0" err="1"/>
              <a:t>PepQuery</a:t>
            </a:r>
            <a:r>
              <a:rPr lang="zh-CN" altLang="en-US" dirty="0"/>
              <a:t>版本</a:t>
            </a:r>
            <a:r>
              <a:rPr lang="en-US" altLang="zh-CN" dirty="0"/>
              <a:t>1</a:t>
            </a:r>
            <a:r>
              <a:rPr lang="zh-CN" altLang="en-US" dirty="0"/>
              <a:t>相比，我们在最新的版本</a:t>
            </a:r>
            <a:r>
              <a:rPr lang="en-US" altLang="zh-CN" dirty="0"/>
              <a:t>2</a:t>
            </a:r>
            <a:r>
              <a:rPr lang="zh-CN" altLang="en-US" dirty="0"/>
              <a:t>里采用了一种新的不同的谱图索引。具体来讲，对给定的质谱数据，对每个二级谱图，首先计算母离子质量，然后进行整形化，母离子质量</a:t>
            </a:r>
            <a:r>
              <a:rPr lang="en-US" altLang="zh-CN" dirty="0"/>
              <a:t>1000.11</a:t>
            </a:r>
            <a:r>
              <a:rPr lang="zh-CN" altLang="en-US" dirty="0"/>
              <a:t>就变成</a:t>
            </a:r>
            <a:r>
              <a:rPr lang="en-US" altLang="zh-CN" dirty="0"/>
              <a:t>10001</a:t>
            </a:r>
            <a:r>
              <a:rPr lang="zh-CN" altLang="en-US" dirty="0"/>
              <a:t>。然后把整形化后整形化数值相同的谱图保存在一个文件里面。其目的就是根据整形化数值快速检索能够匹配到目标肽段的谱图。在检索目标肽段鉴定的时候，我们首先在考虑设置的修饰后，对目前肽段的肽段质量进行同样的整形化，然后我们就能够非常快速的提取到能够匹配到目标肽段的谱图。这种索引方法有若干的优点，首先，建好索引后，我们就不需要再对整个质谱数据进行扫描，便于重复利用索引。其次，这种索引可以存储在云端便于在远程电脑上检索。一般来讲，如果索引存储在云端，对一个目标肽段，一次搜索通常只需要从云端访问获取非常少量的谱图数据，快捷方便。</a:t>
            </a:r>
            <a:endParaRPr lang="en-US" altLang="zh-CN" dirty="0"/>
          </a:p>
          <a:p>
            <a:endParaRPr lang="en-US" dirty="0"/>
          </a:p>
          <a:p>
            <a:r>
              <a:rPr lang="zh-CN" altLang="en-US" dirty="0"/>
              <a:t>在</a:t>
            </a:r>
            <a:r>
              <a:rPr lang="en-US" altLang="zh-CN" dirty="0"/>
              <a:t>PepQuery2</a:t>
            </a:r>
            <a:r>
              <a:rPr lang="zh-CN" altLang="en-US" dirty="0"/>
              <a:t>里，我们对</a:t>
            </a:r>
            <a:r>
              <a:rPr lang="en-US" altLang="zh-CN" dirty="0"/>
              <a:t>48</a:t>
            </a:r>
            <a:r>
              <a:rPr lang="zh-CN" altLang="en-US" dirty="0"/>
              <a:t>个大规模公开的蛋白质组数据集进行了这样的索引并且存储在云端，用户基本上可以在任何有网络连接的电脑上访问检索这</a:t>
            </a:r>
            <a:r>
              <a:rPr lang="en-US" altLang="zh-CN" dirty="0"/>
              <a:t>48</a:t>
            </a:r>
            <a:r>
              <a:rPr lang="zh-CN" altLang="en-US" dirty="0"/>
              <a:t>个数据。这个索引里包含来自</a:t>
            </a:r>
            <a:r>
              <a:rPr lang="en-US" altLang="zh-CN" dirty="0"/>
              <a:t>2</a:t>
            </a:r>
            <a:r>
              <a:rPr lang="zh-CN" altLang="en-US" dirty="0"/>
              <a:t>万</a:t>
            </a:r>
            <a:r>
              <a:rPr lang="en-US" altLang="zh-CN" dirty="0"/>
              <a:t>5</a:t>
            </a:r>
            <a:r>
              <a:rPr lang="zh-CN" altLang="en-US" dirty="0"/>
              <a:t>千多个</a:t>
            </a:r>
            <a:r>
              <a:rPr lang="en-US" altLang="zh-CN" dirty="0"/>
              <a:t>raw</a:t>
            </a:r>
            <a:r>
              <a:rPr lang="zh-CN" altLang="en-US" dirty="0"/>
              <a:t> </a:t>
            </a:r>
            <a:r>
              <a:rPr lang="en-US" altLang="zh-CN" dirty="0"/>
              <a:t>files</a:t>
            </a:r>
            <a:r>
              <a:rPr lang="zh-CN" altLang="en-US" dirty="0"/>
              <a:t>的质谱图，总计超过</a:t>
            </a:r>
            <a:r>
              <a:rPr lang="en-US" altLang="zh-CN" dirty="0"/>
              <a:t>10</a:t>
            </a:r>
            <a:r>
              <a:rPr lang="zh-CN" altLang="en-US" dirty="0"/>
              <a:t>亿个二级谱图，涵盖</a:t>
            </a:r>
            <a:r>
              <a:rPr lang="en-US" altLang="zh-CN" dirty="0"/>
              <a:t>10</a:t>
            </a:r>
            <a:r>
              <a:rPr lang="zh-CN" altLang="en-US" dirty="0"/>
              <a:t>多种不同的肿瘤组织和</a:t>
            </a:r>
            <a:r>
              <a:rPr lang="en-US" altLang="zh-CN" dirty="0"/>
              <a:t>30</a:t>
            </a:r>
            <a:r>
              <a:rPr lang="zh-CN" altLang="en-US" dirty="0"/>
              <a:t>多个健康的人组织蛋白数据。其中的质谱数据类型包括有全蛋白质组，磷酸化，糖基化，泛素化和乙酰化质谱数据。</a:t>
            </a:r>
            <a:endParaRPr lang="en-CN" dirty="0"/>
          </a:p>
        </p:txBody>
      </p:sp>
      <p:sp>
        <p:nvSpPr>
          <p:cNvPr id="4" name="Slide Number Placeholder 3"/>
          <p:cNvSpPr>
            <a:spLocks noGrp="1"/>
          </p:cNvSpPr>
          <p:nvPr>
            <p:ph type="sldNum" sz="quarter" idx="5"/>
          </p:nvPr>
        </p:nvSpPr>
        <p:spPr/>
        <p:txBody>
          <a:bodyPr/>
          <a:lstStyle/>
          <a:p>
            <a:fld id="{A6D0C7B6-9F99-0547-B8A9-34C27DD1ABCD}" type="slidenum">
              <a:rPr lang="en-US" smtClean="0"/>
              <a:t>7</a:t>
            </a:fld>
            <a:endParaRPr lang="en-US"/>
          </a:p>
        </p:txBody>
      </p:sp>
    </p:spTree>
    <p:extLst>
      <p:ext uri="{BB962C8B-B14F-4D97-AF65-F5344CB8AC3E}">
        <p14:creationId xmlns:p14="http://schemas.microsoft.com/office/powerpoint/2010/main" val="1352809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a:t>
            </a:r>
            <a:r>
              <a:rPr lang="en-US" altLang="zh-CN" dirty="0" err="1"/>
              <a:t>PepQuery</a:t>
            </a:r>
            <a:r>
              <a:rPr lang="zh-CN" altLang="en-US" dirty="0"/>
              <a:t>开发过程中，我们从多个方面对其进行了比较系统的评估。包括利用有掺入标准蛋白的质谱数据集进行</a:t>
            </a:r>
            <a:r>
              <a:rPr lang="en-US" altLang="zh-CN" dirty="0">
                <a:ea typeface="Times" charset="0"/>
                <a:cs typeface="Times" charset="0"/>
              </a:rPr>
              <a:t>S</a:t>
            </a:r>
            <a:r>
              <a:rPr lang="en-US" sz="1200" dirty="0">
                <a:ea typeface="Times" charset="0"/>
                <a:cs typeface="Times" charset="0"/>
              </a:rPr>
              <a:t>ensitivity</a:t>
            </a:r>
            <a:r>
              <a:rPr lang="zh-CN" altLang="en-US" sz="1200" dirty="0">
                <a:ea typeface="Times" charset="0"/>
                <a:cs typeface="Times" charset="0"/>
              </a:rPr>
              <a:t>，</a:t>
            </a:r>
            <a:r>
              <a:rPr lang="en-US" altLang="zh-CN" sz="1200" dirty="0" err="1">
                <a:ea typeface="Times" charset="0"/>
                <a:cs typeface="Times" charset="0"/>
              </a:rPr>
              <a:t>S</a:t>
            </a:r>
            <a:r>
              <a:rPr lang="en-US" sz="1200" dirty="0" err="1">
                <a:ea typeface="Times" charset="0"/>
                <a:cs typeface="Times" charset="0"/>
              </a:rPr>
              <a:t>pecificity的评估</a:t>
            </a:r>
            <a:r>
              <a:rPr lang="zh-CN" altLang="en-US" sz="1200" dirty="0">
                <a:ea typeface="Times" charset="0"/>
                <a:cs typeface="Times" charset="0"/>
              </a:rPr>
              <a:t>，利用两物种样品混合数据进行</a:t>
            </a:r>
            <a:r>
              <a:rPr lang="en-US" altLang="zh-CN" sz="1200" dirty="0">
                <a:ea typeface="Times" charset="0"/>
                <a:cs typeface="Times" charset="0"/>
              </a:rPr>
              <a:t>FDR</a:t>
            </a:r>
            <a:r>
              <a:rPr lang="zh-CN" altLang="en-US" sz="1200" dirty="0">
                <a:ea typeface="Times" charset="0"/>
                <a:cs typeface="Times" charset="0"/>
              </a:rPr>
              <a:t>的评估以及利用保留时间的评估。</a:t>
            </a:r>
            <a:endParaRPr lang="en-US" dirty="0"/>
          </a:p>
        </p:txBody>
      </p:sp>
      <p:sp>
        <p:nvSpPr>
          <p:cNvPr id="4" name="Slide Number Placeholder 3"/>
          <p:cNvSpPr>
            <a:spLocks noGrp="1"/>
          </p:cNvSpPr>
          <p:nvPr>
            <p:ph type="sldNum" sz="quarter" idx="5"/>
          </p:nvPr>
        </p:nvSpPr>
        <p:spPr/>
        <p:txBody>
          <a:bodyPr/>
          <a:lstStyle/>
          <a:p>
            <a:fld id="{A6D0C7B6-9F99-0547-B8A9-34C27DD1ABCD}" type="slidenum">
              <a:rPr lang="en-US" smtClean="0"/>
              <a:t>9</a:t>
            </a:fld>
            <a:endParaRPr lang="en-US"/>
          </a:p>
        </p:txBody>
      </p:sp>
    </p:spTree>
    <p:extLst>
      <p:ext uri="{BB962C8B-B14F-4D97-AF65-F5344CB8AC3E}">
        <p14:creationId xmlns:p14="http://schemas.microsoft.com/office/powerpoint/2010/main" val="154306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首先我们测试了用</a:t>
            </a:r>
            <a:r>
              <a:rPr lang="en-US" altLang="zh-CN" dirty="0" err="1"/>
              <a:t>PepQuery</a:t>
            </a:r>
            <a:r>
              <a:rPr lang="zh-CN" altLang="en-US" dirty="0"/>
              <a:t>进行全新蛋白序列鉴定的能力。我们用了一个包含</a:t>
            </a:r>
            <a:r>
              <a:rPr lang="en-US" altLang="zh-CN" dirty="0"/>
              <a:t>6</a:t>
            </a:r>
            <a:r>
              <a:rPr lang="zh-CN" altLang="en-US" dirty="0"/>
              <a:t>个标准蛋白的酵母蛋白组数据。</a:t>
            </a:r>
            <a:endParaRPr lang="en-US" altLang="zh-CN" dirty="0"/>
          </a:p>
          <a:p>
            <a:r>
              <a:rPr lang="zh-CN" altLang="en-US" dirty="0"/>
              <a:t>首先我们用常规的搜库方法，鉴定到了有</a:t>
            </a:r>
            <a:r>
              <a:rPr lang="en-US" altLang="zh-CN" dirty="0"/>
              <a:t>93</a:t>
            </a:r>
            <a:r>
              <a:rPr lang="zh-CN" altLang="en-US" dirty="0"/>
              <a:t>个来自</a:t>
            </a:r>
            <a:r>
              <a:rPr lang="en-US" altLang="zh-CN" dirty="0"/>
              <a:t>6</a:t>
            </a:r>
            <a:r>
              <a:rPr lang="zh-CN" altLang="en-US" dirty="0"/>
              <a:t>个标准蛋白的肽段。</a:t>
            </a:r>
            <a:endParaRPr lang="en-US" altLang="zh-CN" dirty="0"/>
          </a:p>
          <a:p>
            <a:r>
              <a:rPr lang="zh-CN" altLang="en-US" dirty="0"/>
              <a:t>我们把这</a:t>
            </a:r>
            <a:r>
              <a:rPr lang="en-US" altLang="zh-CN" dirty="0"/>
              <a:t>93</a:t>
            </a:r>
            <a:r>
              <a:rPr lang="zh-CN" altLang="en-US" dirty="0"/>
              <a:t>个肽段作为新肽段当做</a:t>
            </a:r>
            <a:r>
              <a:rPr lang="en-US" altLang="zh-CN" dirty="0"/>
              <a:t>gold</a:t>
            </a:r>
            <a:r>
              <a:rPr lang="zh-CN" altLang="en-US" dirty="0"/>
              <a:t> </a:t>
            </a:r>
            <a:r>
              <a:rPr lang="en-US" altLang="zh-CN" dirty="0"/>
              <a:t>standard</a:t>
            </a:r>
            <a:r>
              <a:rPr lang="zh-CN" altLang="en-US" dirty="0"/>
              <a:t> </a:t>
            </a:r>
            <a:r>
              <a:rPr lang="en-US" altLang="zh-CN" dirty="0"/>
              <a:t>positives</a:t>
            </a:r>
            <a:r>
              <a:rPr lang="zh-CN" altLang="en-US" dirty="0"/>
              <a:t>。</a:t>
            </a:r>
            <a:endParaRPr lang="en-US" altLang="zh-CN" dirty="0"/>
          </a:p>
          <a:p>
            <a:r>
              <a:rPr lang="zh-CN" altLang="en-US" dirty="0"/>
              <a:t>然后我们从</a:t>
            </a:r>
            <a:r>
              <a:rPr lang="en-US" altLang="zh-CN" dirty="0"/>
              <a:t>E</a:t>
            </a:r>
            <a:r>
              <a:rPr lang="zh-CN" altLang="en-US" dirty="0"/>
              <a:t> </a:t>
            </a:r>
            <a:r>
              <a:rPr lang="en-US" altLang="zh-CN" dirty="0"/>
              <a:t>coli</a:t>
            </a:r>
            <a:r>
              <a:rPr lang="zh-CN" altLang="en-US" dirty="0"/>
              <a:t>的蛋白序列里随机的选取了</a:t>
            </a:r>
            <a:r>
              <a:rPr lang="en-US" altLang="zh-CN" dirty="0"/>
              <a:t>10000</a:t>
            </a:r>
            <a:r>
              <a:rPr lang="zh-CN" altLang="en-US" dirty="0"/>
              <a:t>酶切肽段作为</a:t>
            </a:r>
            <a:r>
              <a:rPr lang="en-US" altLang="zh-CN" dirty="0"/>
              <a:t>gold</a:t>
            </a:r>
            <a:r>
              <a:rPr lang="zh-CN" altLang="en-US" dirty="0"/>
              <a:t> </a:t>
            </a:r>
            <a:r>
              <a:rPr lang="en-US" altLang="zh-CN" dirty="0"/>
              <a:t>standard</a:t>
            </a:r>
            <a:r>
              <a:rPr lang="zh-CN" altLang="en-US" dirty="0"/>
              <a:t> </a:t>
            </a:r>
            <a:r>
              <a:rPr lang="en-US" altLang="zh-CN" dirty="0"/>
              <a:t>negatives</a:t>
            </a:r>
            <a:r>
              <a:rPr lang="zh-CN" altLang="en-US" dirty="0"/>
              <a:t>。</a:t>
            </a:r>
            <a:endParaRPr lang="en-US" altLang="zh-CN" dirty="0"/>
          </a:p>
          <a:p>
            <a:r>
              <a:rPr lang="zh-CN" altLang="en-US" dirty="0"/>
              <a:t>最后我们把这</a:t>
            </a:r>
            <a:r>
              <a:rPr lang="en-US" altLang="zh-CN" dirty="0"/>
              <a:t>1</a:t>
            </a:r>
            <a:r>
              <a:rPr lang="zh-CN" altLang="en-US" dirty="0"/>
              <a:t>万多个肽段用</a:t>
            </a:r>
            <a:r>
              <a:rPr lang="en-US" altLang="zh-CN" dirty="0" err="1"/>
              <a:t>PepQuery</a:t>
            </a:r>
            <a:r>
              <a:rPr lang="zh-CN" altLang="en-US" dirty="0"/>
              <a:t>进行鉴定，基于这个鉴定结果，我们可以来评估</a:t>
            </a:r>
            <a:r>
              <a:rPr lang="en-US" altLang="zh-CN" dirty="0" err="1"/>
              <a:t>PepQuery</a:t>
            </a:r>
            <a:r>
              <a:rPr lang="zh-CN" altLang="en-US" dirty="0"/>
              <a:t>的</a:t>
            </a:r>
            <a:r>
              <a:rPr lang="en-US" altLang="zh-CN" dirty="0"/>
              <a:t>FPR</a:t>
            </a:r>
            <a:r>
              <a:rPr lang="zh-CN" altLang="en-US" dirty="0"/>
              <a:t>和</a:t>
            </a:r>
            <a:r>
              <a:rPr lang="en-US" altLang="zh-CN" dirty="0"/>
              <a:t>TPR</a:t>
            </a:r>
            <a:r>
              <a:rPr lang="zh-CN" altLang="en-US" dirty="0"/>
              <a:t>，也就是</a:t>
            </a:r>
            <a:r>
              <a:rPr lang="en-US" altLang="zh-CN" dirty="0"/>
              <a:t>specificity</a:t>
            </a:r>
            <a:r>
              <a:rPr lang="zh-CN" altLang="en-US" dirty="0"/>
              <a:t>和</a:t>
            </a:r>
            <a:r>
              <a:rPr lang="en-US" altLang="zh-CN" dirty="0"/>
              <a:t>sensitivity</a:t>
            </a:r>
            <a:r>
              <a:rPr lang="zh-CN" altLang="en-US" dirty="0"/>
              <a:t>。</a:t>
            </a:r>
            <a:endParaRPr lang="en-US" dirty="0"/>
          </a:p>
        </p:txBody>
      </p:sp>
      <p:sp>
        <p:nvSpPr>
          <p:cNvPr id="4" name="Slide Number Placeholder 3"/>
          <p:cNvSpPr>
            <a:spLocks noGrp="1"/>
          </p:cNvSpPr>
          <p:nvPr>
            <p:ph type="sldNum" sz="quarter" idx="10"/>
          </p:nvPr>
        </p:nvSpPr>
        <p:spPr/>
        <p:txBody>
          <a:bodyPr/>
          <a:lstStyle/>
          <a:p>
            <a:fld id="{A6D0C7B6-9F99-0547-B8A9-34C27DD1ABCD}" type="slidenum">
              <a:rPr lang="en-US" smtClean="0"/>
              <a:t>10</a:t>
            </a:fld>
            <a:endParaRPr lang="en-US"/>
          </a:p>
        </p:txBody>
      </p:sp>
    </p:spTree>
    <p:extLst>
      <p:ext uri="{BB962C8B-B14F-4D97-AF65-F5344CB8AC3E}">
        <p14:creationId xmlns:p14="http://schemas.microsoft.com/office/powerpoint/2010/main" val="3834934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cxnSp>
        <p:nvCxnSpPr>
          <p:cNvPr id="6" name="Straight Connector 7"/>
          <p:cNvCxnSpPr>
            <a:cxnSpLocks noChangeShapeType="1"/>
          </p:cNvCxnSpPr>
          <p:nvPr/>
        </p:nvCxnSpPr>
        <p:spPr bwMode="auto">
          <a:xfrm>
            <a:off x="0" y="3306321"/>
            <a:ext cx="1219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p:nvCxnSpPr>
        <p:spPr bwMode="auto">
          <a:xfrm>
            <a:off x="0" y="6172200"/>
            <a:ext cx="12192000"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bwMode="auto">
          <a:xfrm>
            <a:off x="0" y="2321967"/>
            <a:ext cx="12192000"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457200" y="2645922"/>
            <a:ext cx="11277600" cy="697627"/>
          </a:xfrm>
          <a:prstGeom prst="rect">
            <a:avLst/>
          </a:prstGeom>
          <a:noFill/>
          <a:ln w="63500" cmpd="sng">
            <a:noFill/>
          </a:ln>
        </p:spPr>
        <p:txBody>
          <a:bodyPr>
            <a:spAutoFit/>
          </a:bodyPr>
          <a:lstStyle>
            <a:lvl1pPr algn="ctr">
              <a:defRPr sz="3700">
                <a:solidFill>
                  <a:srgbClr val="34537C"/>
                </a:solidFill>
              </a:defRPr>
            </a:lvl1pPr>
          </a:lstStyle>
          <a:p>
            <a:r>
              <a:rPr lang="zh-CN" altLang="en-US"/>
              <a:t>单击此处编辑母版标题样式</a:t>
            </a:r>
            <a:endParaRPr lang="en-US" dirty="0"/>
          </a:p>
        </p:txBody>
      </p:sp>
      <p:pic>
        <p:nvPicPr>
          <p:cNvPr id="205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98" r="6843" b="11991"/>
          <a:stretch/>
        </p:blipFill>
        <p:spPr bwMode="auto">
          <a:xfrm>
            <a:off x="-5953" y="-4769"/>
            <a:ext cx="12198242" cy="23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443216" y="627199"/>
            <a:ext cx="5214700" cy="1074414"/>
            <a:chOff x="694303" y="3915408"/>
            <a:chExt cx="5201799" cy="1074414"/>
          </a:xfrm>
        </p:grpSpPr>
        <p:sp>
          <p:nvSpPr>
            <p:cNvPr id="27" name="TextBox 26"/>
            <p:cNvSpPr txBox="1"/>
            <p:nvPr/>
          </p:nvSpPr>
          <p:spPr>
            <a:xfrm>
              <a:off x="5472828" y="3987800"/>
              <a:ext cx="245892" cy="399912"/>
            </a:xfrm>
            <a:prstGeom prst="rect">
              <a:avLst/>
            </a:prstGeom>
            <a:noFill/>
          </p:spPr>
          <p:txBody>
            <a:bodyPr wrap="none" lIns="121725" tIns="60862" rIns="121725" bIns="60862" rtlCol="0">
              <a:spAutoFit/>
            </a:bodyPr>
            <a:lstStyle/>
            <a:p>
              <a:endParaRPr lang="en-US" sz="1800" dirty="0"/>
            </a:p>
          </p:txBody>
        </p:sp>
        <p:pic>
          <p:nvPicPr>
            <p:cNvPr id="2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03" y="3915408"/>
              <a:ext cx="1061627" cy="107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661319" y="4084766"/>
              <a:ext cx="1069524"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OFFICE</a:t>
              </a:r>
            </a:p>
          </p:txBody>
        </p:sp>
        <p:sp>
          <p:nvSpPr>
            <p:cNvPr id="30" name="TextBox 29"/>
            <p:cNvSpPr txBox="1"/>
            <p:nvPr/>
          </p:nvSpPr>
          <p:spPr>
            <a:xfrm>
              <a:off x="2613007" y="4133519"/>
              <a:ext cx="445956"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OF</a:t>
              </a:r>
            </a:p>
          </p:txBody>
        </p:sp>
        <p:sp>
          <p:nvSpPr>
            <p:cNvPr id="31" name="TextBox 30"/>
            <p:cNvSpPr txBox="1"/>
            <p:nvPr/>
          </p:nvSpPr>
          <p:spPr>
            <a:xfrm>
              <a:off x="2949462" y="4037843"/>
              <a:ext cx="2946640"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CANCER CLINICAL</a:t>
              </a:r>
            </a:p>
          </p:txBody>
        </p:sp>
        <p:sp>
          <p:nvSpPr>
            <p:cNvPr id="32" name="TextBox 31"/>
            <p:cNvSpPr txBox="1"/>
            <p:nvPr/>
          </p:nvSpPr>
          <p:spPr>
            <a:xfrm>
              <a:off x="1706834" y="4375935"/>
              <a:ext cx="2460930"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PROTEOMICS</a:t>
              </a:r>
            </a:p>
          </p:txBody>
        </p:sp>
        <p:sp>
          <p:nvSpPr>
            <p:cNvPr id="33" name="TextBox 32"/>
            <p:cNvSpPr txBox="1"/>
            <p:nvPr/>
          </p:nvSpPr>
          <p:spPr>
            <a:xfrm>
              <a:off x="4052703" y="4529162"/>
              <a:ext cx="1252266"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RESEARCH</a:t>
              </a:r>
            </a:p>
          </p:txBody>
        </p:sp>
      </p:grpSp>
    </p:spTree>
    <p:extLst>
      <p:ext uri="{BB962C8B-B14F-4D97-AF65-F5344CB8AC3E}">
        <p14:creationId xmlns:p14="http://schemas.microsoft.com/office/powerpoint/2010/main" val="409055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10"/>
          </p:nvPr>
        </p:nvSpPr>
        <p:spPr>
          <a:xfrm>
            <a:off x="-2896" y="6578600"/>
            <a:ext cx="3149600" cy="304800"/>
          </a:xfrm>
        </p:spPr>
        <p:txBody>
          <a:bodyPr/>
          <a:lstStyle>
            <a:lvl1pPr marL="0" indent="0">
              <a:buNone/>
              <a:defRPr sz="900">
                <a:solidFill>
                  <a:schemeClr val="accent6"/>
                </a:solidFill>
              </a:defRPr>
            </a:lvl1pPr>
          </a:lstStyle>
          <a:p>
            <a:pPr lvl="0"/>
            <a:r>
              <a:rPr lang="zh-CN" altLang="en-US"/>
              <a:t>单击此处编辑母版文本样式</a:t>
            </a:r>
          </a:p>
        </p:txBody>
      </p:sp>
    </p:spTree>
    <p:extLst>
      <p:ext uri="{BB962C8B-B14F-4D97-AF65-F5344CB8AC3E}">
        <p14:creationId xmlns:p14="http://schemas.microsoft.com/office/powerpoint/2010/main" val="71542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5" name="Text Placeholder 4"/>
          <p:cNvSpPr>
            <a:spLocks noGrp="1"/>
          </p:cNvSpPr>
          <p:nvPr>
            <p:ph type="body" sz="quarter" idx="10"/>
          </p:nvPr>
        </p:nvSpPr>
        <p:spPr>
          <a:xfrm>
            <a:off x="-2896" y="6578600"/>
            <a:ext cx="3149600" cy="304800"/>
          </a:xfrm>
        </p:spPr>
        <p:txBody>
          <a:bodyPr/>
          <a:lstStyle>
            <a:lvl1pPr marL="0" indent="0">
              <a:buNone/>
              <a:defRPr sz="900">
                <a:solidFill>
                  <a:schemeClr val="accent6"/>
                </a:solidFill>
              </a:defRPr>
            </a:lvl1pPr>
          </a:lstStyle>
          <a:p>
            <a:pPr lvl="0"/>
            <a:r>
              <a:rPr lang="zh-CN" altLang="en-US"/>
              <a:t>单击此处编辑母版文本样式</a:t>
            </a:r>
          </a:p>
        </p:txBody>
      </p:sp>
    </p:spTree>
    <p:extLst>
      <p:ext uri="{BB962C8B-B14F-4D97-AF65-F5344CB8AC3E}">
        <p14:creationId xmlns:p14="http://schemas.microsoft.com/office/powerpoint/2010/main" val="16007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pPr/>
              <a:t>2023/8/30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619385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0" y="3306321"/>
            <a:ext cx="12192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6172200"/>
            <a:ext cx="12192000"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2321967"/>
            <a:ext cx="12192000" cy="0"/>
          </a:xfrm>
          <a:prstGeom prst="line">
            <a:avLst/>
          </a:prstGeom>
          <a:ln>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457200" y="2645922"/>
            <a:ext cx="11277600" cy="697627"/>
          </a:xfrm>
          <a:prstGeom prst="rect">
            <a:avLst/>
          </a:prstGeom>
          <a:noFill/>
          <a:ln w="63500" cmpd="sng">
            <a:noFill/>
          </a:ln>
        </p:spPr>
        <p:txBody>
          <a:bodyPr>
            <a:spAutoFit/>
          </a:bodyPr>
          <a:lstStyle>
            <a:lvl1pPr algn="ctr">
              <a:defRPr sz="3700">
                <a:solidFill>
                  <a:srgbClr val="34537C"/>
                </a:solidFill>
              </a:defRPr>
            </a:lvl1pPr>
          </a:lstStyle>
          <a:p>
            <a:r>
              <a:rPr lang="en-US" dirty="0"/>
              <a:t>Click to edit Master title style</a:t>
            </a:r>
          </a:p>
        </p:txBody>
      </p:sp>
      <p:pic>
        <p:nvPicPr>
          <p:cNvPr id="2056" name="Picture 8"/>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8698" r="6843" b="11991"/>
          <a:stretch/>
        </p:blipFill>
        <p:spPr bwMode="auto">
          <a:xfrm>
            <a:off x="-5953" y="-4769"/>
            <a:ext cx="12198242" cy="23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userDrawn="1"/>
        </p:nvGrpSpPr>
        <p:grpSpPr>
          <a:xfrm>
            <a:off x="443216" y="627199"/>
            <a:ext cx="5214700" cy="1074414"/>
            <a:chOff x="694303" y="3915408"/>
            <a:chExt cx="5201799" cy="1074414"/>
          </a:xfrm>
        </p:grpSpPr>
        <p:sp>
          <p:nvSpPr>
            <p:cNvPr id="27" name="TextBox 26"/>
            <p:cNvSpPr txBox="1"/>
            <p:nvPr userDrawn="1"/>
          </p:nvSpPr>
          <p:spPr>
            <a:xfrm>
              <a:off x="5472828" y="3987800"/>
              <a:ext cx="245699" cy="492443"/>
            </a:xfrm>
            <a:prstGeom prst="rect">
              <a:avLst/>
            </a:prstGeom>
            <a:noFill/>
          </p:spPr>
          <p:txBody>
            <a:bodyPr wrap="none" lIns="121725" tIns="60862" rIns="121725" bIns="60862" rtlCol="0">
              <a:spAutoFit/>
            </a:bodyPr>
            <a:lstStyle/>
            <a:p>
              <a:pPr defTabSz="1217249"/>
              <a:endParaRPr lang="en-US" sz="2400" dirty="0">
                <a:solidFill>
                  <a:srgbClr val="34537C"/>
                </a:solidFill>
              </a:endParaRPr>
            </a:p>
          </p:txBody>
        </p:sp>
        <p:pic>
          <p:nvPicPr>
            <p:cNvPr id="28"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4303" y="3915408"/>
              <a:ext cx="1061627" cy="107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userDrawn="1"/>
          </p:nvSpPr>
          <p:spPr>
            <a:xfrm>
              <a:off x="1661319" y="4084766"/>
              <a:ext cx="1069524" cy="400110"/>
            </a:xfrm>
            <a:prstGeom prst="rect">
              <a:avLst/>
            </a:prstGeom>
            <a:noFill/>
          </p:spPr>
          <p:txBody>
            <a:bodyPr wrap="none" rtlCol="0">
              <a:spAutoFit/>
            </a:bodyPr>
            <a:lstStyle/>
            <a:p>
              <a:pPr defTabSz="1217249"/>
              <a:r>
                <a:rPr lang="en-US" sz="2000" dirty="0">
                  <a:solidFill>
                    <a:srgbClr val="FFFFFF"/>
                  </a:solidFill>
                  <a:latin typeface="Times New Roman" panose="02020603050405020304" pitchFamily="18" charset="0"/>
                  <a:cs typeface="Times New Roman" panose="02020603050405020304" pitchFamily="18" charset="0"/>
                </a:rPr>
                <a:t>OFFICE</a:t>
              </a:r>
            </a:p>
          </p:txBody>
        </p:sp>
        <p:sp>
          <p:nvSpPr>
            <p:cNvPr id="30" name="TextBox 29"/>
            <p:cNvSpPr txBox="1"/>
            <p:nvPr userDrawn="1"/>
          </p:nvSpPr>
          <p:spPr>
            <a:xfrm>
              <a:off x="2613007" y="4133519"/>
              <a:ext cx="445956" cy="338554"/>
            </a:xfrm>
            <a:prstGeom prst="rect">
              <a:avLst/>
            </a:prstGeom>
            <a:noFill/>
          </p:spPr>
          <p:txBody>
            <a:bodyPr wrap="none" rtlCol="0">
              <a:spAutoFit/>
            </a:bodyPr>
            <a:lstStyle/>
            <a:p>
              <a:pPr defTabSz="1217249"/>
              <a:r>
                <a:rPr lang="en-US" sz="1600" dirty="0">
                  <a:solidFill>
                    <a:srgbClr val="FFFFFF"/>
                  </a:solidFill>
                  <a:latin typeface="Times New Roman" panose="02020603050405020304" pitchFamily="18" charset="0"/>
                  <a:cs typeface="Times New Roman" panose="02020603050405020304" pitchFamily="18" charset="0"/>
                </a:rPr>
                <a:t>OF</a:t>
              </a:r>
            </a:p>
          </p:txBody>
        </p:sp>
        <p:sp>
          <p:nvSpPr>
            <p:cNvPr id="31" name="TextBox 30"/>
            <p:cNvSpPr txBox="1"/>
            <p:nvPr userDrawn="1"/>
          </p:nvSpPr>
          <p:spPr>
            <a:xfrm>
              <a:off x="2949462" y="4037843"/>
              <a:ext cx="2946640" cy="461665"/>
            </a:xfrm>
            <a:prstGeom prst="rect">
              <a:avLst/>
            </a:prstGeom>
            <a:noFill/>
          </p:spPr>
          <p:txBody>
            <a:bodyPr wrap="none" rtlCol="0">
              <a:spAutoFit/>
            </a:bodyPr>
            <a:lstStyle/>
            <a:p>
              <a:pPr defTabSz="1217249"/>
              <a:r>
                <a:rPr lang="en-US" sz="2400" dirty="0">
                  <a:solidFill>
                    <a:srgbClr val="FFFFFF"/>
                  </a:solidFill>
                  <a:latin typeface="Times New Roman" panose="02020603050405020304" pitchFamily="18" charset="0"/>
                  <a:cs typeface="Times New Roman" panose="02020603050405020304" pitchFamily="18" charset="0"/>
                </a:rPr>
                <a:t>CANCER CLINICAL</a:t>
              </a:r>
            </a:p>
          </p:txBody>
        </p:sp>
        <p:sp>
          <p:nvSpPr>
            <p:cNvPr id="32" name="TextBox 31"/>
            <p:cNvSpPr txBox="1"/>
            <p:nvPr userDrawn="1"/>
          </p:nvSpPr>
          <p:spPr>
            <a:xfrm>
              <a:off x="1706834" y="4375935"/>
              <a:ext cx="2460930" cy="523220"/>
            </a:xfrm>
            <a:prstGeom prst="rect">
              <a:avLst/>
            </a:prstGeom>
            <a:noFill/>
          </p:spPr>
          <p:txBody>
            <a:bodyPr wrap="none" rtlCol="0">
              <a:spAutoFit/>
            </a:bodyPr>
            <a:lstStyle/>
            <a:p>
              <a:pPr defTabSz="1217249"/>
              <a:r>
                <a:rPr lang="en-US" sz="2800" dirty="0">
                  <a:solidFill>
                    <a:srgbClr val="FFFFFF"/>
                  </a:solidFill>
                  <a:latin typeface="Times New Roman" panose="02020603050405020304" pitchFamily="18" charset="0"/>
                  <a:cs typeface="Times New Roman" panose="02020603050405020304" pitchFamily="18" charset="0"/>
                </a:rPr>
                <a:t>PROTEOMICS</a:t>
              </a:r>
            </a:p>
          </p:txBody>
        </p:sp>
        <p:sp>
          <p:nvSpPr>
            <p:cNvPr id="33" name="TextBox 32"/>
            <p:cNvSpPr txBox="1"/>
            <p:nvPr userDrawn="1"/>
          </p:nvSpPr>
          <p:spPr>
            <a:xfrm>
              <a:off x="4052703" y="4529162"/>
              <a:ext cx="1252266" cy="338554"/>
            </a:xfrm>
            <a:prstGeom prst="rect">
              <a:avLst/>
            </a:prstGeom>
            <a:noFill/>
          </p:spPr>
          <p:txBody>
            <a:bodyPr wrap="none" rtlCol="0">
              <a:spAutoFit/>
            </a:bodyPr>
            <a:lstStyle/>
            <a:p>
              <a:pPr defTabSz="1217249"/>
              <a:r>
                <a:rPr lang="en-US" sz="1600" dirty="0">
                  <a:solidFill>
                    <a:srgbClr val="FFFFFF"/>
                  </a:solidFill>
                  <a:latin typeface="Times New Roman" panose="02020603050405020304" pitchFamily="18" charset="0"/>
                  <a:cs typeface="Times New Roman" panose="02020603050405020304" pitchFamily="18" charset="0"/>
                </a:rPr>
                <a:t>RESEARCH</a:t>
              </a: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2896" y="6578600"/>
            <a:ext cx="3149600" cy="304800"/>
          </a:xfrm>
        </p:spPr>
        <p:txBody>
          <a:bodyPr/>
          <a:lstStyle>
            <a:lvl1pPr marL="0" indent="0">
              <a:buNone/>
              <a:defRPr sz="900">
                <a:solidFill>
                  <a:schemeClr val="accent6"/>
                </a:solidFill>
              </a:defRPr>
            </a:lvl1pPr>
          </a:lstStyle>
          <a:p>
            <a:pPr lvl="0"/>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2896" y="6578600"/>
            <a:ext cx="3149600" cy="304800"/>
          </a:xfrm>
        </p:spPr>
        <p:txBody>
          <a:bodyPr/>
          <a:lstStyle>
            <a:lvl1pPr marL="0" indent="0">
              <a:buNone/>
              <a:defRPr sz="900">
                <a:solidFill>
                  <a:schemeClr val="accent6"/>
                </a:solidFill>
              </a:defRPr>
            </a:lvl1pPr>
          </a:lstStyle>
          <a:p>
            <a:pPr lvl="0"/>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164" r="3641" b="14404"/>
          <a:stretch/>
        </p:blipFill>
        <p:spPr bwMode="auto">
          <a:xfrm>
            <a:off x="-2170" y="-7315"/>
            <a:ext cx="12201956" cy="114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Rectangle 3"/>
          <p:cNvSpPr>
            <a:spLocks noGrp="1" noChangeArrowheads="1"/>
          </p:cNvSpPr>
          <p:nvPr>
            <p:ph type="body" idx="1"/>
          </p:nvPr>
        </p:nvSpPr>
        <p:spPr bwMode="auto">
          <a:xfrm>
            <a:off x="304800" y="16764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25" tIns="60862" rIns="121725" bIns="60862"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dirty="0"/>
          </a:p>
        </p:txBody>
      </p:sp>
      <p:sp>
        <p:nvSpPr>
          <p:cNvPr id="4099" name="Rectangle 2"/>
          <p:cNvSpPr>
            <a:spLocks noGrp="1" noChangeArrowheads="1"/>
          </p:cNvSpPr>
          <p:nvPr>
            <p:ph type="title"/>
          </p:nvPr>
        </p:nvSpPr>
        <p:spPr bwMode="auto">
          <a:xfrm>
            <a:off x="280416" y="129573"/>
            <a:ext cx="9676384"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25" tIns="60862" rIns="121725" bIns="60862" numCol="1" anchor="ctr" anchorCtr="0" compatLnSpc="1">
            <a:prstTxWarp prst="textNoShape">
              <a:avLst/>
            </a:prstTxWarp>
          </a:bodyPr>
          <a:lstStyle/>
          <a:p>
            <a:pPr lvl="0"/>
            <a:r>
              <a:rPr lang="zh-CN" altLang="en-US"/>
              <a:t>单击此处编辑母版标题样式</a:t>
            </a:r>
            <a:endParaRPr lang="en-US" altLang="en-US" dirty="0"/>
          </a:p>
        </p:txBody>
      </p:sp>
    </p:spTree>
    <p:extLst>
      <p:ext uri="{BB962C8B-B14F-4D97-AF65-F5344CB8AC3E}">
        <p14:creationId xmlns:p14="http://schemas.microsoft.com/office/powerpoint/2010/main" val="8262345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5" r:id="rId4"/>
  </p:sldLayoutIdLst>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4300" b="1">
          <a:solidFill>
            <a:schemeClr val="bg1"/>
          </a:solidFill>
          <a:latin typeface="Arial" charset="0"/>
          <a:cs typeface="Arial" charset="0"/>
        </a:defRPr>
      </a:lvl2pPr>
      <a:lvl3pPr algn="l" rtl="0" eaLnBrk="1" fontAlgn="base" hangingPunct="1">
        <a:spcBef>
          <a:spcPct val="0"/>
        </a:spcBef>
        <a:spcAft>
          <a:spcPct val="0"/>
        </a:spcAft>
        <a:defRPr sz="4300" b="1">
          <a:solidFill>
            <a:schemeClr val="bg1"/>
          </a:solidFill>
          <a:latin typeface="Arial" charset="0"/>
          <a:cs typeface="Arial" charset="0"/>
        </a:defRPr>
      </a:lvl3pPr>
      <a:lvl4pPr algn="l" rtl="0" eaLnBrk="1" fontAlgn="base" hangingPunct="1">
        <a:spcBef>
          <a:spcPct val="0"/>
        </a:spcBef>
        <a:spcAft>
          <a:spcPct val="0"/>
        </a:spcAft>
        <a:defRPr sz="4300" b="1">
          <a:solidFill>
            <a:schemeClr val="bg1"/>
          </a:solidFill>
          <a:latin typeface="Arial" charset="0"/>
          <a:cs typeface="Arial" charset="0"/>
        </a:defRPr>
      </a:lvl4pPr>
      <a:lvl5pPr algn="l" rtl="0" eaLnBrk="1" fontAlgn="base" hangingPunct="1">
        <a:spcBef>
          <a:spcPct val="0"/>
        </a:spcBef>
        <a:spcAft>
          <a:spcPct val="0"/>
        </a:spcAft>
        <a:defRPr sz="4300" b="1">
          <a:solidFill>
            <a:schemeClr val="bg1"/>
          </a:solidFill>
          <a:latin typeface="Arial" charset="0"/>
          <a:cs typeface="Arial" charset="0"/>
        </a:defRPr>
      </a:lvl5pPr>
      <a:lvl6pPr marL="608625" algn="l" rtl="0" eaLnBrk="1" fontAlgn="base" hangingPunct="1">
        <a:spcBef>
          <a:spcPct val="0"/>
        </a:spcBef>
        <a:spcAft>
          <a:spcPct val="0"/>
        </a:spcAft>
        <a:defRPr sz="4300" b="1">
          <a:solidFill>
            <a:schemeClr val="bg1"/>
          </a:solidFill>
          <a:latin typeface="Arial" charset="0"/>
          <a:cs typeface="Arial" charset="0"/>
        </a:defRPr>
      </a:lvl6pPr>
      <a:lvl7pPr marL="1217249" algn="l" rtl="0" eaLnBrk="1" fontAlgn="base" hangingPunct="1">
        <a:spcBef>
          <a:spcPct val="0"/>
        </a:spcBef>
        <a:spcAft>
          <a:spcPct val="0"/>
        </a:spcAft>
        <a:defRPr sz="4300" b="1">
          <a:solidFill>
            <a:schemeClr val="bg1"/>
          </a:solidFill>
          <a:latin typeface="Arial" charset="0"/>
          <a:cs typeface="Arial" charset="0"/>
        </a:defRPr>
      </a:lvl7pPr>
      <a:lvl8pPr marL="1825874" algn="l" rtl="0" eaLnBrk="1" fontAlgn="base" hangingPunct="1">
        <a:spcBef>
          <a:spcPct val="0"/>
        </a:spcBef>
        <a:spcAft>
          <a:spcPct val="0"/>
        </a:spcAft>
        <a:defRPr sz="4300" b="1">
          <a:solidFill>
            <a:schemeClr val="bg1"/>
          </a:solidFill>
          <a:latin typeface="Arial" charset="0"/>
          <a:cs typeface="Arial" charset="0"/>
        </a:defRPr>
      </a:lvl8pPr>
      <a:lvl9pPr marL="2434499" algn="l" rtl="0" eaLnBrk="1" fontAlgn="base" hangingPunct="1">
        <a:spcBef>
          <a:spcPct val="0"/>
        </a:spcBef>
        <a:spcAft>
          <a:spcPct val="0"/>
        </a:spcAft>
        <a:defRPr sz="4300" b="1">
          <a:solidFill>
            <a:schemeClr val="bg1"/>
          </a:solidFill>
          <a:latin typeface="Arial" charset="0"/>
          <a:cs typeface="Arial" charset="0"/>
        </a:defRPr>
      </a:lvl9pPr>
    </p:titleStyle>
    <p:bodyStyle>
      <a:lvl1pPr marL="456468" indent="-456468" algn="l" rtl="0" eaLnBrk="1" fontAlgn="base" hangingPunct="1">
        <a:spcBef>
          <a:spcPct val="20000"/>
        </a:spcBef>
        <a:spcAft>
          <a:spcPct val="0"/>
        </a:spcAft>
        <a:buClr>
          <a:srgbClr val="34537C"/>
        </a:buClr>
        <a:buFont typeface="Wingdings" pitchFamily="2" charset="2"/>
        <a:buChar char="§"/>
        <a:defRPr sz="3700">
          <a:solidFill>
            <a:schemeClr val="tx1"/>
          </a:solidFill>
          <a:latin typeface="+mn-lt"/>
          <a:ea typeface="+mn-ea"/>
          <a:cs typeface="+mn-cs"/>
        </a:defRPr>
      </a:lvl1pPr>
      <a:lvl2pPr marL="989015" indent="-380390" algn="l" rtl="0" eaLnBrk="1" fontAlgn="base" hangingPunct="1">
        <a:spcBef>
          <a:spcPct val="20000"/>
        </a:spcBef>
        <a:spcAft>
          <a:spcPct val="0"/>
        </a:spcAft>
        <a:buClr>
          <a:srgbClr val="34537C"/>
        </a:buClr>
        <a:buFont typeface="Courier New" pitchFamily="49" charset="0"/>
        <a:buChar char="o"/>
        <a:defRPr sz="3200">
          <a:solidFill>
            <a:schemeClr val="tx1"/>
          </a:solidFill>
          <a:latin typeface="+mn-lt"/>
          <a:cs typeface="+mn-cs"/>
        </a:defRPr>
      </a:lvl2pPr>
      <a:lvl3pPr marL="1521562" indent="-304312" algn="l" rtl="0" eaLnBrk="1" fontAlgn="base" hangingPunct="1">
        <a:spcBef>
          <a:spcPct val="20000"/>
        </a:spcBef>
        <a:spcAft>
          <a:spcPct val="0"/>
        </a:spcAft>
        <a:buClr>
          <a:srgbClr val="34537C"/>
        </a:buClr>
        <a:buFont typeface="Arial" pitchFamily="34" charset="0"/>
        <a:buChar char="•"/>
        <a:defRPr sz="3200">
          <a:solidFill>
            <a:schemeClr val="tx1"/>
          </a:solidFill>
          <a:latin typeface="+mn-lt"/>
          <a:cs typeface="+mn-cs"/>
        </a:defRPr>
      </a:lvl3pPr>
      <a:lvl4pPr marL="2130186" indent="-304312"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4pPr>
      <a:lvl5pPr marL="2738811" indent="-304312"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5pPr>
      <a:lvl6pPr marL="3347436" indent="-304312" algn="l" rtl="0" eaLnBrk="1" fontAlgn="base" hangingPunct="1">
        <a:spcBef>
          <a:spcPct val="20000"/>
        </a:spcBef>
        <a:spcAft>
          <a:spcPct val="0"/>
        </a:spcAft>
        <a:buClr>
          <a:srgbClr val="34537C"/>
        </a:buClr>
        <a:buFont typeface="Arial" charset="0"/>
        <a:buChar char="»"/>
        <a:defRPr sz="2700">
          <a:solidFill>
            <a:schemeClr val="tx1"/>
          </a:solidFill>
          <a:latin typeface="+mn-lt"/>
          <a:cs typeface="+mn-cs"/>
        </a:defRPr>
      </a:lvl6pPr>
      <a:lvl7pPr marL="3956060" indent="-304312" algn="l" rtl="0" eaLnBrk="1" fontAlgn="base" hangingPunct="1">
        <a:spcBef>
          <a:spcPct val="20000"/>
        </a:spcBef>
        <a:spcAft>
          <a:spcPct val="0"/>
        </a:spcAft>
        <a:buClr>
          <a:srgbClr val="34537C"/>
        </a:buClr>
        <a:buFont typeface="Arial" charset="0"/>
        <a:buChar char="»"/>
        <a:defRPr sz="2700">
          <a:solidFill>
            <a:schemeClr val="tx1"/>
          </a:solidFill>
          <a:latin typeface="+mn-lt"/>
          <a:cs typeface="+mn-cs"/>
        </a:defRPr>
      </a:lvl7pPr>
      <a:lvl8pPr marL="4564685" indent="-304312" algn="l" rtl="0" eaLnBrk="1" fontAlgn="base" hangingPunct="1">
        <a:spcBef>
          <a:spcPct val="20000"/>
        </a:spcBef>
        <a:spcAft>
          <a:spcPct val="0"/>
        </a:spcAft>
        <a:buClr>
          <a:srgbClr val="34537C"/>
        </a:buClr>
        <a:buFont typeface="Arial" charset="0"/>
        <a:buChar char="»"/>
        <a:defRPr sz="2700">
          <a:solidFill>
            <a:schemeClr val="tx1"/>
          </a:solidFill>
          <a:latin typeface="+mn-lt"/>
          <a:cs typeface="+mn-cs"/>
        </a:defRPr>
      </a:lvl8pPr>
      <a:lvl9pPr marL="5173309" indent="-304312" algn="l" rtl="0" eaLnBrk="1" fontAlgn="base" hangingPunct="1">
        <a:spcBef>
          <a:spcPct val="20000"/>
        </a:spcBef>
        <a:spcAft>
          <a:spcPct val="0"/>
        </a:spcAft>
        <a:buClr>
          <a:srgbClr val="34537C"/>
        </a:buClr>
        <a:buFont typeface="Arial" charset="0"/>
        <a:buChar char="»"/>
        <a:defRPr sz="2700">
          <a:solidFill>
            <a:schemeClr val="tx1"/>
          </a:solidFill>
          <a:latin typeface="+mn-lt"/>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9164" r="3641" b="14404"/>
          <a:stretch/>
        </p:blipFill>
        <p:spPr bwMode="auto">
          <a:xfrm>
            <a:off x="-2170" y="-7315"/>
            <a:ext cx="12201956" cy="114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Rectangle 3"/>
          <p:cNvSpPr>
            <a:spLocks noGrp="1" noChangeArrowheads="1"/>
          </p:cNvSpPr>
          <p:nvPr>
            <p:ph type="body" idx="1"/>
          </p:nvPr>
        </p:nvSpPr>
        <p:spPr bwMode="auto">
          <a:xfrm>
            <a:off x="304800" y="16764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25" tIns="60862" rIns="121725" bIns="60862"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099" name="Rectangle 2"/>
          <p:cNvSpPr>
            <a:spLocks noGrp="1" noChangeArrowheads="1"/>
          </p:cNvSpPr>
          <p:nvPr>
            <p:ph type="title"/>
          </p:nvPr>
        </p:nvSpPr>
        <p:spPr bwMode="auto">
          <a:xfrm>
            <a:off x="280416" y="129573"/>
            <a:ext cx="9676384"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25" tIns="60862" rIns="121725" bIns="60862" numCol="1" anchor="ctr"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96694417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4300" b="1">
          <a:solidFill>
            <a:schemeClr val="bg1"/>
          </a:solidFill>
          <a:latin typeface="Arial" charset="0"/>
          <a:cs typeface="Arial" charset="0"/>
        </a:defRPr>
      </a:lvl2pPr>
      <a:lvl3pPr algn="l" rtl="0" eaLnBrk="0" fontAlgn="base" hangingPunct="0">
        <a:spcBef>
          <a:spcPct val="0"/>
        </a:spcBef>
        <a:spcAft>
          <a:spcPct val="0"/>
        </a:spcAft>
        <a:defRPr sz="4300" b="1">
          <a:solidFill>
            <a:schemeClr val="bg1"/>
          </a:solidFill>
          <a:latin typeface="Arial" charset="0"/>
          <a:cs typeface="Arial" charset="0"/>
        </a:defRPr>
      </a:lvl3pPr>
      <a:lvl4pPr algn="l" rtl="0" eaLnBrk="0" fontAlgn="base" hangingPunct="0">
        <a:spcBef>
          <a:spcPct val="0"/>
        </a:spcBef>
        <a:spcAft>
          <a:spcPct val="0"/>
        </a:spcAft>
        <a:defRPr sz="4300" b="1">
          <a:solidFill>
            <a:schemeClr val="bg1"/>
          </a:solidFill>
          <a:latin typeface="Arial" charset="0"/>
          <a:cs typeface="Arial" charset="0"/>
        </a:defRPr>
      </a:lvl4pPr>
      <a:lvl5pPr algn="l" rtl="0" eaLnBrk="0" fontAlgn="base" hangingPunct="0">
        <a:spcBef>
          <a:spcPct val="0"/>
        </a:spcBef>
        <a:spcAft>
          <a:spcPct val="0"/>
        </a:spcAft>
        <a:defRPr sz="4300" b="1">
          <a:solidFill>
            <a:schemeClr val="bg1"/>
          </a:solidFill>
          <a:latin typeface="Arial" charset="0"/>
          <a:cs typeface="Arial" charset="0"/>
        </a:defRPr>
      </a:lvl5pPr>
      <a:lvl6pPr marL="608625" algn="l" rtl="0" fontAlgn="base">
        <a:spcBef>
          <a:spcPct val="0"/>
        </a:spcBef>
        <a:spcAft>
          <a:spcPct val="0"/>
        </a:spcAft>
        <a:defRPr sz="4300" b="1">
          <a:solidFill>
            <a:schemeClr val="bg1"/>
          </a:solidFill>
          <a:latin typeface="Arial" charset="0"/>
          <a:cs typeface="Arial" charset="0"/>
        </a:defRPr>
      </a:lvl6pPr>
      <a:lvl7pPr marL="1217249" algn="l" rtl="0" fontAlgn="base">
        <a:spcBef>
          <a:spcPct val="0"/>
        </a:spcBef>
        <a:spcAft>
          <a:spcPct val="0"/>
        </a:spcAft>
        <a:defRPr sz="4300" b="1">
          <a:solidFill>
            <a:schemeClr val="bg1"/>
          </a:solidFill>
          <a:latin typeface="Arial" charset="0"/>
          <a:cs typeface="Arial" charset="0"/>
        </a:defRPr>
      </a:lvl7pPr>
      <a:lvl8pPr marL="1825874" algn="l" rtl="0" fontAlgn="base">
        <a:spcBef>
          <a:spcPct val="0"/>
        </a:spcBef>
        <a:spcAft>
          <a:spcPct val="0"/>
        </a:spcAft>
        <a:defRPr sz="4300" b="1">
          <a:solidFill>
            <a:schemeClr val="bg1"/>
          </a:solidFill>
          <a:latin typeface="Arial" charset="0"/>
          <a:cs typeface="Arial" charset="0"/>
        </a:defRPr>
      </a:lvl8pPr>
      <a:lvl9pPr marL="2434499" algn="l" rtl="0" fontAlgn="base">
        <a:spcBef>
          <a:spcPct val="0"/>
        </a:spcBef>
        <a:spcAft>
          <a:spcPct val="0"/>
        </a:spcAft>
        <a:defRPr sz="4300" b="1">
          <a:solidFill>
            <a:schemeClr val="bg1"/>
          </a:solidFill>
          <a:latin typeface="Arial" charset="0"/>
          <a:cs typeface="Arial" charset="0"/>
        </a:defRPr>
      </a:lvl9pPr>
    </p:titleStyle>
    <p:bodyStyle>
      <a:lvl1pPr marL="456468" indent="-456468" algn="l" rtl="0" eaLnBrk="0" fontAlgn="base" hangingPunct="0">
        <a:spcBef>
          <a:spcPct val="20000"/>
        </a:spcBef>
        <a:spcAft>
          <a:spcPct val="0"/>
        </a:spcAft>
        <a:buClr>
          <a:srgbClr val="34537C"/>
        </a:buClr>
        <a:buFont typeface="Wingdings" pitchFamily="2" charset="2"/>
        <a:buChar char="§"/>
        <a:defRPr sz="3700">
          <a:solidFill>
            <a:schemeClr val="tx1"/>
          </a:solidFill>
          <a:latin typeface="+mn-lt"/>
          <a:ea typeface="+mn-ea"/>
          <a:cs typeface="+mn-cs"/>
        </a:defRPr>
      </a:lvl1pPr>
      <a:lvl2pPr marL="989015" indent="-380390" algn="l" rtl="0" eaLnBrk="0" fontAlgn="base" hangingPunct="0">
        <a:spcBef>
          <a:spcPct val="20000"/>
        </a:spcBef>
        <a:spcAft>
          <a:spcPct val="0"/>
        </a:spcAft>
        <a:buClr>
          <a:srgbClr val="34537C"/>
        </a:buClr>
        <a:buFont typeface="Courier New" pitchFamily="49" charset="0"/>
        <a:buChar char="o"/>
        <a:defRPr sz="3200">
          <a:solidFill>
            <a:schemeClr val="tx1"/>
          </a:solidFill>
          <a:latin typeface="+mn-lt"/>
          <a:cs typeface="+mn-cs"/>
        </a:defRPr>
      </a:lvl2pPr>
      <a:lvl3pPr marL="1521562" indent="-304312" algn="l" rtl="0" eaLnBrk="0" fontAlgn="base" hangingPunct="0">
        <a:spcBef>
          <a:spcPct val="20000"/>
        </a:spcBef>
        <a:spcAft>
          <a:spcPct val="0"/>
        </a:spcAft>
        <a:buClr>
          <a:srgbClr val="34537C"/>
        </a:buClr>
        <a:buFont typeface="Arial" pitchFamily="34" charset="0"/>
        <a:buChar char="•"/>
        <a:defRPr sz="3200">
          <a:solidFill>
            <a:schemeClr val="tx1"/>
          </a:solidFill>
          <a:latin typeface="+mn-lt"/>
          <a:cs typeface="+mn-cs"/>
        </a:defRPr>
      </a:lvl3pPr>
      <a:lvl4pPr marL="2130186" indent="-304312" algn="l" rtl="0" eaLnBrk="0" fontAlgn="base" hangingPunct="0">
        <a:spcBef>
          <a:spcPct val="20000"/>
        </a:spcBef>
        <a:spcAft>
          <a:spcPct val="0"/>
        </a:spcAft>
        <a:buClr>
          <a:srgbClr val="34537C"/>
        </a:buClr>
        <a:buFont typeface="Arial" pitchFamily="34" charset="0"/>
        <a:buChar char="•"/>
        <a:defRPr sz="2700">
          <a:solidFill>
            <a:schemeClr val="tx1"/>
          </a:solidFill>
          <a:latin typeface="+mn-lt"/>
          <a:cs typeface="+mn-cs"/>
        </a:defRPr>
      </a:lvl4pPr>
      <a:lvl5pPr marL="2738811" indent="-304312" algn="l" rtl="0" eaLnBrk="0" fontAlgn="base" hangingPunct="0">
        <a:spcBef>
          <a:spcPct val="20000"/>
        </a:spcBef>
        <a:spcAft>
          <a:spcPct val="0"/>
        </a:spcAft>
        <a:buClr>
          <a:srgbClr val="34537C"/>
        </a:buClr>
        <a:buFont typeface="Arial" pitchFamily="34" charset="0"/>
        <a:buChar char="•"/>
        <a:defRPr sz="2700">
          <a:solidFill>
            <a:schemeClr val="tx1"/>
          </a:solidFill>
          <a:latin typeface="+mn-lt"/>
          <a:cs typeface="+mn-cs"/>
        </a:defRPr>
      </a:lvl5pPr>
      <a:lvl6pPr marL="3347436" indent="-304312" algn="l" rtl="0" fontAlgn="base">
        <a:spcBef>
          <a:spcPct val="20000"/>
        </a:spcBef>
        <a:spcAft>
          <a:spcPct val="0"/>
        </a:spcAft>
        <a:buClr>
          <a:srgbClr val="34537C"/>
        </a:buClr>
        <a:buFont typeface="Arial" charset="0"/>
        <a:buChar char="»"/>
        <a:defRPr sz="2700">
          <a:solidFill>
            <a:schemeClr val="tx1"/>
          </a:solidFill>
          <a:latin typeface="+mn-lt"/>
          <a:cs typeface="+mn-cs"/>
        </a:defRPr>
      </a:lvl6pPr>
      <a:lvl7pPr marL="3956060" indent="-304312" algn="l" rtl="0" fontAlgn="base">
        <a:spcBef>
          <a:spcPct val="20000"/>
        </a:spcBef>
        <a:spcAft>
          <a:spcPct val="0"/>
        </a:spcAft>
        <a:buClr>
          <a:srgbClr val="34537C"/>
        </a:buClr>
        <a:buFont typeface="Arial" charset="0"/>
        <a:buChar char="»"/>
        <a:defRPr sz="2700">
          <a:solidFill>
            <a:schemeClr val="tx1"/>
          </a:solidFill>
          <a:latin typeface="+mn-lt"/>
          <a:cs typeface="+mn-cs"/>
        </a:defRPr>
      </a:lvl7pPr>
      <a:lvl8pPr marL="4564685" indent="-304312" algn="l" rtl="0" fontAlgn="base">
        <a:spcBef>
          <a:spcPct val="20000"/>
        </a:spcBef>
        <a:spcAft>
          <a:spcPct val="0"/>
        </a:spcAft>
        <a:buClr>
          <a:srgbClr val="34537C"/>
        </a:buClr>
        <a:buFont typeface="Arial" charset="0"/>
        <a:buChar char="»"/>
        <a:defRPr sz="2700">
          <a:solidFill>
            <a:schemeClr val="tx1"/>
          </a:solidFill>
          <a:latin typeface="+mn-lt"/>
          <a:cs typeface="+mn-cs"/>
        </a:defRPr>
      </a:lvl8pPr>
      <a:lvl9pPr marL="5173309" indent="-304312" algn="l" rtl="0" fontAlgn="base">
        <a:spcBef>
          <a:spcPct val="20000"/>
        </a:spcBef>
        <a:spcAft>
          <a:spcPct val="0"/>
        </a:spcAft>
        <a:buClr>
          <a:srgbClr val="34537C"/>
        </a:buClr>
        <a:buFont typeface="Arial" charset="0"/>
        <a:buChar char="»"/>
        <a:defRPr sz="2700">
          <a:solidFill>
            <a:schemeClr val="tx1"/>
          </a:solidFill>
          <a:latin typeface="+mn-lt"/>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7.tif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nextprot.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9.em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bzhanglab/PepQuery" TargetMode="Externa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hyperlink" Target="http://pepquery.org/document.html" TargetMode="External"/><Relationship Id="rId5" Type="http://schemas.openxmlformats.org/officeDocument/2006/relationships/hyperlink" Target="http://pepquery2.pepquery.org/" TargetMode="External"/><Relationship Id="rId4" Type="http://schemas.openxmlformats.org/officeDocument/2006/relationships/hyperlink" Target="http://pepquery.org/download.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040" y="2360878"/>
            <a:ext cx="9509919" cy="615355"/>
          </a:xfrm>
        </p:spPr>
        <p:txBody>
          <a:bodyPr/>
          <a:lstStyle/>
          <a:p>
            <a:r>
              <a:rPr lang="en-US" sz="3200" dirty="0"/>
              <a:t>Targeted peptide searching and its applications</a:t>
            </a:r>
          </a:p>
        </p:txBody>
      </p:sp>
      <p:sp>
        <p:nvSpPr>
          <p:cNvPr id="6" name="Rectangle 10"/>
          <p:cNvSpPr txBox="1">
            <a:spLocks noChangeArrowheads="1"/>
          </p:cNvSpPr>
          <p:nvPr/>
        </p:nvSpPr>
        <p:spPr bwMode="auto">
          <a:xfrm>
            <a:off x="3562282" y="4208065"/>
            <a:ext cx="5067433" cy="1415574"/>
          </a:xfrm>
          <a:prstGeom prst="rect">
            <a:avLst/>
          </a:prstGeom>
          <a:noFill/>
          <a:ln w="9525">
            <a:noFill/>
            <a:miter lim="800000"/>
            <a:headEnd/>
            <a:tailEnd/>
          </a:ln>
        </p:spPr>
        <p:txBody>
          <a:bodyPr wrap="square" lIns="121725" tIns="60862" rIns="121725" bIns="60862" anchor="ctr">
            <a:spAutoFit/>
          </a:bodyPr>
          <a:lstStyle/>
          <a:p>
            <a:pPr algn="ctr" eaLnBrk="0" hangingPunct="0">
              <a:lnSpc>
                <a:spcPct val="150000"/>
              </a:lnSpc>
              <a:spcBef>
                <a:spcPct val="0"/>
              </a:spcBef>
              <a:defRPr/>
            </a:pPr>
            <a:r>
              <a:rPr lang="en-US" sz="2400" kern="0" dirty="0">
                <a:solidFill>
                  <a:sysClr val="windowText" lastClr="000000"/>
                </a:solidFill>
                <a:latin typeface="Arial" panose="020B0604020202020204" pitchFamily="34" charset="0"/>
                <a:cs typeface="Arial" panose="020B0604020202020204" pitchFamily="34" charset="0"/>
              </a:rPr>
              <a:t>Bo Wen</a:t>
            </a:r>
          </a:p>
          <a:p>
            <a:pPr algn="ctr" eaLnBrk="0" fontAlgn="auto" hangingPunct="0">
              <a:spcBef>
                <a:spcPct val="0"/>
              </a:spcBef>
              <a:spcAft>
                <a:spcPts val="0"/>
              </a:spcAft>
              <a:defRPr/>
            </a:pPr>
            <a:r>
              <a:rPr lang="en-US" sz="2400" b="0" kern="0" dirty="0">
                <a:solidFill>
                  <a:sysClr val="windowText" lastClr="000000"/>
                </a:solidFill>
                <a:cs typeface="Arial"/>
              </a:rPr>
              <a:t>University of Washington</a:t>
            </a:r>
          </a:p>
          <a:p>
            <a:pPr algn="ctr" eaLnBrk="0" hangingPunct="0">
              <a:spcBef>
                <a:spcPct val="0"/>
              </a:spcBef>
              <a:defRPr/>
            </a:pPr>
            <a:r>
              <a:rPr lang="en-US" sz="2400" dirty="0">
                <a:solidFill>
                  <a:srgbClr val="000000"/>
                </a:solidFill>
              </a:rPr>
              <a:t>08/30/</a:t>
            </a:r>
            <a:r>
              <a:rPr lang="en-US" altLang="zh-CN" sz="2400" dirty="0">
                <a:solidFill>
                  <a:srgbClr val="000000"/>
                </a:solidFill>
              </a:rPr>
              <a:t>2023</a:t>
            </a:r>
            <a:endParaRPr lang="en-US" sz="2400" dirty="0">
              <a:solidFill>
                <a:srgbClr val="000000"/>
              </a:solidFill>
            </a:endParaRPr>
          </a:p>
        </p:txBody>
      </p:sp>
    </p:spTree>
    <p:extLst>
      <p:ext uri="{BB962C8B-B14F-4D97-AF65-F5344CB8AC3E}">
        <p14:creationId xmlns:p14="http://schemas.microsoft.com/office/powerpoint/2010/main" val="130270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41DD6A06-922F-B048-B84F-1E94D9330DC3}"/>
              </a:ext>
            </a:extLst>
          </p:cNvPr>
          <p:cNvPicPr>
            <a:picLocks noChangeAspect="1"/>
          </p:cNvPicPr>
          <p:nvPr/>
        </p:nvPicPr>
        <p:blipFill rotWithShape="1">
          <a:blip r:embed="rId3">
            <a:extLst>
              <a:ext uri="{28A0092B-C50C-407E-A947-70E740481C1C}">
                <a14:useLocalDpi xmlns:a14="http://schemas.microsoft.com/office/drawing/2010/main" val="0"/>
              </a:ext>
            </a:extLst>
          </a:blip>
          <a:srcRect l="7007" t="16667" r="8156" b="42222"/>
          <a:stretch/>
        </p:blipFill>
        <p:spPr>
          <a:xfrm>
            <a:off x="1579199" y="914400"/>
            <a:ext cx="9033603" cy="5665099"/>
          </a:xfrm>
          <a:prstGeom prst="rect">
            <a:avLst/>
          </a:prstGeom>
        </p:spPr>
      </p:pic>
      <p:sp>
        <p:nvSpPr>
          <p:cNvPr id="91" name="Rectangle 90">
            <a:extLst>
              <a:ext uri="{FF2B5EF4-FFF2-40B4-BE49-F238E27FC236}">
                <a16:creationId xmlns:a16="http://schemas.microsoft.com/office/drawing/2014/main" id="{34A325BB-E0AD-0B4C-980C-EF8081CFBFB8}"/>
              </a:ext>
            </a:extLst>
          </p:cNvPr>
          <p:cNvSpPr/>
          <p:nvPr/>
        </p:nvSpPr>
        <p:spPr>
          <a:xfrm>
            <a:off x="1447800" y="3505200"/>
            <a:ext cx="2640466"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N" sz="1100" dirty="0"/>
              <a:t>J. Proteome Res. 2017, 16, 2, 945–957</a:t>
            </a:r>
          </a:p>
        </p:txBody>
      </p:sp>
      <p:sp>
        <p:nvSpPr>
          <p:cNvPr id="93" name="Rectangle 92">
            <a:extLst>
              <a:ext uri="{FF2B5EF4-FFF2-40B4-BE49-F238E27FC236}">
                <a16:creationId xmlns:a16="http://schemas.microsoft.com/office/drawing/2014/main" id="{F954F93A-56FA-1C44-B43A-14CE82EECF42}"/>
              </a:ext>
            </a:extLst>
          </p:cNvPr>
          <p:cNvSpPr/>
          <p:nvPr/>
        </p:nvSpPr>
        <p:spPr>
          <a:xfrm>
            <a:off x="8167693" y="6531100"/>
            <a:ext cx="4024307" cy="276999"/>
          </a:xfrm>
          <a:prstGeom prst="rect">
            <a:avLst/>
          </a:prstGeom>
        </p:spPr>
        <p:txBody>
          <a:bodyPr wrap="none">
            <a:spAutoFit/>
          </a:bodyPr>
          <a:lstStyle/>
          <a:p>
            <a:r>
              <a:rPr lang="en-US" sz="1200" i="1" dirty="0"/>
              <a:t>Wen, Bo,</a:t>
            </a:r>
            <a:r>
              <a:rPr lang="zh-CN" altLang="en-US" sz="1200" i="1" dirty="0"/>
              <a:t> </a:t>
            </a:r>
            <a:r>
              <a:rPr lang="en-US" altLang="zh-CN" sz="1200" i="1" dirty="0"/>
              <a:t>et</a:t>
            </a:r>
            <a:r>
              <a:rPr lang="zh-CN" altLang="en-US" sz="1200" i="1" dirty="0"/>
              <a:t> </a:t>
            </a:r>
            <a:r>
              <a:rPr lang="en-US" altLang="zh-CN" sz="1200" i="1" dirty="0"/>
              <a:t>al.</a:t>
            </a:r>
            <a:r>
              <a:rPr lang="en-US" sz="1200" i="1" dirty="0"/>
              <a:t> Genome research 29.3 (2019): 485-493.</a:t>
            </a:r>
          </a:p>
        </p:txBody>
      </p:sp>
      <p:sp>
        <p:nvSpPr>
          <p:cNvPr id="6" name="Rectangle 5">
            <a:extLst>
              <a:ext uri="{FF2B5EF4-FFF2-40B4-BE49-F238E27FC236}">
                <a16:creationId xmlns:a16="http://schemas.microsoft.com/office/drawing/2014/main" id="{01B7E646-D796-F44E-9972-EB7EFD87A081}"/>
              </a:ext>
            </a:extLst>
          </p:cNvPr>
          <p:cNvSpPr/>
          <p:nvPr/>
        </p:nvSpPr>
        <p:spPr>
          <a:xfrm>
            <a:off x="1841935" y="3228201"/>
            <a:ext cx="1891865" cy="276999"/>
          </a:xfrm>
          <a:prstGeom prst="rect">
            <a:avLst/>
          </a:prstGeom>
        </p:spPr>
        <p:txBody>
          <a:bodyPr wrap="none">
            <a:spAutoFit/>
          </a:bodyPr>
          <a:lstStyle/>
          <a:p>
            <a:r>
              <a:rPr lang="en-US" sz="1200" dirty="0" err="1">
                <a:ea typeface="宋体" charset="-122"/>
                <a:cs typeface="Times" panose="02020603050405020304" pitchFamily="18" charset="0"/>
              </a:rPr>
              <a:t>iPRG</a:t>
            </a:r>
            <a:r>
              <a:rPr lang="en-US" sz="1200" dirty="0">
                <a:ea typeface="宋体" charset="-122"/>
                <a:cs typeface="Times" panose="02020603050405020304" pitchFamily="18" charset="0"/>
              </a:rPr>
              <a:t> 2015 study dataset</a:t>
            </a:r>
          </a:p>
        </p:txBody>
      </p:sp>
      <p:sp>
        <p:nvSpPr>
          <p:cNvPr id="7" name="Rectangle 6"/>
          <p:cNvSpPr/>
          <p:nvPr/>
        </p:nvSpPr>
        <p:spPr>
          <a:xfrm>
            <a:off x="388666" y="76200"/>
            <a:ext cx="11414668" cy="1077218"/>
          </a:xfrm>
          <a:prstGeom prst="rect">
            <a:avLst/>
          </a:prstGeom>
        </p:spPr>
        <p:txBody>
          <a:bodyPr wrap="square">
            <a:spAutoFit/>
          </a:bodyPr>
          <a:lstStyle/>
          <a:p>
            <a:pPr algn="ctr"/>
            <a:r>
              <a:rPr lang="en-GB" sz="3200" dirty="0">
                <a:latin typeface="Arial" panose="020B0604020202020204" pitchFamily="34" charset="0"/>
                <a:cs typeface="Arial" panose="020B0604020202020204" pitchFamily="34" charset="0"/>
              </a:rPr>
              <a:t>Evaluate the performance of </a:t>
            </a:r>
            <a:r>
              <a:rPr lang="en-GB" sz="3200" dirty="0" err="1">
                <a:latin typeface="Arial" panose="020B0604020202020204" pitchFamily="34" charset="0"/>
                <a:cs typeface="Arial" panose="020B0604020202020204" pitchFamily="34" charset="0"/>
              </a:rPr>
              <a:t>PepQuery</a:t>
            </a:r>
            <a:r>
              <a:rPr lang="en-GB" sz="3200" dirty="0">
                <a:latin typeface="Arial" panose="020B0604020202020204" pitchFamily="34" charset="0"/>
                <a:cs typeface="Arial" panose="020B0604020202020204" pitchFamily="34" charset="0"/>
              </a:rPr>
              <a:t> for verifying completely novel protein sequences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07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9D522F9-5C0A-9844-ACB2-D5E5A1A63E2F}"/>
              </a:ext>
            </a:extLst>
          </p:cNvPr>
          <p:cNvPicPr>
            <a:picLocks noChangeAspect="1"/>
          </p:cNvPicPr>
          <p:nvPr/>
        </p:nvPicPr>
        <p:blipFill>
          <a:blip r:embed="rId3"/>
          <a:stretch>
            <a:fillRect/>
          </a:stretch>
        </p:blipFill>
        <p:spPr>
          <a:xfrm>
            <a:off x="3513303" y="1705772"/>
            <a:ext cx="5165395" cy="3856828"/>
          </a:xfrm>
          <a:prstGeom prst="rect">
            <a:avLst/>
          </a:prstGeom>
        </p:spPr>
      </p:pic>
      <p:sp>
        <p:nvSpPr>
          <p:cNvPr id="36" name="Shape 35"/>
          <p:cNvSpPr/>
          <p:nvPr/>
        </p:nvSpPr>
        <p:spPr>
          <a:xfrm rot="3711406">
            <a:off x="3681779" y="1133797"/>
            <a:ext cx="905186" cy="681242"/>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6"/>
          <p:cNvSpPr/>
          <p:nvPr/>
        </p:nvSpPr>
        <p:spPr>
          <a:xfrm>
            <a:off x="388666" y="228600"/>
            <a:ext cx="11414668" cy="400110"/>
          </a:xfrm>
          <a:prstGeom prst="rect">
            <a:avLst/>
          </a:prstGeom>
        </p:spPr>
        <p:txBody>
          <a:bodyPr wrap="square">
            <a:spAutoFit/>
          </a:bodyPr>
          <a:lstStyle/>
          <a:p>
            <a:pPr algn="ctr"/>
            <a:r>
              <a:rPr lang="en-GB" sz="2000" b="1" dirty="0">
                <a:latin typeface="+mn-ea"/>
              </a:rPr>
              <a:t>Evaluate the performance of </a:t>
            </a:r>
            <a:r>
              <a:rPr lang="en-GB" sz="2000" b="1" dirty="0" err="1">
                <a:latin typeface="+mn-ea"/>
              </a:rPr>
              <a:t>PepQuery</a:t>
            </a:r>
            <a:r>
              <a:rPr lang="en-GB" sz="2000" b="1" dirty="0">
                <a:latin typeface="+mn-ea"/>
              </a:rPr>
              <a:t> for verifying completely novel protein sequences</a:t>
            </a:r>
            <a:endParaRPr lang="en-US" sz="2000" b="1" dirty="0">
              <a:latin typeface="+mn-ea"/>
            </a:endParaRPr>
          </a:p>
        </p:txBody>
      </p:sp>
      <p:sp>
        <p:nvSpPr>
          <p:cNvPr id="3" name="Rectangle 2"/>
          <p:cNvSpPr/>
          <p:nvPr/>
        </p:nvSpPr>
        <p:spPr>
          <a:xfrm>
            <a:off x="1130859" y="880943"/>
            <a:ext cx="3441141" cy="523220"/>
          </a:xfrm>
          <a:prstGeom prst="rect">
            <a:avLst/>
          </a:prstGeom>
          <a:solidFill>
            <a:schemeClr val="accent3">
              <a:lumMod val="20000"/>
              <a:lumOff val="80000"/>
            </a:schemeClr>
          </a:solidFill>
        </p:spPr>
        <p:txBody>
          <a:bodyPr wrap="square">
            <a:spAutoFit/>
          </a:bodyPr>
          <a:lstStyle/>
          <a:p>
            <a:pPr algn="just"/>
            <a:r>
              <a:rPr lang="en-US" sz="1400" dirty="0">
                <a:latin typeface="+mn-ea"/>
                <a:cs typeface="Times" panose="02020603050405020304" pitchFamily="18" charset="0"/>
              </a:rPr>
              <a:t>93 peptides were used as </a:t>
            </a:r>
            <a:r>
              <a:rPr lang="en-US" sz="1400" b="1" dirty="0">
                <a:solidFill>
                  <a:srgbClr val="0F3AF0"/>
                </a:solidFill>
                <a:latin typeface="+mn-ea"/>
                <a:cs typeface="Times" panose="02020603050405020304" pitchFamily="18" charset="0"/>
              </a:rPr>
              <a:t>gold-standard positives</a:t>
            </a:r>
            <a:r>
              <a:rPr lang="en-US" sz="1400" dirty="0">
                <a:latin typeface="+mn-ea"/>
                <a:cs typeface="Times" panose="02020603050405020304" pitchFamily="18" charset="0"/>
              </a:rPr>
              <a:t> for novel protein sequences</a:t>
            </a:r>
          </a:p>
        </p:txBody>
      </p:sp>
      <p:grpSp>
        <p:nvGrpSpPr>
          <p:cNvPr id="18" name="Group 17"/>
          <p:cNvGrpSpPr/>
          <p:nvPr/>
        </p:nvGrpSpPr>
        <p:grpSpPr>
          <a:xfrm>
            <a:off x="1165942" y="919423"/>
            <a:ext cx="7434733" cy="1019331"/>
            <a:chOff x="2134701" y="1728933"/>
            <a:chExt cx="7434733" cy="1019331"/>
          </a:xfrm>
        </p:grpSpPr>
        <p:sp>
          <p:nvSpPr>
            <p:cNvPr id="19" name="Shape 18"/>
            <p:cNvSpPr/>
            <p:nvPr/>
          </p:nvSpPr>
          <p:spPr>
            <a:xfrm rot="17888594" flipH="1">
              <a:off x="8840230" y="2019060"/>
              <a:ext cx="842635" cy="615773"/>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2134701" y="1728933"/>
              <a:ext cx="600706" cy="236150"/>
            </a:xfrm>
            <a:custGeom>
              <a:avLst/>
              <a:gdLst>
                <a:gd name="connsiteX0" fmla="*/ 0 w 600706"/>
                <a:gd name="connsiteY0" fmla="*/ 0 h 236150"/>
                <a:gd name="connsiteX1" fmla="*/ 600706 w 600706"/>
                <a:gd name="connsiteY1" fmla="*/ 0 h 236150"/>
                <a:gd name="connsiteX2" fmla="*/ 600706 w 600706"/>
                <a:gd name="connsiteY2" fmla="*/ 236150 h 236150"/>
                <a:gd name="connsiteX3" fmla="*/ 0 w 600706"/>
                <a:gd name="connsiteY3" fmla="*/ 236150 h 236150"/>
                <a:gd name="connsiteX4" fmla="*/ 0 w 600706"/>
                <a:gd name="connsiteY4" fmla="*/ 0 h 23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06" h="236150">
                  <a:moveTo>
                    <a:pt x="0" y="0"/>
                  </a:moveTo>
                  <a:lnTo>
                    <a:pt x="600706" y="0"/>
                  </a:lnTo>
                  <a:lnTo>
                    <a:pt x="600706" y="236150"/>
                  </a:lnTo>
                  <a:lnTo>
                    <a:pt x="0" y="236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b" anchorCtr="0">
              <a:noAutofit/>
            </a:bodyPr>
            <a:lstStyle/>
            <a:p>
              <a:pPr lvl="0" algn="ctr" defTabSz="666750">
                <a:lnSpc>
                  <a:spcPct val="90000"/>
                </a:lnSpc>
                <a:spcBef>
                  <a:spcPct val="0"/>
                </a:spcBef>
                <a:spcAft>
                  <a:spcPct val="35000"/>
                </a:spcAft>
              </a:pPr>
              <a:r>
                <a:rPr lang="en-US" sz="1500" kern="1200" dirty="0">
                  <a:latin typeface="+mn-ea"/>
                </a:rPr>
                <a:t>     </a:t>
              </a:r>
            </a:p>
          </p:txBody>
        </p:sp>
      </p:grpSp>
      <p:sp>
        <p:nvSpPr>
          <p:cNvPr id="24" name="TextBox 23"/>
          <p:cNvSpPr txBox="1"/>
          <p:nvPr/>
        </p:nvSpPr>
        <p:spPr>
          <a:xfrm>
            <a:off x="7462587" y="2024581"/>
            <a:ext cx="1207382" cy="246221"/>
          </a:xfrm>
          <a:prstGeom prst="rect">
            <a:avLst/>
          </a:prstGeom>
          <a:noFill/>
        </p:spPr>
        <p:txBody>
          <a:bodyPr wrap="none" rtlCol="0">
            <a:spAutoFit/>
          </a:bodyPr>
          <a:lstStyle/>
          <a:p>
            <a:r>
              <a:rPr lang="en-US" sz="1000" dirty="0">
                <a:latin typeface="+mn-ea"/>
                <a:cs typeface="Times" panose="02020603050405020304" pitchFamily="18" charset="0"/>
              </a:rPr>
              <a:t>With mod. filtering</a:t>
            </a:r>
          </a:p>
        </p:txBody>
      </p:sp>
      <p:sp>
        <p:nvSpPr>
          <p:cNvPr id="34" name="TextBox 33"/>
          <p:cNvSpPr txBox="1"/>
          <p:nvPr/>
        </p:nvSpPr>
        <p:spPr>
          <a:xfrm>
            <a:off x="6657035" y="2282547"/>
            <a:ext cx="1383712" cy="246221"/>
          </a:xfrm>
          <a:prstGeom prst="rect">
            <a:avLst/>
          </a:prstGeom>
          <a:noFill/>
        </p:spPr>
        <p:txBody>
          <a:bodyPr wrap="none" rtlCol="0">
            <a:spAutoFit/>
          </a:bodyPr>
          <a:lstStyle/>
          <a:p>
            <a:r>
              <a:rPr lang="en-US" sz="1000" dirty="0">
                <a:latin typeface="+mn-ea"/>
                <a:cs typeface="Times" panose="02020603050405020304" pitchFamily="18" charset="0"/>
              </a:rPr>
              <a:t>Without mod. filtering</a:t>
            </a:r>
          </a:p>
        </p:txBody>
      </p:sp>
      <p:sp>
        <p:nvSpPr>
          <p:cNvPr id="5" name="TextBox 4"/>
          <p:cNvSpPr txBox="1"/>
          <p:nvPr/>
        </p:nvSpPr>
        <p:spPr>
          <a:xfrm>
            <a:off x="9067800" y="2874496"/>
            <a:ext cx="1848583" cy="338554"/>
          </a:xfrm>
          <a:prstGeom prst="rect">
            <a:avLst/>
          </a:prstGeom>
          <a:noFill/>
        </p:spPr>
        <p:txBody>
          <a:bodyPr wrap="none" rtlCol="0">
            <a:spAutoFit/>
          </a:bodyPr>
          <a:lstStyle/>
          <a:p>
            <a:r>
              <a:rPr lang="en-US" sz="1600" b="1" dirty="0">
                <a:solidFill>
                  <a:schemeClr val="accent6"/>
                </a:solidFill>
                <a:latin typeface="+mn-ea"/>
                <a:cs typeface="Times" panose="02020603050405020304" pitchFamily="18" charset="0"/>
              </a:rPr>
              <a:t>Step 1 + 2 </a:t>
            </a:r>
            <a:r>
              <a:rPr lang="en-US" altLang="zh-CN" sz="1600" b="1" dirty="0">
                <a:solidFill>
                  <a:schemeClr val="accent6"/>
                </a:solidFill>
                <a:latin typeface="+mn-ea"/>
                <a:cs typeface="Times" panose="02020603050405020304" pitchFamily="18" charset="0"/>
              </a:rPr>
              <a:t>+ </a:t>
            </a:r>
            <a:r>
              <a:rPr lang="en-US" sz="1600" b="1" dirty="0">
                <a:solidFill>
                  <a:schemeClr val="accent6"/>
                </a:solidFill>
                <a:latin typeface="+mn-ea"/>
                <a:cs typeface="Times" panose="02020603050405020304" pitchFamily="18" charset="0"/>
              </a:rPr>
              <a:t>3 </a:t>
            </a:r>
            <a:r>
              <a:rPr lang="en-US" altLang="zh-CN" sz="1600" b="1" dirty="0">
                <a:solidFill>
                  <a:schemeClr val="accent6"/>
                </a:solidFill>
                <a:latin typeface="+mn-ea"/>
                <a:cs typeface="Times" panose="02020603050405020304" pitchFamily="18" charset="0"/>
              </a:rPr>
              <a:t>+ </a:t>
            </a:r>
            <a:r>
              <a:rPr lang="en-US" sz="1600" b="1" dirty="0">
                <a:solidFill>
                  <a:schemeClr val="accent6"/>
                </a:solidFill>
                <a:latin typeface="+mn-ea"/>
                <a:cs typeface="Times" panose="02020603050405020304" pitchFamily="18" charset="0"/>
              </a:rPr>
              <a:t>4</a:t>
            </a:r>
          </a:p>
        </p:txBody>
      </p:sp>
      <p:sp>
        <p:nvSpPr>
          <p:cNvPr id="6" name="Oval 5"/>
          <p:cNvSpPr/>
          <p:nvPr/>
        </p:nvSpPr>
        <p:spPr bwMode="auto">
          <a:xfrm>
            <a:off x="6632610" y="2311122"/>
            <a:ext cx="1393237" cy="246221"/>
          </a:xfrm>
          <a:prstGeom prst="ellipse">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mn-ea"/>
              <a:cs typeface="Arial" charset="0"/>
            </a:endParaRPr>
          </a:p>
        </p:txBody>
      </p:sp>
      <p:cxnSp>
        <p:nvCxnSpPr>
          <p:cNvPr id="14" name="Straight Arrow Connector 13"/>
          <p:cNvCxnSpPr>
            <a:cxnSpLocks/>
            <a:stCxn id="6" idx="4"/>
            <a:endCxn id="5" idx="1"/>
          </p:cNvCxnSpPr>
          <p:nvPr/>
        </p:nvCxnSpPr>
        <p:spPr bwMode="auto">
          <a:xfrm>
            <a:off x="7329229" y="2557343"/>
            <a:ext cx="1738571" cy="486430"/>
          </a:xfrm>
          <a:prstGeom prst="straightConnector1">
            <a:avLst/>
          </a:prstGeom>
          <a:noFill/>
          <a:ln w="9525" cap="flat" cmpd="sng" algn="ctr">
            <a:solidFill>
              <a:schemeClr val="accent1"/>
            </a:solidFill>
            <a:prstDash val="solid"/>
            <a:round/>
            <a:headEnd type="none" w="med" len="med"/>
            <a:tailEnd type="triangle"/>
          </a:ln>
          <a:effectLst/>
        </p:spPr>
      </p:cxnSp>
      <p:sp>
        <p:nvSpPr>
          <p:cNvPr id="38" name="TextBox 37"/>
          <p:cNvSpPr txBox="1"/>
          <p:nvPr/>
        </p:nvSpPr>
        <p:spPr>
          <a:xfrm>
            <a:off x="9181817" y="2260532"/>
            <a:ext cx="2198038" cy="338554"/>
          </a:xfrm>
          <a:prstGeom prst="rect">
            <a:avLst/>
          </a:prstGeom>
          <a:noFill/>
        </p:spPr>
        <p:txBody>
          <a:bodyPr wrap="none" rtlCol="0">
            <a:spAutoFit/>
          </a:bodyPr>
          <a:lstStyle/>
          <a:p>
            <a:r>
              <a:rPr lang="en-US" sz="1600" b="1" dirty="0">
                <a:solidFill>
                  <a:schemeClr val="accent6"/>
                </a:solidFill>
                <a:latin typeface="+mn-ea"/>
                <a:cs typeface="Times" panose="02020603050405020304" pitchFamily="18" charset="0"/>
              </a:rPr>
              <a:t>Step 1 + 2 </a:t>
            </a:r>
            <a:r>
              <a:rPr lang="en-US" altLang="zh-CN" sz="1600" b="1" dirty="0">
                <a:solidFill>
                  <a:schemeClr val="accent6"/>
                </a:solidFill>
                <a:latin typeface="+mn-ea"/>
                <a:cs typeface="Times" panose="02020603050405020304" pitchFamily="18" charset="0"/>
              </a:rPr>
              <a:t>+ </a:t>
            </a:r>
            <a:r>
              <a:rPr lang="en-US" sz="1600" b="1" dirty="0">
                <a:solidFill>
                  <a:schemeClr val="accent6"/>
                </a:solidFill>
                <a:latin typeface="+mn-ea"/>
                <a:cs typeface="Times" panose="02020603050405020304" pitchFamily="18" charset="0"/>
              </a:rPr>
              <a:t>3 </a:t>
            </a:r>
            <a:r>
              <a:rPr lang="en-US" altLang="zh-CN" sz="1600" b="1" dirty="0">
                <a:solidFill>
                  <a:schemeClr val="accent6"/>
                </a:solidFill>
                <a:latin typeface="+mn-ea"/>
                <a:cs typeface="Times" panose="02020603050405020304" pitchFamily="18" charset="0"/>
              </a:rPr>
              <a:t>+ </a:t>
            </a:r>
            <a:r>
              <a:rPr lang="en-US" sz="1600" b="1" dirty="0">
                <a:solidFill>
                  <a:schemeClr val="accent6"/>
                </a:solidFill>
                <a:latin typeface="+mn-ea"/>
                <a:cs typeface="Times" panose="02020603050405020304" pitchFamily="18" charset="0"/>
              </a:rPr>
              <a:t>4 </a:t>
            </a:r>
            <a:r>
              <a:rPr lang="en-US" altLang="zh-CN" sz="1600" b="1" dirty="0">
                <a:solidFill>
                  <a:schemeClr val="accent6"/>
                </a:solidFill>
                <a:latin typeface="+mn-ea"/>
                <a:cs typeface="Times" panose="02020603050405020304" pitchFamily="18" charset="0"/>
              </a:rPr>
              <a:t>+ </a:t>
            </a:r>
            <a:r>
              <a:rPr lang="en-US" altLang="zh-CN" sz="1600" b="1" dirty="0">
                <a:solidFill>
                  <a:srgbClr val="FF0000"/>
                </a:solidFill>
                <a:latin typeface="+mn-ea"/>
                <a:cs typeface="Times" panose="02020603050405020304" pitchFamily="18" charset="0"/>
              </a:rPr>
              <a:t>5</a:t>
            </a:r>
            <a:endParaRPr lang="en-US" sz="1600" b="1" dirty="0">
              <a:solidFill>
                <a:srgbClr val="FF0000"/>
              </a:solidFill>
              <a:latin typeface="+mn-ea"/>
              <a:cs typeface="Times" panose="02020603050405020304" pitchFamily="18" charset="0"/>
            </a:endParaRPr>
          </a:p>
        </p:txBody>
      </p:sp>
      <p:cxnSp>
        <p:nvCxnSpPr>
          <p:cNvPr id="39" name="Straight Arrow Connector 38"/>
          <p:cNvCxnSpPr>
            <a:cxnSpLocks/>
            <a:stCxn id="40" idx="6"/>
            <a:endCxn id="38" idx="1"/>
          </p:cNvCxnSpPr>
          <p:nvPr/>
        </p:nvCxnSpPr>
        <p:spPr bwMode="auto">
          <a:xfrm>
            <a:off x="8757988" y="2147691"/>
            <a:ext cx="423829" cy="282118"/>
          </a:xfrm>
          <a:prstGeom prst="straightConnector1">
            <a:avLst/>
          </a:prstGeom>
          <a:noFill/>
          <a:ln w="9525" cap="flat" cmpd="sng" algn="ctr">
            <a:solidFill>
              <a:schemeClr val="accent1"/>
            </a:solidFill>
            <a:prstDash val="solid"/>
            <a:round/>
            <a:headEnd type="none" w="med" len="med"/>
            <a:tailEnd type="triangle"/>
          </a:ln>
          <a:effectLst/>
        </p:spPr>
      </p:cxnSp>
      <p:sp>
        <p:nvSpPr>
          <p:cNvPr id="40" name="Oval 39"/>
          <p:cNvSpPr/>
          <p:nvPr/>
        </p:nvSpPr>
        <p:spPr bwMode="auto">
          <a:xfrm>
            <a:off x="7413246" y="2024580"/>
            <a:ext cx="1344742" cy="246222"/>
          </a:xfrm>
          <a:prstGeom prst="ellipse">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mn-ea"/>
              <a:cs typeface="Arial" charset="0"/>
            </a:endParaRPr>
          </a:p>
        </p:txBody>
      </p:sp>
      <p:sp>
        <p:nvSpPr>
          <p:cNvPr id="21" name="Oval 20"/>
          <p:cNvSpPr/>
          <p:nvPr/>
        </p:nvSpPr>
        <p:spPr bwMode="auto">
          <a:xfrm>
            <a:off x="11069912" y="2165935"/>
            <a:ext cx="360088" cy="523220"/>
          </a:xfrm>
          <a:prstGeom prst="ellipse">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mn-ea"/>
              <a:cs typeface="Arial" charset="0"/>
            </a:endParaRPr>
          </a:p>
        </p:txBody>
      </p:sp>
      <p:cxnSp>
        <p:nvCxnSpPr>
          <p:cNvPr id="25" name="Curved Connector 24"/>
          <p:cNvCxnSpPr>
            <a:cxnSpLocks/>
            <a:stCxn id="21" idx="6"/>
            <a:endCxn id="28" idx="3"/>
          </p:cNvCxnSpPr>
          <p:nvPr/>
        </p:nvCxnSpPr>
        <p:spPr bwMode="auto">
          <a:xfrm>
            <a:off x="11430000" y="2427545"/>
            <a:ext cx="293657" cy="2558921"/>
          </a:xfrm>
          <a:prstGeom prst="curvedConnector3">
            <a:avLst>
              <a:gd name="adj1" fmla="val 177846"/>
            </a:avLst>
          </a:prstGeom>
          <a:noFill/>
          <a:ln w="9525" cap="flat" cmpd="sng" algn="ctr">
            <a:solidFill>
              <a:schemeClr val="accent1"/>
            </a:solidFill>
            <a:prstDash val="solid"/>
            <a:round/>
            <a:headEnd type="none" w="med" len="med"/>
            <a:tailEnd type="triangle"/>
          </a:ln>
          <a:effectLst/>
        </p:spPr>
      </p:cxnSp>
      <p:sp>
        <p:nvSpPr>
          <p:cNvPr id="12" name="Rectangle 11"/>
          <p:cNvSpPr/>
          <p:nvPr/>
        </p:nvSpPr>
        <p:spPr>
          <a:xfrm>
            <a:off x="7543800" y="879567"/>
            <a:ext cx="4023755" cy="523220"/>
          </a:xfrm>
          <a:prstGeom prst="rect">
            <a:avLst/>
          </a:prstGeom>
          <a:solidFill>
            <a:schemeClr val="accent3">
              <a:lumMod val="20000"/>
              <a:lumOff val="80000"/>
            </a:schemeClr>
          </a:solidFill>
        </p:spPr>
        <p:txBody>
          <a:bodyPr wrap="square">
            <a:spAutoFit/>
          </a:bodyPr>
          <a:lstStyle/>
          <a:p>
            <a:pPr algn="just"/>
            <a:r>
              <a:rPr lang="en-US" sz="1400" dirty="0">
                <a:latin typeface="+mn-ea"/>
                <a:cs typeface="Times" panose="02020603050405020304" pitchFamily="18" charset="0"/>
              </a:rPr>
              <a:t>Randomly selected 10,000 tryptic peptides from E. coli as </a:t>
            </a:r>
            <a:r>
              <a:rPr lang="en-US" sz="1400" b="1" dirty="0">
                <a:solidFill>
                  <a:srgbClr val="FF0000"/>
                </a:solidFill>
                <a:latin typeface="+mn-ea"/>
                <a:cs typeface="Times" panose="02020603050405020304" pitchFamily="18" charset="0"/>
              </a:rPr>
              <a:t>gold-standard negatives</a:t>
            </a:r>
          </a:p>
        </p:txBody>
      </p:sp>
      <p:sp>
        <p:nvSpPr>
          <p:cNvPr id="42" name="Rectangle 41">
            <a:extLst>
              <a:ext uri="{FF2B5EF4-FFF2-40B4-BE49-F238E27FC236}">
                <a16:creationId xmlns:a16="http://schemas.microsoft.com/office/drawing/2014/main" id="{8892C52B-74D3-694F-99AA-2A2EB42E2D6A}"/>
              </a:ext>
            </a:extLst>
          </p:cNvPr>
          <p:cNvSpPr/>
          <p:nvPr/>
        </p:nvSpPr>
        <p:spPr>
          <a:xfrm>
            <a:off x="8167693" y="6531100"/>
            <a:ext cx="4024307" cy="276999"/>
          </a:xfrm>
          <a:prstGeom prst="rect">
            <a:avLst/>
          </a:prstGeom>
        </p:spPr>
        <p:txBody>
          <a:bodyPr wrap="none">
            <a:spAutoFit/>
          </a:bodyPr>
          <a:lstStyle/>
          <a:p>
            <a:r>
              <a:rPr lang="en-US" sz="1200" i="1" dirty="0"/>
              <a:t>Wen, Bo,</a:t>
            </a:r>
            <a:r>
              <a:rPr lang="zh-CN" altLang="en-US" sz="1200" i="1" dirty="0"/>
              <a:t> </a:t>
            </a:r>
            <a:r>
              <a:rPr lang="en-US" altLang="zh-CN" sz="1200" i="1" dirty="0"/>
              <a:t>et</a:t>
            </a:r>
            <a:r>
              <a:rPr lang="zh-CN" altLang="en-US" sz="1200" i="1" dirty="0"/>
              <a:t> </a:t>
            </a:r>
            <a:r>
              <a:rPr lang="en-US" altLang="zh-CN" sz="1200" i="1" dirty="0"/>
              <a:t>al.</a:t>
            </a:r>
            <a:r>
              <a:rPr lang="en-US" sz="1200" i="1" dirty="0"/>
              <a:t> Genome research 29.3 (2019): 485-493.</a:t>
            </a:r>
          </a:p>
        </p:txBody>
      </p:sp>
      <p:sp>
        <p:nvSpPr>
          <p:cNvPr id="26" name="Rectangle 25">
            <a:extLst>
              <a:ext uri="{FF2B5EF4-FFF2-40B4-BE49-F238E27FC236}">
                <a16:creationId xmlns:a16="http://schemas.microsoft.com/office/drawing/2014/main" id="{A6CF63A6-EFBC-634E-AAEB-80B236DDC758}"/>
              </a:ext>
            </a:extLst>
          </p:cNvPr>
          <p:cNvSpPr/>
          <p:nvPr/>
        </p:nvSpPr>
        <p:spPr>
          <a:xfrm>
            <a:off x="556545" y="5742256"/>
            <a:ext cx="1107891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sz="1600" dirty="0">
                <a:ea typeface="Times" charset="0"/>
                <a:cs typeface="Times" charset="0"/>
              </a:rPr>
              <a:t>These results demonstrate high sensitivity</a:t>
            </a:r>
            <a:r>
              <a:rPr lang="zh-CN" altLang="en-US" sz="1600" dirty="0">
                <a:ea typeface="Times" charset="0"/>
                <a:cs typeface="Times" charset="0"/>
              </a:rPr>
              <a:t> </a:t>
            </a:r>
            <a:r>
              <a:rPr lang="en-US" sz="1600" dirty="0">
                <a:ea typeface="Times" charset="0"/>
                <a:cs typeface="Times" charset="0"/>
              </a:rPr>
              <a:t>and specificity of </a:t>
            </a:r>
            <a:r>
              <a:rPr lang="en-US" sz="1600" dirty="0" err="1">
                <a:ea typeface="Times" charset="0"/>
                <a:cs typeface="Times" charset="0"/>
              </a:rPr>
              <a:t>PepQuery</a:t>
            </a:r>
            <a:r>
              <a:rPr lang="en-US" altLang="zh-CN" sz="1600" dirty="0">
                <a:ea typeface="Times" charset="0"/>
                <a:cs typeface="Times" charset="0"/>
              </a:rPr>
              <a:t>.</a:t>
            </a:r>
            <a:r>
              <a:rPr lang="zh-CN" altLang="en-US" sz="1600" dirty="0">
                <a:ea typeface="Times" charset="0"/>
                <a:cs typeface="Times" charset="0"/>
              </a:rPr>
              <a:t> </a:t>
            </a:r>
            <a:endParaRPr lang="en-US" sz="1600" dirty="0">
              <a:ea typeface="Times" charset="0"/>
              <a:cs typeface="Times" charset="0"/>
            </a:endParaRPr>
          </a:p>
          <a:p>
            <a:pPr marL="285750" indent="-285750">
              <a:buFont typeface="Arial" panose="020B0604020202020204" pitchFamily="34" charset="0"/>
              <a:buChar char="•"/>
              <a:defRPr/>
            </a:pPr>
            <a:r>
              <a:rPr lang="en-US" altLang="zh-CN" sz="1600" dirty="0">
                <a:ea typeface="Times" charset="0"/>
                <a:cs typeface="Times" charset="0"/>
              </a:rPr>
              <a:t>C</a:t>
            </a:r>
            <a:r>
              <a:rPr lang="en-US" sz="1600" dirty="0">
                <a:ea typeface="Times" charset="0"/>
                <a:cs typeface="Times" charset="0"/>
              </a:rPr>
              <a:t>ompetitive filtering with unrestricted modification searching provides a powerful means to reduce false positives in</a:t>
            </a:r>
            <a:r>
              <a:rPr lang="zh-CN" altLang="en-US" sz="1600" dirty="0">
                <a:ea typeface="Times" charset="0"/>
                <a:cs typeface="Times" charset="0"/>
              </a:rPr>
              <a:t> </a:t>
            </a:r>
            <a:r>
              <a:rPr lang="en-US" altLang="zh-CN" sz="1600" dirty="0">
                <a:ea typeface="Times" charset="0"/>
                <a:cs typeface="Times" charset="0"/>
              </a:rPr>
              <a:t>novel</a:t>
            </a:r>
            <a:r>
              <a:rPr lang="zh-CN" altLang="en-US" sz="1600" dirty="0">
                <a:ea typeface="Times" charset="0"/>
                <a:cs typeface="Times" charset="0"/>
              </a:rPr>
              <a:t> </a:t>
            </a:r>
            <a:r>
              <a:rPr lang="en-US" altLang="zh-CN" sz="1600" dirty="0">
                <a:ea typeface="Times" charset="0"/>
                <a:cs typeface="Times" charset="0"/>
              </a:rPr>
              <a:t>peptide</a:t>
            </a:r>
            <a:r>
              <a:rPr lang="zh-CN" altLang="en-US" sz="1600" dirty="0">
                <a:ea typeface="Times" charset="0"/>
                <a:cs typeface="Times" charset="0"/>
              </a:rPr>
              <a:t> </a:t>
            </a:r>
            <a:r>
              <a:rPr lang="en-US" altLang="zh-CN" sz="1600" dirty="0">
                <a:ea typeface="Times" charset="0"/>
                <a:cs typeface="Times" charset="0"/>
              </a:rPr>
              <a:t>identification</a:t>
            </a:r>
            <a:r>
              <a:rPr lang="en-US" sz="1600" dirty="0">
                <a:ea typeface="Times" charset="0"/>
                <a:cs typeface="Times" charset="0"/>
              </a:rPr>
              <a:t>.</a:t>
            </a:r>
          </a:p>
        </p:txBody>
      </p:sp>
      <p:sp>
        <p:nvSpPr>
          <p:cNvPr id="23" name="Rectangle 22">
            <a:extLst>
              <a:ext uri="{FF2B5EF4-FFF2-40B4-BE49-F238E27FC236}">
                <a16:creationId xmlns:a16="http://schemas.microsoft.com/office/drawing/2014/main" id="{3255508D-BBFF-3F48-8C39-76E964099802}"/>
              </a:ext>
            </a:extLst>
          </p:cNvPr>
          <p:cNvSpPr/>
          <p:nvPr/>
        </p:nvSpPr>
        <p:spPr bwMode="auto">
          <a:xfrm>
            <a:off x="9739227" y="3981194"/>
            <a:ext cx="2049734" cy="3709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28" name="Rectangle 27">
            <a:extLst>
              <a:ext uri="{FF2B5EF4-FFF2-40B4-BE49-F238E27FC236}">
                <a16:creationId xmlns:a16="http://schemas.microsoft.com/office/drawing/2014/main" id="{793E5D19-E097-8E46-8560-9AC3367D4BA8}"/>
              </a:ext>
            </a:extLst>
          </p:cNvPr>
          <p:cNvSpPr/>
          <p:nvPr/>
        </p:nvSpPr>
        <p:spPr>
          <a:xfrm>
            <a:off x="9583762" y="4715131"/>
            <a:ext cx="2139895" cy="542669"/>
          </a:xfrm>
          <a:prstGeom prst="rect">
            <a:avLst/>
          </a:prstGeom>
        </p:spPr>
        <p:txBody>
          <a:bodyPr wrap="square">
            <a:spAutoFit/>
          </a:bodyPr>
          <a:lstStyle/>
          <a:p>
            <a:r>
              <a:rPr lang="en-US" altLang="zh-CN" sz="1400" dirty="0">
                <a:solidFill>
                  <a:srgbClr val="FF0000"/>
                </a:solidFill>
              </a:rPr>
              <a:t>U</a:t>
            </a:r>
            <a:r>
              <a:rPr lang="en-US" sz="1400" dirty="0">
                <a:solidFill>
                  <a:srgbClr val="FF0000"/>
                </a:solidFill>
              </a:rPr>
              <a:t>nrestricted modification searching-based filtering</a:t>
            </a:r>
            <a:endParaRPr lang="en-CN" sz="1400" dirty="0"/>
          </a:p>
        </p:txBody>
      </p:sp>
      <p:sp>
        <p:nvSpPr>
          <p:cNvPr id="27" name="Oval 26">
            <a:extLst>
              <a:ext uri="{FF2B5EF4-FFF2-40B4-BE49-F238E27FC236}">
                <a16:creationId xmlns:a16="http://schemas.microsoft.com/office/drawing/2014/main" id="{711EE58D-75D7-8746-8187-9F32F27D7B49}"/>
              </a:ext>
            </a:extLst>
          </p:cNvPr>
          <p:cNvSpPr/>
          <p:nvPr/>
        </p:nvSpPr>
        <p:spPr bwMode="auto">
          <a:xfrm>
            <a:off x="3791473" y="2752975"/>
            <a:ext cx="309880" cy="721437"/>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i="0" u="none" strike="noStrike" normalizeH="0" baseline="0">
              <a:ln w="0"/>
              <a:solidFill>
                <a:schemeClr val="accent1"/>
              </a:solidFill>
              <a:effectLst>
                <a:outerShdw blurRad="38100" dist="25400" dir="5400000" algn="ctr" rotWithShape="0">
                  <a:srgbClr val="6E747A">
                    <a:alpha val="43000"/>
                  </a:srgbClr>
                </a:outerShdw>
              </a:effectLst>
              <a:latin typeface="Arial" charset="0"/>
              <a:cs typeface="Arial" charset="0"/>
            </a:endParaRPr>
          </a:p>
        </p:txBody>
      </p:sp>
      <p:sp>
        <p:nvSpPr>
          <p:cNvPr id="29" name="Oval 28">
            <a:extLst>
              <a:ext uri="{FF2B5EF4-FFF2-40B4-BE49-F238E27FC236}">
                <a16:creationId xmlns:a16="http://schemas.microsoft.com/office/drawing/2014/main" id="{83FB76CD-0BB2-A745-8EBE-AC38963E6D51}"/>
              </a:ext>
            </a:extLst>
          </p:cNvPr>
          <p:cNvSpPr/>
          <p:nvPr/>
        </p:nvSpPr>
        <p:spPr bwMode="auto">
          <a:xfrm>
            <a:off x="3767343" y="1886418"/>
            <a:ext cx="309880" cy="721437"/>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i="0" u="none" strike="noStrike" normalizeH="0" baseline="0">
              <a:ln w="0"/>
              <a:solidFill>
                <a:schemeClr val="accent1"/>
              </a:solidFill>
              <a:effectLst>
                <a:outerShdw blurRad="38100" dist="25400" dir="5400000" algn="ctr" rotWithShape="0">
                  <a:srgbClr val="6E747A">
                    <a:alpha val="43000"/>
                  </a:srgbClr>
                </a:outerShdw>
              </a:effectLst>
              <a:latin typeface="Arial" charset="0"/>
              <a:cs typeface="Arial" charset="0"/>
            </a:endParaRPr>
          </a:p>
        </p:txBody>
      </p:sp>
      <p:sp>
        <p:nvSpPr>
          <p:cNvPr id="30" name="TextBox 29">
            <a:extLst>
              <a:ext uri="{FF2B5EF4-FFF2-40B4-BE49-F238E27FC236}">
                <a16:creationId xmlns:a16="http://schemas.microsoft.com/office/drawing/2014/main" id="{88DF7A50-574F-0B41-9A90-5DED3DB49E20}"/>
              </a:ext>
            </a:extLst>
          </p:cNvPr>
          <p:cNvSpPr txBox="1"/>
          <p:nvPr/>
        </p:nvSpPr>
        <p:spPr>
          <a:xfrm>
            <a:off x="177280" y="2514600"/>
            <a:ext cx="3222005" cy="523220"/>
          </a:xfrm>
          <a:prstGeom prst="rect">
            <a:avLst/>
          </a:prstGeom>
          <a:solidFill>
            <a:srgbClr val="06AA25"/>
          </a:solidFill>
        </p:spPr>
        <p:txBody>
          <a:bodyPr wrap="square" rtlCol="0">
            <a:spAutoFit/>
          </a:bodyPr>
          <a:lstStyle/>
          <a:p>
            <a:r>
              <a:rPr lang="en-US" sz="1400" dirty="0">
                <a:solidFill>
                  <a:schemeClr val="bg1"/>
                </a:solidFill>
                <a:cs typeface="Times" panose="02020603050405020304" pitchFamily="18" charset="0"/>
              </a:rPr>
              <a:t>Two different </a:t>
            </a:r>
            <a:r>
              <a:rPr lang="en-US" altLang="zh-CN" sz="1400" dirty="0">
                <a:solidFill>
                  <a:schemeClr val="bg1"/>
                </a:solidFill>
                <a:cs typeface="Times" panose="02020603050405020304" pitchFamily="18" charset="0"/>
              </a:rPr>
              <a:t>PSM</a:t>
            </a:r>
            <a:r>
              <a:rPr lang="zh-CN" altLang="en-US" sz="1400" dirty="0">
                <a:solidFill>
                  <a:schemeClr val="bg1"/>
                </a:solidFill>
                <a:cs typeface="Times" panose="02020603050405020304" pitchFamily="18" charset="0"/>
              </a:rPr>
              <a:t> </a:t>
            </a:r>
            <a:r>
              <a:rPr lang="en-US" sz="1400" dirty="0">
                <a:solidFill>
                  <a:schemeClr val="bg1"/>
                </a:solidFill>
                <a:cs typeface="Times" panose="02020603050405020304" pitchFamily="18" charset="0"/>
              </a:rPr>
              <a:t>scoring algorithms</a:t>
            </a:r>
            <a:r>
              <a:rPr lang="zh-CN" altLang="en-US" sz="1400" dirty="0">
                <a:solidFill>
                  <a:schemeClr val="bg1"/>
                </a:solidFill>
                <a:cs typeface="Times" panose="02020603050405020304" pitchFamily="18" charset="0"/>
              </a:rPr>
              <a:t> </a:t>
            </a:r>
            <a:r>
              <a:rPr lang="en-US" altLang="zh-CN" sz="1400" dirty="0">
                <a:solidFill>
                  <a:schemeClr val="bg1"/>
                </a:solidFill>
                <a:cs typeface="Times" panose="02020603050405020304" pitchFamily="18" charset="0"/>
              </a:rPr>
              <a:t>implemented</a:t>
            </a:r>
            <a:r>
              <a:rPr lang="zh-CN" altLang="en-US" sz="1400" dirty="0">
                <a:solidFill>
                  <a:schemeClr val="bg1"/>
                </a:solidFill>
                <a:cs typeface="Times" panose="02020603050405020304" pitchFamily="18" charset="0"/>
              </a:rPr>
              <a:t> </a:t>
            </a:r>
            <a:r>
              <a:rPr lang="en-US" altLang="zh-CN" sz="1400" dirty="0">
                <a:solidFill>
                  <a:schemeClr val="bg1"/>
                </a:solidFill>
                <a:cs typeface="Times" panose="02020603050405020304" pitchFamily="18" charset="0"/>
              </a:rPr>
              <a:t>in</a:t>
            </a:r>
            <a:r>
              <a:rPr lang="zh-CN" altLang="en-US" sz="1400" dirty="0">
                <a:solidFill>
                  <a:schemeClr val="bg1"/>
                </a:solidFill>
                <a:cs typeface="Times" panose="02020603050405020304" pitchFamily="18" charset="0"/>
              </a:rPr>
              <a:t> </a:t>
            </a:r>
            <a:r>
              <a:rPr lang="en-US" altLang="zh-CN" sz="1400" dirty="0" err="1">
                <a:solidFill>
                  <a:schemeClr val="bg1"/>
                </a:solidFill>
                <a:cs typeface="Times" panose="02020603050405020304" pitchFamily="18" charset="0"/>
              </a:rPr>
              <a:t>PepQuery</a:t>
            </a:r>
            <a:endParaRPr lang="en-US" sz="1400" dirty="0">
              <a:solidFill>
                <a:schemeClr val="bg1"/>
              </a:solidFill>
              <a:cs typeface="Times" panose="02020603050405020304" pitchFamily="18" charset="0"/>
            </a:endParaRPr>
          </a:p>
        </p:txBody>
      </p:sp>
      <p:cxnSp>
        <p:nvCxnSpPr>
          <p:cNvPr id="31" name="Curved Connector 30">
            <a:extLst>
              <a:ext uri="{FF2B5EF4-FFF2-40B4-BE49-F238E27FC236}">
                <a16:creationId xmlns:a16="http://schemas.microsoft.com/office/drawing/2014/main" id="{F62DF1ED-6785-4D4C-9D06-B6C70D702563}"/>
              </a:ext>
            </a:extLst>
          </p:cNvPr>
          <p:cNvCxnSpPr>
            <a:cxnSpLocks/>
            <a:stCxn id="29" idx="1"/>
            <a:endCxn id="30" idx="0"/>
          </p:cNvCxnSpPr>
          <p:nvPr/>
        </p:nvCxnSpPr>
        <p:spPr bwMode="auto">
          <a:xfrm rot="16200000" flipH="1" flipV="1">
            <a:off x="2539239" y="1241114"/>
            <a:ext cx="522530" cy="2024441"/>
          </a:xfrm>
          <a:prstGeom prst="curvedConnector3">
            <a:avLst>
              <a:gd name="adj1" fmla="val -63968"/>
            </a:avLst>
          </a:prstGeom>
          <a:noFill/>
          <a:ln w="9525" cap="flat" cmpd="sng" algn="ctr">
            <a:solidFill>
              <a:srgbClr val="06AA25"/>
            </a:solidFill>
            <a:prstDash val="solid"/>
            <a:round/>
            <a:headEnd type="none" w="med" len="med"/>
            <a:tailEnd type="triangle"/>
          </a:ln>
          <a:effectLst/>
        </p:spPr>
      </p:cxnSp>
      <p:cxnSp>
        <p:nvCxnSpPr>
          <p:cNvPr id="32" name="Curved Connector 31">
            <a:extLst>
              <a:ext uri="{FF2B5EF4-FFF2-40B4-BE49-F238E27FC236}">
                <a16:creationId xmlns:a16="http://schemas.microsoft.com/office/drawing/2014/main" id="{8FCF140B-3D12-0548-8805-6EC636A6B747}"/>
              </a:ext>
            </a:extLst>
          </p:cNvPr>
          <p:cNvCxnSpPr>
            <a:cxnSpLocks/>
            <a:stCxn id="27" idx="3"/>
            <a:endCxn id="30" idx="2"/>
          </p:cNvCxnSpPr>
          <p:nvPr/>
        </p:nvCxnSpPr>
        <p:spPr bwMode="auto">
          <a:xfrm rot="5400000" flipH="1">
            <a:off x="2647099" y="2179005"/>
            <a:ext cx="330940" cy="2048571"/>
          </a:xfrm>
          <a:prstGeom prst="curvedConnector3">
            <a:avLst>
              <a:gd name="adj1" fmla="val -101001"/>
            </a:avLst>
          </a:prstGeom>
          <a:noFill/>
          <a:ln w="9525" cap="flat" cmpd="sng" algn="ctr">
            <a:solidFill>
              <a:srgbClr val="06AA25"/>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857B81B6-0801-6E4F-A2DF-F1869518D92D}"/>
              </a:ext>
            </a:extLst>
          </p:cNvPr>
          <p:cNvCxnSpPr>
            <a:cxnSpLocks/>
          </p:cNvCxnSpPr>
          <p:nvPr/>
        </p:nvCxnSpPr>
        <p:spPr bwMode="auto">
          <a:xfrm flipH="1">
            <a:off x="5792127" y="2752975"/>
            <a:ext cx="2233720" cy="1361825"/>
          </a:xfrm>
          <a:prstGeom prst="straightConnector1">
            <a:avLst/>
          </a:prstGeom>
          <a:noFill/>
          <a:ln w="952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210472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6A7CB-FB1B-A74C-9933-99842BEA0151}"/>
              </a:ext>
            </a:extLst>
          </p:cNvPr>
          <p:cNvPicPr>
            <a:picLocks noChangeAspect="1"/>
          </p:cNvPicPr>
          <p:nvPr/>
        </p:nvPicPr>
        <p:blipFill>
          <a:blip r:embed="rId3"/>
          <a:stretch>
            <a:fillRect/>
          </a:stretch>
        </p:blipFill>
        <p:spPr>
          <a:xfrm>
            <a:off x="372709" y="1235595"/>
            <a:ext cx="4580291" cy="3828653"/>
          </a:xfrm>
          <a:prstGeom prst="rect">
            <a:avLst/>
          </a:prstGeom>
        </p:spPr>
      </p:pic>
      <p:grpSp>
        <p:nvGrpSpPr>
          <p:cNvPr id="10" name="Group 9">
            <a:extLst>
              <a:ext uri="{FF2B5EF4-FFF2-40B4-BE49-F238E27FC236}">
                <a16:creationId xmlns:a16="http://schemas.microsoft.com/office/drawing/2014/main" id="{A4D4330A-5E28-3242-AE80-C90A2FEFF499}"/>
              </a:ext>
            </a:extLst>
          </p:cNvPr>
          <p:cNvGrpSpPr/>
          <p:nvPr/>
        </p:nvGrpSpPr>
        <p:grpSpPr>
          <a:xfrm>
            <a:off x="5115528" y="1091962"/>
            <a:ext cx="2352072" cy="4013456"/>
            <a:chOff x="4904748" y="990794"/>
            <a:chExt cx="2352072" cy="4013456"/>
          </a:xfrm>
        </p:grpSpPr>
        <p:pic>
          <p:nvPicPr>
            <p:cNvPr id="3" name="Picture 2">
              <a:extLst>
                <a:ext uri="{FF2B5EF4-FFF2-40B4-BE49-F238E27FC236}">
                  <a16:creationId xmlns:a16="http://schemas.microsoft.com/office/drawing/2014/main" id="{4FF92C4F-5B19-5E48-A07E-E5F23F4C1C9A}"/>
                </a:ext>
              </a:extLst>
            </p:cNvPr>
            <p:cNvPicPr>
              <a:picLocks noChangeAspect="1"/>
            </p:cNvPicPr>
            <p:nvPr/>
          </p:nvPicPr>
          <p:blipFill>
            <a:blip r:embed="rId4"/>
            <a:stretch>
              <a:fillRect/>
            </a:stretch>
          </p:blipFill>
          <p:spPr>
            <a:xfrm>
              <a:off x="4904748" y="990794"/>
              <a:ext cx="2352072" cy="4013456"/>
            </a:xfrm>
            <a:prstGeom prst="rect">
              <a:avLst/>
            </a:prstGeom>
          </p:spPr>
        </p:pic>
        <p:sp>
          <p:nvSpPr>
            <p:cNvPr id="9" name="Oval 8">
              <a:extLst>
                <a:ext uri="{FF2B5EF4-FFF2-40B4-BE49-F238E27FC236}">
                  <a16:creationId xmlns:a16="http://schemas.microsoft.com/office/drawing/2014/main" id="{C3B70D93-31EF-8E49-A396-51386EBFBE8A}"/>
                </a:ext>
              </a:extLst>
            </p:cNvPr>
            <p:cNvSpPr/>
            <p:nvPr/>
          </p:nvSpPr>
          <p:spPr bwMode="auto">
            <a:xfrm>
              <a:off x="5029200" y="1011576"/>
              <a:ext cx="304800" cy="207624"/>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grpSp>
        <p:nvGrpSpPr>
          <p:cNvPr id="14" name="Group 13">
            <a:extLst>
              <a:ext uri="{FF2B5EF4-FFF2-40B4-BE49-F238E27FC236}">
                <a16:creationId xmlns:a16="http://schemas.microsoft.com/office/drawing/2014/main" id="{7AC446F8-8C42-9D48-AEE9-4A7D0B2F328C}"/>
              </a:ext>
            </a:extLst>
          </p:cNvPr>
          <p:cNvGrpSpPr/>
          <p:nvPr/>
        </p:nvGrpSpPr>
        <p:grpSpPr>
          <a:xfrm>
            <a:off x="7923042" y="914400"/>
            <a:ext cx="3191647" cy="3932055"/>
            <a:chOff x="7923042" y="893531"/>
            <a:chExt cx="3191647" cy="3932055"/>
          </a:xfrm>
        </p:grpSpPr>
        <p:grpSp>
          <p:nvGrpSpPr>
            <p:cNvPr id="12" name="Group 11">
              <a:extLst>
                <a:ext uri="{FF2B5EF4-FFF2-40B4-BE49-F238E27FC236}">
                  <a16:creationId xmlns:a16="http://schemas.microsoft.com/office/drawing/2014/main" id="{DF54F1E1-D0F4-594A-BEAA-7D8BF014EC2D}"/>
                </a:ext>
              </a:extLst>
            </p:cNvPr>
            <p:cNvGrpSpPr/>
            <p:nvPr/>
          </p:nvGrpSpPr>
          <p:grpSpPr>
            <a:xfrm>
              <a:off x="7923042" y="1011576"/>
              <a:ext cx="3191647" cy="3814010"/>
              <a:chOff x="7923042" y="1011576"/>
              <a:chExt cx="3191647" cy="3814010"/>
            </a:xfrm>
          </p:grpSpPr>
          <p:pic>
            <p:nvPicPr>
              <p:cNvPr id="4" name="Picture 3">
                <a:extLst>
                  <a:ext uri="{FF2B5EF4-FFF2-40B4-BE49-F238E27FC236}">
                    <a16:creationId xmlns:a16="http://schemas.microsoft.com/office/drawing/2014/main" id="{A3650E58-5D62-644D-A252-9ED95DD48728}"/>
                  </a:ext>
                </a:extLst>
              </p:cNvPr>
              <p:cNvPicPr>
                <a:picLocks noChangeAspect="1"/>
              </p:cNvPicPr>
              <p:nvPr/>
            </p:nvPicPr>
            <p:blipFill rotWithShape="1">
              <a:blip r:embed="rId5"/>
              <a:srcRect r="63578"/>
              <a:stretch/>
            </p:blipFill>
            <p:spPr>
              <a:xfrm>
                <a:off x="7923042" y="1011576"/>
                <a:ext cx="1572252" cy="3814010"/>
              </a:xfrm>
              <a:prstGeom prst="rect">
                <a:avLst/>
              </a:prstGeom>
            </p:spPr>
          </p:pic>
          <p:pic>
            <p:nvPicPr>
              <p:cNvPr id="11" name="Picture 10">
                <a:extLst>
                  <a:ext uri="{FF2B5EF4-FFF2-40B4-BE49-F238E27FC236}">
                    <a16:creationId xmlns:a16="http://schemas.microsoft.com/office/drawing/2014/main" id="{06D4E7F6-7F73-2A40-91D6-62A4BF3D7E81}"/>
                  </a:ext>
                </a:extLst>
              </p:cNvPr>
              <p:cNvPicPr>
                <a:picLocks noChangeAspect="1"/>
              </p:cNvPicPr>
              <p:nvPr/>
            </p:nvPicPr>
            <p:blipFill rotWithShape="1">
              <a:blip r:embed="rId5"/>
              <a:srcRect l="63578"/>
              <a:stretch/>
            </p:blipFill>
            <p:spPr>
              <a:xfrm>
                <a:off x="9542437" y="1011576"/>
                <a:ext cx="1572252" cy="3814010"/>
              </a:xfrm>
              <a:prstGeom prst="rect">
                <a:avLst/>
              </a:prstGeom>
            </p:spPr>
          </p:pic>
        </p:grpSp>
        <p:sp>
          <p:nvSpPr>
            <p:cNvPr id="13" name="Rectangle 12">
              <a:extLst>
                <a:ext uri="{FF2B5EF4-FFF2-40B4-BE49-F238E27FC236}">
                  <a16:creationId xmlns:a16="http://schemas.microsoft.com/office/drawing/2014/main" id="{7AB21D13-B3A4-EF47-8952-03C3B7669BF5}"/>
                </a:ext>
              </a:extLst>
            </p:cNvPr>
            <p:cNvSpPr/>
            <p:nvPr/>
          </p:nvSpPr>
          <p:spPr bwMode="auto">
            <a:xfrm>
              <a:off x="8305800" y="893531"/>
              <a:ext cx="1524000" cy="3256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sp>
        <p:nvSpPr>
          <p:cNvPr id="15" name="Rectangle 14">
            <a:extLst>
              <a:ext uri="{FF2B5EF4-FFF2-40B4-BE49-F238E27FC236}">
                <a16:creationId xmlns:a16="http://schemas.microsoft.com/office/drawing/2014/main" id="{92E0B0A3-CA95-424A-A8BC-ECE7B5EF3D28}"/>
              </a:ext>
            </a:extLst>
          </p:cNvPr>
          <p:cNvSpPr/>
          <p:nvPr/>
        </p:nvSpPr>
        <p:spPr>
          <a:xfrm>
            <a:off x="8424217" y="4798288"/>
            <a:ext cx="3081984" cy="764312"/>
          </a:xfrm>
          <a:prstGeom prst="rect">
            <a:avLst/>
          </a:prstGeom>
        </p:spPr>
        <p:txBody>
          <a:bodyPr wrap="square">
            <a:spAutoFit/>
          </a:bodyPr>
          <a:lstStyle/>
          <a:p>
            <a:pPr>
              <a:spcBef>
                <a:spcPts val="400"/>
              </a:spcBef>
            </a:pPr>
            <a:r>
              <a:rPr lang="en-US" altLang="zh-CN" sz="1000" b="1" dirty="0">
                <a:solidFill>
                  <a:srgbClr val="F8766D"/>
                </a:solidFill>
              </a:rPr>
              <a:t>F</a:t>
            </a:r>
            <a:r>
              <a:rPr lang="en-US" altLang="zh-CN" sz="900" dirty="0"/>
              <a:t>:</a:t>
            </a:r>
            <a:r>
              <a:rPr lang="zh-CN" altLang="en-US" sz="900" dirty="0"/>
              <a:t> </a:t>
            </a:r>
            <a:r>
              <a:rPr lang="en-US" sz="900" dirty="0">
                <a:solidFill>
                  <a:srgbClr val="34537C"/>
                </a:solidFill>
              </a:rPr>
              <a:t>variant peptides failing </a:t>
            </a:r>
            <a:r>
              <a:rPr lang="en-US" sz="900" dirty="0" err="1">
                <a:solidFill>
                  <a:srgbClr val="34537C"/>
                </a:solidFill>
              </a:rPr>
              <a:t>PepQuery</a:t>
            </a:r>
            <a:r>
              <a:rPr lang="en-US" sz="900" dirty="0">
                <a:solidFill>
                  <a:srgbClr val="34537C"/>
                </a:solidFill>
              </a:rPr>
              <a:t> validation</a:t>
            </a:r>
            <a:endParaRPr lang="en-US" altLang="zh-CN" sz="900" b="1" dirty="0">
              <a:solidFill>
                <a:srgbClr val="34537C"/>
              </a:solidFill>
            </a:endParaRPr>
          </a:p>
          <a:p>
            <a:pPr>
              <a:spcBef>
                <a:spcPts val="400"/>
              </a:spcBef>
            </a:pPr>
            <a:r>
              <a:rPr lang="en-US" altLang="zh-CN" sz="900" b="1" dirty="0">
                <a:solidFill>
                  <a:srgbClr val="00BA38"/>
                </a:solidFill>
              </a:rPr>
              <a:t>P1</a:t>
            </a:r>
            <a:r>
              <a:rPr lang="en-US" altLang="zh-CN" sz="900" dirty="0"/>
              <a:t>:</a:t>
            </a:r>
            <a:r>
              <a:rPr lang="zh-CN" altLang="en-US" sz="900" dirty="0"/>
              <a:t> </a:t>
            </a:r>
            <a:r>
              <a:rPr lang="en-US" altLang="zh-CN" sz="900" dirty="0">
                <a:solidFill>
                  <a:srgbClr val="34537C"/>
                </a:solidFill>
              </a:rPr>
              <a:t>u</a:t>
            </a:r>
            <a:r>
              <a:rPr lang="en-US" sz="900" dirty="0">
                <a:solidFill>
                  <a:srgbClr val="34537C"/>
                </a:solidFill>
              </a:rPr>
              <a:t>niquely reported by global FDR</a:t>
            </a:r>
          </a:p>
          <a:p>
            <a:pPr>
              <a:spcBef>
                <a:spcPts val="400"/>
              </a:spcBef>
            </a:pPr>
            <a:r>
              <a:rPr lang="en-US" altLang="zh-CN" sz="900" b="1" dirty="0">
                <a:solidFill>
                  <a:srgbClr val="619CFF"/>
                </a:solidFill>
              </a:rPr>
              <a:t>P2</a:t>
            </a:r>
            <a:r>
              <a:rPr lang="en-US" altLang="zh-CN" sz="900" dirty="0"/>
              <a:t>:</a:t>
            </a:r>
            <a:r>
              <a:rPr lang="zh-CN" altLang="en-US" sz="900" dirty="0"/>
              <a:t> </a:t>
            </a:r>
            <a:r>
              <a:rPr lang="en-US" sz="900" dirty="0" err="1">
                <a:solidFill>
                  <a:srgbClr val="34537C"/>
                </a:solidFill>
              </a:rPr>
              <a:t>PepQuery</a:t>
            </a:r>
            <a:r>
              <a:rPr lang="en-US" sz="900" dirty="0">
                <a:solidFill>
                  <a:srgbClr val="34537C"/>
                </a:solidFill>
              </a:rPr>
              <a:t>-validated variant peptides reported by global FDR and at least one of the other two methods</a:t>
            </a:r>
          </a:p>
        </p:txBody>
      </p:sp>
      <p:sp>
        <p:nvSpPr>
          <p:cNvPr id="16" name="Rectangle 15">
            <a:extLst>
              <a:ext uri="{FF2B5EF4-FFF2-40B4-BE49-F238E27FC236}">
                <a16:creationId xmlns:a16="http://schemas.microsoft.com/office/drawing/2014/main" id="{225CD5AA-5C06-D44A-874B-4AB7E75D9146}"/>
              </a:ext>
            </a:extLst>
          </p:cNvPr>
          <p:cNvSpPr/>
          <p:nvPr/>
        </p:nvSpPr>
        <p:spPr>
          <a:xfrm>
            <a:off x="6019800" y="6553200"/>
            <a:ext cx="6096000" cy="261610"/>
          </a:xfrm>
          <a:prstGeom prst="rect">
            <a:avLst/>
          </a:prstGeom>
        </p:spPr>
        <p:txBody>
          <a:bodyPr>
            <a:spAutoFit/>
          </a:bodyPr>
          <a:lstStyle/>
          <a:p>
            <a:pPr algn="r"/>
            <a:r>
              <a:rPr lang="en-CN" sz="1100" i="1" dirty="0"/>
              <a:t>Wen, B., Li, K., Zhang, Y. et al. Nat Commun 11, 1759 (2020).</a:t>
            </a:r>
          </a:p>
        </p:txBody>
      </p:sp>
      <p:sp>
        <p:nvSpPr>
          <p:cNvPr id="7" name="TextBox 6">
            <a:extLst>
              <a:ext uri="{FF2B5EF4-FFF2-40B4-BE49-F238E27FC236}">
                <a16:creationId xmlns:a16="http://schemas.microsoft.com/office/drawing/2014/main" id="{5ACFCEF0-A1E1-F142-BD97-F0972AFDE2D1}"/>
              </a:ext>
            </a:extLst>
          </p:cNvPr>
          <p:cNvSpPr txBox="1"/>
          <p:nvPr/>
        </p:nvSpPr>
        <p:spPr>
          <a:xfrm>
            <a:off x="4859362" y="939557"/>
            <a:ext cx="6892875" cy="276999"/>
          </a:xfrm>
          <a:prstGeom prst="rect">
            <a:avLst/>
          </a:prstGeom>
          <a:noFill/>
        </p:spPr>
        <p:txBody>
          <a:bodyPr wrap="square" rtlCol="0">
            <a:spAutoFit/>
          </a:bodyPr>
          <a:lstStyle/>
          <a:p>
            <a:pPr algn="ctr"/>
            <a:r>
              <a:rPr lang="en-US" altLang="zh-CN" sz="1200" b="1" dirty="0">
                <a:solidFill>
                  <a:srgbClr val="34537C"/>
                </a:solidFill>
              </a:rPr>
              <a:t>CPTAC2-Prospective</a:t>
            </a:r>
            <a:r>
              <a:rPr lang="zh-CN" altLang="en-US" sz="1200" b="1" dirty="0">
                <a:solidFill>
                  <a:srgbClr val="34537C"/>
                </a:solidFill>
              </a:rPr>
              <a:t> </a:t>
            </a:r>
            <a:r>
              <a:rPr lang="en-US" altLang="zh-CN" sz="1200" b="1" dirty="0">
                <a:solidFill>
                  <a:srgbClr val="34537C"/>
                </a:solidFill>
              </a:rPr>
              <a:t>colon</a:t>
            </a:r>
            <a:r>
              <a:rPr lang="zh-CN" altLang="en-US" sz="1200" b="1" dirty="0">
                <a:solidFill>
                  <a:srgbClr val="34537C"/>
                </a:solidFill>
              </a:rPr>
              <a:t> </a:t>
            </a:r>
            <a:r>
              <a:rPr lang="en-US" altLang="zh-CN" sz="1200" b="1" dirty="0">
                <a:solidFill>
                  <a:srgbClr val="34537C"/>
                </a:solidFill>
              </a:rPr>
              <a:t>label</a:t>
            </a:r>
            <a:r>
              <a:rPr lang="zh-CN" altLang="en-US" sz="1200" b="1" dirty="0">
                <a:solidFill>
                  <a:srgbClr val="34537C"/>
                </a:solidFill>
              </a:rPr>
              <a:t> </a:t>
            </a:r>
            <a:r>
              <a:rPr lang="en-US" altLang="zh-CN" sz="1200" b="1" dirty="0">
                <a:solidFill>
                  <a:srgbClr val="34537C"/>
                </a:solidFill>
              </a:rPr>
              <a:t>free</a:t>
            </a:r>
            <a:r>
              <a:rPr lang="zh-CN" altLang="en-US" sz="1200" b="1" dirty="0">
                <a:solidFill>
                  <a:srgbClr val="34537C"/>
                </a:solidFill>
              </a:rPr>
              <a:t> </a:t>
            </a:r>
            <a:r>
              <a:rPr lang="en-US" altLang="zh-CN" sz="1200" b="1" dirty="0">
                <a:solidFill>
                  <a:srgbClr val="34537C"/>
                </a:solidFill>
              </a:rPr>
              <a:t>data</a:t>
            </a:r>
            <a:endParaRPr lang="en-CN" sz="1200" b="1" dirty="0">
              <a:solidFill>
                <a:srgbClr val="34537C"/>
              </a:solidFill>
            </a:endParaRPr>
          </a:p>
        </p:txBody>
      </p:sp>
      <p:sp>
        <p:nvSpPr>
          <p:cNvPr id="17" name="Rectangle 16">
            <a:extLst>
              <a:ext uri="{FF2B5EF4-FFF2-40B4-BE49-F238E27FC236}">
                <a16:creationId xmlns:a16="http://schemas.microsoft.com/office/drawing/2014/main" id="{F540C698-4630-E249-88CA-114A40BE70BC}"/>
              </a:ext>
            </a:extLst>
          </p:cNvPr>
          <p:cNvSpPr/>
          <p:nvPr/>
        </p:nvSpPr>
        <p:spPr>
          <a:xfrm>
            <a:off x="405979" y="5358824"/>
            <a:ext cx="12001710" cy="116955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err="1"/>
              <a:t>PepQuery</a:t>
            </a:r>
            <a:r>
              <a:rPr lang="en-US" sz="1400" dirty="0"/>
              <a:t> was highly effective in removing low quality variant peptide identifications;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Variant peptides that passed </a:t>
            </a:r>
            <a:r>
              <a:rPr lang="en-US" sz="1400" dirty="0" err="1"/>
              <a:t>PepQuery</a:t>
            </a:r>
            <a:r>
              <a:rPr lang="en-US" sz="1400" dirty="0"/>
              <a:t> validation were high quality by all FDR estimation methods;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Controlling global FDR at the peptide level followed by </a:t>
            </a:r>
            <a:r>
              <a:rPr lang="en-US" sz="1400" dirty="0" err="1"/>
              <a:t>PepQuery</a:t>
            </a:r>
            <a:r>
              <a:rPr lang="en-US" sz="1400" dirty="0"/>
              <a:t> validation identified the largest number of high-quality variant peptides.</a:t>
            </a:r>
          </a:p>
        </p:txBody>
      </p:sp>
      <p:sp>
        <p:nvSpPr>
          <p:cNvPr id="18" name="Rectangle 17">
            <a:extLst>
              <a:ext uri="{FF2B5EF4-FFF2-40B4-BE49-F238E27FC236}">
                <a16:creationId xmlns:a16="http://schemas.microsoft.com/office/drawing/2014/main" id="{AE0D855A-7D57-644B-B09C-73B202BBC95C}"/>
              </a:ext>
            </a:extLst>
          </p:cNvPr>
          <p:cNvSpPr/>
          <p:nvPr/>
        </p:nvSpPr>
        <p:spPr>
          <a:xfrm>
            <a:off x="95145" y="-10418"/>
            <a:ext cx="12001710" cy="1077218"/>
          </a:xfrm>
          <a:prstGeom prst="rect">
            <a:avLst/>
          </a:prstGeom>
        </p:spPr>
        <p:txBody>
          <a:bodyPr wrap="square">
            <a:spAutoFit/>
          </a:bodyPr>
          <a:lstStyle/>
          <a:p>
            <a:pPr algn="ctr"/>
            <a:r>
              <a:rPr lang="en-US" sz="3200" dirty="0">
                <a:latin typeface="+mn-ea"/>
              </a:rPr>
              <a:t>Retention time-based quality evaluation for different quality control methods in variant peptide identification</a:t>
            </a:r>
          </a:p>
        </p:txBody>
      </p:sp>
    </p:spTree>
    <p:extLst>
      <p:ext uri="{BB962C8B-B14F-4D97-AF65-F5344CB8AC3E}">
        <p14:creationId xmlns:p14="http://schemas.microsoft.com/office/powerpoint/2010/main" val="231538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2DD80-A813-5F65-E44E-B0D10BC28DE3}"/>
              </a:ext>
            </a:extLst>
          </p:cNvPr>
          <p:cNvSpPr/>
          <p:nvPr/>
        </p:nvSpPr>
        <p:spPr>
          <a:xfrm>
            <a:off x="762000" y="0"/>
            <a:ext cx="10668000" cy="1077218"/>
          </a:xfrm>
          <a:prstGeom prst="rect">
            <a:avLst/>
          </a:prstGeom>
        </p:spPr>
        <p:txBody>
          <a:bodyPr wrap="square">
            <a:spAutoFit/>
          </a:bodyPr>
          <a:lstStyle/>
          <a:p>
            <a:pPr algn="ctr"/>
            <a:r>
              <a:rPr lang="en-US" altLang="zh-CN" sz="3200" dirty="0">
                <a:latin typeface="Arial" panose="020B0604020202020204" pitchFamily="34" charset="0"/>
                <a:cs typeface="Arial" panose="020B0604020202020204" pitchFamily="34" charset="0"/>
              </a:rPr>
              <a:t>Detecting proteomic evidence for predicted novel protein coding events</a:t>
            </a:r>
          </a:p>
        </p:txBody>
      </p:sp>
      <p:sp>
        <p:nvSpPr>
          <p:cNvPr id="7" name="Rectangle 6">
            <a:extLst>
              <a:ext uri="{FF2B5EF4-FFF2-40B4-BE49-F238E27FC236}">
                <a16:creationId xmlns:a16="http://schemas.microsoft.com/office/drawing/2014/main" id="{56DC3479-478B-D415-6B2E-E8D8BA1678F7}"/>
              </a:ext>
            </a:extLst>
          </p:cNvPr>
          <p:cNvSpPr/>
          <p:nvPr/>
        </p:nvSpPr>
        <p:spPr>
          <a:xfrm>
            <a:off x="819150" y="997803"/>
            <a:ext cx="10553700"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N" sz="1600" dirty="0"/>
              <a:t>Novel coding events: SNVs, INDELs, RNA edits, gene fusions, novel junctions, novel ORFs.</a:t>
            </a:r>
          </a:p>
          <a:p>
            <a:pPr marL="342900" indent="-342900">
              <a:buFont typeface="+mj-lt"/>
              <a:buAutoNum type="arabicPeriod"/>
            </a:pPr>
            <a:endParaRPr lang="en-CN" sz="1600" dirty="0"/>
          </a:p>
          <a:p>
            <a:endParaRPr lang="en-CN" sz="1600" dirty="0"/>
          </a:p>
        </p:txBody>
      </p:sp>
      <p:pic>
        <p:nvPicPr>
          <p:cNvPr id="10" name="Picture 9">
            <a:extLst>
              <a:ext uri="{FF2B5EF4-FFF2-40B4-BE49-F238E27FC236}">
                <a16:creationId xmlns:a16="http://schemas.microsoft.com/office/drawing/2014/main" id="{14E8BF23-4AD5-01F9-D82A-F2BC67946C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175" y="1400601"/>
            <a:ext cx="7315200" cy="5176730"/>
          </a:xfrm>
          <a:prstGeom prst="rect">
            <a:avLst/>
          </a:prstGeom>
        </p:spPr>
      </p:pic>
      <p:sp>
        <p:nvSpPr>
          <p:cNvPr id="12" name="TextBox 11">
            <a:extLst>
              <a:ext uri="{FF2B5EF4-FFF2-40B4-BE49-F238E27FC236}">
                <a16:creationId xmlns:a16="http://schemas.microsoft.com/office/drawing/2014/main" id="{C1926419-B49E-E212-A865-91297F4BE434}"/>
              </a:ext>
            </a:extLst>
          </p:cNvPr>
          <p:cNvSpPr txBox="1"/>
          <p:nvPr/>
        </p:nvSpPr>
        <p:spPr>
          <a:xfrm>
            <a:off x="8077200" y="2614338"/>
            <a:ext cx="3733800" cy="2585323"/>
          </a:xfrm>
          <a:prstGeom prst="rect">
            <a:avLst/>
          </a:prstGeom>
          <a:noFill/>
        </p:spPr>
        <p:txBody>
          <a:bodyPr wrap="square">
            <a:spAutoFit/>
          </a:bodyPr>
          <a:lstStyle/>
          <a:p>
            <a:pPr marL="285750" indent="-285750">
              <a:buFont typeface="Arial" panose="020B0604020202020204" pitchFamily="34" charset="0"/>
              <a:buChar char="•"/>
            </a:pPr>
            <a:r>
              <a:rPr lang="en-US" dirty="0"/>
              <a:t>Out of the 75 tumor samples with the KRAS G12D mutation detected at DNA level, 41 (55%) had protein evidence from the PepQuery2 analysis.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CN" dirty="0"/>
              <a:t>Most of the identifications are supported by genomics evidence.</a:t>
            </a:r>
          </a:p>
        </p:txBody>
      </p:sp>
      <p:sp>
        <p:nvSpPr>
          <p:cNvPr id="2" name="TextBox 1">
            <a:extLst>
              <a:ext uri="{FF2B5EF4-FFF2-40B4-BE49-F238E27FC236}">
                <a16:creationId xmlns:a16="http://schemas.microsoft.com/office/drawing/2014/main" id="{1343C6AC-3A59-5BBB-AE37-5B12BF5F771F}"/>
              </a:ext>
            </a:extLst>
          </p:cNvPr>
          <p:cNvSpPr txBox="1"/>
          <p:nvPr/>
        </p:nvSpPr>
        <p:spPr>
          <a:xfrm>
            <a:off x="5410200" y="6550223"/>
            <a:ext cx="6781800" cy="307777"/>
          </a:xfrm>
          <a:prstGeom prst="rect">
            <a:avLst/>
          </a:prstGeom>
          <a:noFill/>
        </p:spPr>
        <p:txBody>
          <a:bodyPr wrap="square">
            <a:spAutoFit/>
          </a:bodyPr>
          <a:lstStyle/>
          <a:p>
            <a:pPr algn="r"/>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1598460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4186E-6AC7-7D43-A251-40CD2E022DB0}"/>
              </a:ext>
            </a:extLst>
          </p:cNvPr>
          <p:cNvPicPr>
            <a:picLocks noChangeAspect="1"/>
          </p:cNvPicPr>
          <p:nvPr/>
        </p:nvPicPr>
        <p:blipFill>
          <a:blip r:embed="rId3"/>
          <a:stretch>
            <a:fillRect/>
          </a:stretch>
        </p:blipFill>
        <p:spPr>
          <a:xfrm>
            <a:off x="437640" y="1219200"/>
            <a:ext cx="5507182" cy="2616439"/>
          </a:xfrm>
          <a:prstGeom prst="rect">
            <a:avLst/>
          </a:prstGeom>
        </p:spPr>
      </p:pic>
      <p:pic>
        <p:nvPicPr>
          <p:cNvPr id="4" name="Picture 3">
            <a:extLst>
              <a:ext uri="{FF2B5EF4-FFF2-40B4-BE49-F238E27FC236}">
                <a16:creationId xmlns:a16="http://schemas.microsoft.com/office/drawing/2014/main" id="{E8DF6D46-66A8-A74B-A8F4-89223C4D5B95}"/>
              </a:ext>
            </a:extLst>
          </p:cNvPr>
          <p:cNvPicPr>
            <a:picLocks noChangeAspect="1"/>
          </p:cNvPicPr>
          <p:nvPr/>
        </p:nvPicPr>
        <p:blipFill>
          <a:blip r:embed="rId4"/>
          <a:stretch>
            <a:fillRect/>
          </a:stretch>
        </p:blipFill>
        <p:spPr>
          <a:xfrm>
            <a:off x="6435438" y="1371600"/>
            <a:ext cx="5228788" cy="4599656"/>
          </a:xfrm>
          <a:prstGeom prst="rect">
            <a:avLst/>
          </a:prstGeom>
        </p:spPr>
      </p:pic>
      <p:sp>
        <p:nvSpPr>
          <p:cNvPr id="10" name="Rectangle 9">
            <a:extLst>
              <a:ext uri="{FF2B5EF4-FFF2-40B4-BE49-F238E27FC236}">
                <a16:creationId xmlns:a16="http://schemas.microsoft.com/office/drawing/2014/main" id="{EA2754EB-6BA5-0342-9491-20E01E2AD4DA}"/>
              </a:ext>
            </a:extLst>
          </p:cNvPr>
          <p:cNvSpPr/>
          <p:nvPr/>
        </p:nvSpPr>
        <p:spPr>
          <a:xfrm>
            <a:off x="228600" y="76200"/>
            <a:ext cx="11734800" cy="1077218"/>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Search a small number of novel peptides/proteins of interest against large public proteomics datasets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using</a:t>
            </a:r>
            <a:r>
              <a:rPr lang="zh-CN" altLang="en-US" sz="3200" dirty="0">
                <a:latin typeface="Arial" panose="020B0604020202020204" pitchFamily="34" charset="0"/>
                <a:cs typeface="Arial" panose="020B0604020202020204" pitchFamily="34" charset="0"/>
              </a:rPr>
              <a:t> </a:t>
            </a:r>
            <a:r>
              <a:rPr lang="en-US" altLang="zh-CN" sz="3200" dirty="0" err="1">
                <a:latin typeface="Arial" panose="020B0604020202020204" pitchFamily="34" charset="0"/>
                <a:cs typeface="Arial" panose="020B0604020202020204" pitchFamily="34" charset="0"/>
              </a:rPr>
              <a:t>PepQuery</a:t>
            </a:r>
            <a:endParaRPr lang="en-US"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54E97C0-8DD0-804E-AD5F-88F73673781A}"/>
              </a:ext>
            </a:extLst>
          </p:cNvPr>
          <p:cNvPicPr>
            <a:picLocks noChangeAspect="1"/>
          </p:cNvPicPr>
          <p:nvPr/>
        </p:nvPicPr>
        <p:blipFill>
          <a:blip r:embed="rId5"/>
          <a:stretch>
            <a:fillRect/>
          </a:stretch>
        </p:blipFill>
        <p:spPr>
          <a:xfrm>
            <a:off x="401781" y="3886200"/>
            <a:ext cx="5543041" cy="1965260"/>
          </a:xfrm>
          <a:prstGeom prst="rect">
            <a:avLst/>
          </a:prstGeom>
        </p:spPr>
      </p:pic>
      <p:pic>
        <p:nvPicPr>
          <p:cNvPr id="9" name="Picture 8">
            <a:extLst>
              <a:ext uri="{FF2B5EF4-FFF2-40B4-BE49-F238E27FC236}">
                <a16:creationId xmlns:a16="http://schemas.microsoft.com/office/drawing/2014/main" id="{5C716C12-2038-C046-B639-783B4AFCF525}"/>
              </a:ext>
            </a:extLst>
          </p:cNvPr>
          <p:cNvPicPr>
            <a:picLocks noChangeAspect="1"/>
          </p:cNvPicPr>
          <p:nvPr/>
        </p:nvPicPr>
        <p:blipFill>
          <a:blip r:embed="rId6"/>
          <a:stretch>
            <a:fillRect/>
          </a:stretch>
        </p:blipFill>
        <p:spPr>
          <a:xfrm>
            <a:off x="685800" y="5715000"/>
            <a:ext cx="4476750" cy="994833"/>
          </a:xfrm>
          <a:prstGeom prst="rect">
            <a:avLst/>
          </a:prstGeom>
        </p:spPr>
      </p:pic>
      <p:pic>
        <p:nvPicPr>
          <p:cNvPr id="3" name="Picture 2">
            <a:extLst>
              <a:ext uri="{FF2B5EF4-FFF2-40B4-BE49-F238E27FC236}">
                <a16:creationId xmlns:a16="http://schemas.microsoft.com/office/drawing/2014/main" id="{3DC5D397-19BF-6A32-1FB2-01EECDEEAA63}"/>
              </a:ext>
            </a:extLst>
          </p:cNvPr>
          <p:cNvPicPr>
            <a:picLocks noChangeAspect="1"/>
          </p:cNvPicPr>
          <p:nvPr/>
        </p:nvPicPr>
        <p:blipFill>
          <a:blip r:embed="rId7"/>
          <a:stretch>
            <a:fillRect/>
          </a:stretch>
        </p:blipFill>
        <p:spPr>
          <a:xfrm>
            <a:off x="6406130" y="3569568"/>
            <a:ext cx="5228788" cy="2374032"/>
          </a:xfrm>
          <a:prstGeom prst="rect">
            <a:avLst/>
          </a:prstGeom>
        </p:spPr>
      </p:pic>
      <p:sp>
        <p:nvSpPr>
          <p:cNvPr id="5" name="TextBox 4">
            <a:extLst>
              <a:ext uri="{FF2B5EF4-FFF2-40B4-BE49-F238E27FC236}">
                <a16:creationId xmlns:a16="http://schemas.microsoft.com/office/drawing/2014/main" id="{E11F8F26-F8BE-E4A3-2EF0-15041E11DCFA}"/>
              </a:ext>
            </a:extLst>
          </p:cNvPr>
          <p:cNvSpPr txBox="1"/>
          <p:nvPr/>
        </p:nvSpPr>
        <p:spPr>
          <a:xfrm>
            <a:off x="9020524" y="3673540"/>
            <a:ext cx="2518638" cy="923330"/>
          </a:xfrm>
          <a:prstGeom prst="rect">
            <a:avLst/>
          </a:prstGeom>
          <a:solidFill>
            <a:srgbClr val="F7F7F7"/>
          </a:solidFill>
        </p:spPr>
        <p:txBody>
          <a:bodyPr wrap="none" rtlCol="0">
            <a:spAutoFit/>
          </a:bodyPr>
          <a:lstStyle/>
          <a:p>
            <a:r>
              <a:rPr lang="en-US" altLang="zh-CN" dirty="0"/>
              <a:t>PepQuery2</a:t>
            </a:r>
            <a:r>
              <a:rPr lang="zh-CN" altLang="en-US" dirty="0"/>
              <a:t> </a:t>
            </a:r>
            <a:r>
              <a:rPr lang="en-US" altLang="zh-CN" dirty="0"/>
              <a:t>application</a:t>
            </a:r>
          </a:p>
          <a:p>
            <a:endParaRPr lang="en-US" dirty="0"/>
          </a:p>
          <a:p>
            <a:endParaRPr lang="en-CN" dirty="0"/>
          </a:p>
        </p:txBody>
      </p:sp>
    </p:spTree>
    <p:extLst>
      <p:ext uri="{BB962C8B-B14F-4D97-AF65-F5344CB8AC3E}">
        <p14:creationId xmlns:p14="http://schemas.microsoft.com/office/powerpoint/2010/main" val="3581326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2DD80-A813-5F65-E44E-B0D10BC28DE3}"/>
              </a:ext>
            </a:extLst>
          </p:cNvPr>
          <p:cNvSpPr/>
          <p:nvPr/>
        </p:nvSpPr>
        <p:spPr>
          <a:xfrm>
            <a:off x="819150" y="152400"/>
            <a:ext cx="10553700" cy="584775"/>
          </a:xfrm>
          <a:prstGeom prst="rect">
            <a:avLst/>
          </a:prstGeom>
        </p:spPr>
        <p:txBody>
          <a:bodyPr wrap="square">
            <a:spAutoFit/>
          </a:bodyPr>
          <a:lstStyle/>
          <a:p>
            <a:pPr algn="ctr"/>
            <a:r>
              <a:rPr lang="en-US" altLang="zh-CN" sz="3200" dirty="0">
                <a:latin typeface="Arial" panose="020B0604020202020204" pitchFamily="34" charset="0"/>
                <a:cs typeface="Arial" panose="020B0604020202020204" pitchFamily="34" charset="0"/>
              </a:rPr>
              <a:t>Validating novel peptide identifications</a:t>
            </a:r>
          </a:p>
        </p:txBody>
      </p:sp>
      <p:sp>
        <p:nvSpPr>
          <p:cNvPr id="3" name="TextBox 2">
            <a:extLst>
              <a:ext uri="{FF2B5EF4-FFF2-40B4-BE49-F238E27FC236}">
                <a16:creationId xmlns:a16="http://schemas.microsoft.com/office/drawing/2014/main" id="{4E62903E-036C-761E-F54C-0637299E17EF}"/>
              </a:ext>
            </a:extLst>
          </p:cNvPr>
          <p:cNvSpPr txBox="1"/>
          <p:nvPr/>
        </p:nvSpPr>
        <p:spPr>
          <a:xfrm>
            <a:off x="616336" y="895290"/>
            <a:ext cx="10553700" cy="400110"/>
          </a:xfrm>
          <a:prstGeom prst="rect">
            <a:avLst/>
          </a:prstGeom>
          <a:noFill/>
        </p:spPr>
        <p:txBody>
          <a:bodyPr wrap="square">
            <a:spAutoFit/>
          </a:bodyPr>
          <a:lstStyle/>
          <a:p>
            <a:r>
              <a:rPr lang="en-US" sz="2000" dirty="0">
                <a:solidFill>
                  <a:srgbClr val="222222"/>
                </a:solidFill>
                <a:latin typeface="Arial" panose="020B0604020202020204" pitchFamily="34" charset="0"/>
                <a:cs typeface="Arial" panose="020B0604020202020204" pitchFamily="34" charset="0"/>
              </a:rPr>
              <a:t>V</a:t>
            </a:r>
            <a:r>
              <a:rPr lang="en-US" sz="2000" b="0" i="0" dirty="0">
                <a:solidFill>
                  <a:srgbClr val="222222"/>
                </a:solidFill>
                <a:effectLst/>
                <a:latin typeface="Arial" panose="020B0604020202020204" pitchFamily="34" charset="0"/>
                <a:cs typeface="Arial" panose="020B0604020202020204" pitchFamily="34" charset="0"/>
              </a:rPr>
              <a:t>alidate novel peptides identified in customized database-based spectrum-centric analysis</a:t>
            </a:r>
            <a:endParaRPr lang="en-CN"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6F9DEF1-5E7E-0B93-583B-2A667C9C324B}"/>
              </a:ext>
            </a:extLst>
          </p:cNvPr>
          <p:cNvPicPr>
            <a:picLocks noChangeAspect="1"/>
          </p:cNvPicPr>
          <p:nvPr/>
        </p:nvPicPr>
        <p:blipFill>
          <a:blip r:embed="rId3"/>
          <a:stretch>
            <a:fillRect/>
          </a:stretch>
        </p:blipFill>
        <p:spPr>
          <a:xfrm>
            <a:off x="7772400" y="3501227"/>
            <a:ext cx="2743200" cy="2366173"/>
          </a:xfrm>
          <a:prstGeom prst="rect">
            <a:avLst/>
          </a:prstGeom>
        </p:spPr>
      </p:pic>
      <p:sp>
        <p:nvSpPr>
          <p:cNvPr id="9" name="TextBox 8">
            <a:extLst>
              <a:ext uri="{FF2B5EF4-FFF2-40B4-BE49-F238E27FC236}">
                <a16:creationId xmlns:a16="http://schemas.microsoft.com/office/drawing/2014/main" id="{F5E1AC0E-FA62-699A-4F83-F9B0A41604BC}"/>
              </a:ext>
            </a:extLst>
          </p:cNvPr>
          <p:cNvSpPr txBox="1"/>
          <p:nvPr/>
        </p:nvSpPr>
        <p:spPr>
          <a:xfrm>
            <a:off x="6190423" y="5934670"/>
            <a:ext cx="5620578" cy="923330"/>
          </a:xfrm>
          <a:prstGeom prst="rect">
            <a:avLst/>
          </a:prstGeom>
          <a:noFill/>
        </p:spPr>
        <p:txBody>
          <a:bodyPr wrap="square">
            <a:spAutoFit/>
          </a:bodyPr>
          <a:lstStyle/>
          <a:p>
            <a:r>
              <a:rPr lang="en-US" b="0" i="0" dirty="0">
                <a:solidFill>
                  <a:srgbClr val="222222"/>
                </a:solidFill>
                <a:effectLst/>
                <a:latin typeface="Arial" panose="020B0604020202020204" pitchFamily="34" charset="0"/>
                <a:cs typeface="Arial" panose="020B0604020202020204" pitchFamily="34" charset="0"/>
              </a:rPr>
              <a:t>473 peptides with W &gt; F substitution were matched to 3011 spectra from the CPTAC lung squamous cell carcinoma (LSCC) dataset</a:t>
            </a:r>
            <a:r>
              <a:rPr lang="zh-CN" altLang="en-US" b="0" i="0" dirty="0">
                <a:solidFill>
                  <a:srgbClr val="222222"/>
                </a:solidFill>
                <a:effectLst/>
                <a:latin typeface="Arial" panose="020B0604020202020204" pitchFamily="34" charset="0"/>
                <a:cs typeface="Arial" panose="020B0604020202020204" pitchFamily="34" charset="0"/>
              </a:rPr>
              <a:t> </a:t>
            </a:r>
            <a:r>
              <a:rPr lang="en-US" altLang="zh-CN" b="0" i="0" dirty="0">
                <a:solidFill>
                  <a:srgbClr val="222222"/>
                </a:solidFill>
                <a:effectLst/>
                <a:latin typeface="Arial" panose="020B0604020202020204" pitchFamily="34" charset="0"/>
                <a:cs typeface="Arial" panose="020B0604020202020204" pitchFamily="34" charset="0"/>
              </a:rPr>
              <a:t>(&gt;200</a:t>
            </a:r>
            <a:r>
              <a:rPr lang="zh-CN" altLang="en-US" b="0" i="0" dirty="0">
                <a:solidFill>
                  <a:srgbClr val="222222"/>
                </a:solidFill>
                <a:effectLst/>
                <a:latin typeface="Arial" panose="020B0604020202020204" pitchFamily="34" charset="0"/>
                <a:cs typeface="Arial" panose="020B0604020202020204" pitchFamily="34" charset="0"/>
              </a:rPr>
              <a:t> </a:t>
            </a:r>
            <a:r>
              <a:rPr lang="en-US" altLang="zh-CN" b="0" i="0" dirty="0">
                <a:solidFill>
                  <a:srgbClr val="222222"/>
                </a:solidFill>
                <a:effectLst/>
                <a:latin typeface="Arial" panose="020B0604020202020204" pitchFamily="34" charset="0"/>
                <a:cs typeface="Arial" panose="020B0604020202020204" pitchFamily="34" charset="0"/>
              </a:rPr>
              <a:t>samples)</a:t>
            </a:r>
            <a:endParaRPr lang="en-CN"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8F17E42-6884-BF83-66F1-FEA12D06B1F2}"/>
              </a:ext>
            </a:extLst>
          </p:cNvPr>
          <p:cNvGrpSpPr/>
          <p:nvPr/>
        </p:nvGrpSpPr>
        <p:grpSpPr>
          <a:xfrm>
            <a:off x="367857" y="1447800"/>
            <a:ext cx="5668067" cy="4402098"/>
            <a:chOff x="152399" y="1676400"/>
            <a:chExt cx="5668067" cy="4402098"/>
          </a:xfrm>
        </p:grpSpPr>
        <p:pic>
          <p:nvPicPr>
            <p:cNvPr id="5" name="Picture 4">
              <a:extLst>
                <a:ext uri="{FF2B5EF4-FFF2-40B4-BE49-F238E27FC236}">
                  <a16:creationId xmlns:a16="http://schemas.microsoft.com/office/drawing/2014/main" id="{86432C01-55E6-8403-601E-BAA4E0BBB1BF}"/>
                </a:ext>
              </a:extLst>
            </p:cNvPr>
            <p:cNvPicPr>
              <a:picLocks noChangeAspect="1"/>
            </p:cNvPicPr>
            <p:nvPr/>
          </p:nvPicPr>
          <p:blipFill rotWithShape="1">
            <a:blip r:embed="rId4"/>
            <a:srcRect l="1844"/>
            <a:stretch/>
          </p:blipFill>
          <p:spPr>
            <a:xfrm>
              <a:off x="400878" y="1882720"/>
              <a:ext cx="5419588" cy="4132302"/>
            </a:xfrm>
            <a:prstGeom prst="rect">
              <a:avLst/>
            </a:prstGeom>
          </p:spPr>
        </p:pic>
        <p:sp>
          <p:nvSpPr>
            <p:cNvPr id="2" name="Rectangle 1">
              <a:extLst>
                <a:ext uri="{FF2B5EF4-FFF2-40B4-BE49-F238E27FC236}">
                  <a16:creationId xmlns:a16="http://schemas.microsoft.com/office/drawing/2014/main" id="{C90C815D-607E-F89C-1028-3421912E96E5}"/>
                </a:ext>
              </a:extLst>
            </p:cNvPr>
            <p:cNvSpPr/>
            <p:nvPr/>
          </p:nvSpPr>
          <p:spPr bwMode="auto">
            <a:xfrm>
              <a:off x="152399" y="1676400"/>
              <a:ext cx="288000" cy="44020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pic>
        <p:nvPicPr>
          <p:cNvPr id="8" name="Picture 7">
            <a:extLst>
              <a:ext uri="{FF2B5EF4-FFF2-40B4-BE49-F238E27FC236}">
                <a16:creationId xmlns:a16="http://schemas.microsoft.com/office/drawing/2014/main" id="{33DED13F-497D-06FA-446E-9B871378214F}"/>
              </a:ext>
            </a:extLst>
          </p:cNvPr>
          <p:cNvPicPr>
            <a:picLocks noChangeAspect="1"/>
          </p:cNvPicPr>
          <p:nvPr/>
        </p:nvPicPr>
        <p:blipFill>
          <a:blip r:embed="rId5"/>
          <a:stretch>
            <a:fillRect/>
          </a:stretch>
        </p:blipFill>
        <p:spPr>
          <a:xfrm>
            <a:off x="7581900" y="1295400"/>
            <a:ext cx="3009900" cy="2082800"/>
          </a:xfrm>
          <a:prstGeom prst="rect">
            <a:avLst/>
          </a:prstGeom>
        </p:spPr>
      </p:pic>
    </p:spTree>
    <p:extLst>
      <p:ext uri="{BB962C8B-B14F-4D97-AF65-F5344CB8AC3E}">
        <p14:creationId xmlns:p14="http://schemas.microsoft.com/office/powerpoint/2010/main" val="4145366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F86F7D-9446-F0CF-36A2-48864D0F3510}"/>
              </a:ext>
            </a:extLst>
          </p:cNvPr>
          <p:cNvPicPr>
            <a:picLocks noChangeAspect="1"/>
          </p:cNvPicPr>
          <p:nvPr/>
        </p:nvPicPr>
        <p:blipFill>
          <a:blip r:embed="rId3"/>
          <a:stretch>
            <a:fillRect/>
          </a:stretch>
        </p:blipFill>
        <p:spPr>
          <a:xfrm>
            <a:off x="3352800" y="1219200"/>
            <a:ext cx="1993900" cy="1397000"/>
          </a:xfrm>
          <a:prstGeom prst="rect">
            <a:avLst/>
          </a:prstGeom>
        </p:spPr>
      </p:pic>
      <p:sp>
        <p:nvSpPr>
          <p:cNvPr id="4" name="Rectangle 3">
            <a:extLst>
              <a:ext uri="{FF2B5EF4-FFF2-40B4-BE49-F238E27FC236}">
                <a16:creationId xmlns:a16="http://schemas.microsoft.com/office/drawing/2014/main" id="{9772DD80-A813-5F65-E44E-B0D10BC28DE3}"/>
              </a:ext>
            </a:extLst>
          </p:cNvPr>
          <p:cNvSpPr/>
          <p:nvPr/>
        </p:nvSpPr>
        <p:spPr>
          <a:xfrm>
            <a:off x="819150" y="101025"/>
            <a:ext cx="10553700" cy="584775"/>
          </a:xfrm>
          <a:prstGeom prst="rect">
            <a:avLst/>
          </a:prstGeom>
        </p:spPr>
        <p:txBody>
          <a:bodyPr wrap="square">
            <a:spAutoFit/>
          </a:bodyPr>
          <a:lstStyle/>
          <a:p>
            <a:pPr algn="ctr"/>
            <a:r>
              <a:rPr lang="en-US" altLang="zh-CN" sz="3200" dirty="0">
                <a:latin typeface="Arial" panose="020B0604020202020204" pitchFamily="34" charset="0"/>
                <a:cs typeface="Arial" panose="020B0604020202020204" pitchFamily="34" charset="0"/>
              </a:rPr>
              <a:t>90.8% of W-&gt;F PSMs failed </a:t>
            </a:r>
            <a:r>
              <a:rPr lang="en-US" altLang="zh-CN" sz="3200" dirty="0" err="1">
                <a:latin typeface="Arial" panose="020B0604020202020204" pitchFamily="34" charset="0"/>
                <a:cs typeface="Arial" panose="020B0604020202020204" pitchFamily="34" charset="0"/>
              </a:rPr>
              <a:t>PepQuery</a:t>
            </a:r>
            <a:r>
              <a:rPr lang="en-US" altLang="zh-CN" sz="3200" dirty="0">
                <a:latin typeface="Arial" panose="020B0604020202020204" pitchFamily="34" charset="0"/>
                <a:cs typeface="Arial" panose="020B0604020202020204" pitchFamily="34" charset="0"/>
              </a:rPr>
              <a:t> validation</a:t>
            </a:r>
          </a:p>
        </p:txBody>
      </p:sp>
      <p:pic>
        <p:nvPicPr>
          <p:cNvPr id="6" name="Picture 5">
            <a:extLst>
              <a:ext uri="{FF2B5EF4-FFF2-40B4-BE49-F238E27FC236}">
                <a16:creationId xmlns:a16="http://schemas.microsoft.com/office/drawing/2014/main" id="{E6F9DEF1-5E7E-0B93-583B-2A667C9C324B}"/>
              </a:ext>
            </a:extLst>
          </p:cNvPr>
          <p:cNvPicPr>
            <a:picLocks noChangeAspect="1"/>
          </p:cNvPicPr>
          <p:nvPr/>
        </p:nvPicPr>
        <p:blipFill>
          <a:blip r:embed="rId4"/>
          <a:stretch>
            <a:fillRect/>
          </a:stretch>
        </p:blipFill>
        <p:spPr>
          <a:xfrm>
            <a:off x="190984" y="1403865"/>
            <a:ext cx="3009896" cy="2596214"/>
          </a:xfrm>
          <a:prstGeom prst="rect">
            <a:avLst/>
          </a:prstGeom>
        </p:spPr>
      </p:pic>
      <p:sp>
        <p:nvSpPr>
          <p:cNvPr id="9" name="TextBox 8">
            <a:extLst>
              <a:ext uri="{FF2B5EF4-FFF2-40B4-BE49-F238E27FC236}">
                <a16:creationId xmlns:a16="http://schemas.microsoft.com/office/drawing/2014/main" id="{F5E1AC0E-FA62-699A-4F83-F9B0A41604BC}"/>
              </a:ext>
            </a:extLst>
          </p:cNvPr>
          <p:cNvSpPr txBox="1"/>
          <p:nvPr/>
        </p:nvSpPr>
        <p:spPr>
          <a:xfrm>
            <a:off x="304800" y="4191000"/>
            <a:ext cx="2936094" cy="1754326"/>
          </a:xfrm>
          <a:prstGeom prst="rect">
            <a:avLst/>
          </a:prstGeom>
          <a:noFill/>
        </p:spPr>
        <p:txBody>
          <a:bodyPr wrap="square">
            <a:spAutoFit/>
          </a:bodyPr>
          <a:lstStyle/>
          <a:p>
            <a:pPr algn="just"/>
            <a:r>
              <a:rPr lang="en-US" b="0" i="0" dirty="0">
                <a:solidFill>
                  <a:srgbClr val="222222"/>
                </a:solidFill>
                <a:effectLst/>
                <a:latin typeface="Arial" panose="020B0604020202020204" pitchFamily="34" charset="0"/>
                <a:cs typeface="Arial" panose="020B0604020202020204" pitchFamily="34" charset="0"/>
              </a:rPr>
              <a:t>473 peptides with W &gt; F substitution were matched to 3011 spectra from the CPTAC lung squamous cell carcinoma (LSCC) dataset</a:t>
            </a:r>
            <a:endParaRPr lang="en-CN" dirty="0">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1D565DB1-1735-30BE-F4C8-D46E8058E786}"/>
              </a:ext>
            </a:extLst>
          </p:cNvPr>
          <p:cNvCxnSpPr>
            <a:cxnSpLocks/>
          </p:cNvCxnSpPr>
          <p:nvPr/>
        </p:nvCxnSpPr>
        <p:spPr bwMode="auto">
          <a:xfrm>
            <a:off x="3810000" y="3543300"/>
            <a:ext cx="936854" cy="0"/>
          </a:xfrm>
          <a:prstGeom prst="straightConnector1">
            <a:avLst/>
          </a:prstGeom>
          <a:noFill/>
          <a:ln w="9525" cap="flat" cmpd="sng" algn="ctr">
            <a:solidFill>
              <a:schemeClr val="tx2"/>
            </a:solidFill>
            <a:prstDash val="solid"/>
            <a:round/>
            <a:headEnd type="none" w="med" len="med"/>
            <a:tailEnd type="triangle"/>
          </a:ln>
          <a:effectLst/>
        </p:spPr>
      </p:cxnSp>
      <p:pic>
        <p:nvPicPr>
          <p:cNvPr id="5" name="Picture 4" descr="A screenshot of a graph&#10;&#10;Description automatically generated">
            <a:extLst>
              <a:ext uri="{FF2B5EF4-FFF2-40B4-BE49-F238E27FC236}">
                <a16:creationId xmlns:a16="http://schemas.microsoft.com/office/drawing/2014/main" id="{F328E55A-E8B0-E1D3-4CC9-059EEE383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9506" y="762000"/>
            <a:ext cx="6631494" cy="5965067"/>
          </a:xfrm>
          <a:prstGeom prst="rect">
            <a:avLst/>
          </a:prstGeom>
        </p:spPr>
      </p:pic>
      <p:sp>
        <p:nvSpPr>
          <p:cNvPr id="2" name="TextBox 1">
            <a:extLst>
              <a:ext uri="{FF2B5EF4-FFF2-40B4-BE49-F238E27FC236}">
                <a16:creationId xmlns:a16="http://schemas.microsoft.com/office/drawing/2014/main" id="{78B4689E-7F31-5A76-F654-EFA310ADE41E}"/>
              </a:ext>
            </a:extLst>
          </p:cNvPr>
          <p:cNvSpPr txBox="1"/>
          <p:nvPr/>
        </p:nvSpPr>
        <p:spPr>
          <a:xfrm>
            <a:off x="3200880" y="2817389"/>
            <a:ext cx="2298781" cy="646331"/>
          </a:xfrm>
          <a:prstGeom prst="rect">
            <a:avLst/>
          </a:prstGeom>
          <a:noFill/>
        </p:spPr>
        <p:txBody>
          <a:bodyPr wrap="square" rtlCol="0">
            <a:spAutoFit/>
          </a:bodyPr>
          <a:lstStyle/>
          <a:p>
            <a:r>
              <a:rPr lang="en-CN" dirty="0"/>
              <a:t>PSM level validation using PepQuery2</a:t>
            </a:r>
          </a:p>
        </p:txBody>
      </p:sp>
      <p:sp>
        <p:nvSpPr>
          <p:cNvPr id="3" name="TextBox 2">
            <a:extLst>
              <a:ext uri="{FF2B5EF4-FFF2-40B4-BE49-F238E27FC236}">
                <a16:creationId xmlns:a16="http://schemas.microsoft.com/office/drawing/2014/main" id="{2BE77FF7-E510-BFB0-8D50-7800FB8636F1}"/>
              </a:ext>
            </a:extLst>
          </p:cNvPr>
          <p:cNvSpPr txBox="1"/>
          <p:nvPr/>
        </p:nvSpPr>
        <p:spPr>
          <a:xfrm>
            <a:off x="0" y="6550223"/>
            <a:ext cx="6781800" cy="307777"/>
          </a:xfrm>
          <a:prstGeom prst="rect">
            <a:avLst/>
          </a:prstGeom>
          <a:noFill/>
        </p:spPr>
        <p:txBody>
          <a:bodyPr wrap="square">
            <a:spAutoFit/>
          </a:bodyPr>
          <a:lstStyle/>
          <a:p>
            <a:r>
              <a:rPr lang="en-US" sz="1400" i="1" dirty="0"/>
              <a:t>Wen, Bo, and Bing Zhang.  Nature communications 14.1 (2023): 2213.</a:t>
            </a:r>
            <a:endParaRPr lang="en-CN" sz="1400" i="1" dirty="0"/>
          </a:p>
        </p:txBody>
      </p:sp>
      <p:sp>
        <p:nvSpPr>
          <p:cNvPr id="10" name="TextBox 9">
            <a:extLst>
              <a:ext uri="{FF2B5EF4-FFF2-40B4-BE49-F238E27FC236}">
                <a16:creationId xmlns:a16="http://schemas.microsoft.com/office/drawing/2014/main" id="{C5214A03-C41E-B554-A166-17641A388487}"/>
              </a:ext>
            </a:extLst>
          </p:cNvPr>
          <p:cNvSpPr txBox="1"/>
          <p:nvPr/>
        </p:nvSpPr>
        <p:spPr>
          <a:xfrm>
            <a:off x="5704114" y="1566928"/>
            <a:ext cx="6106886" cy="338554"/>
          </a:xfrm>
          <a:prstGeom prst="rect">
            <a:avLst/>
          </a:prstGeom>
          <a:noFill/>
        </p:spPr>
        <p:txBody>
          <a:bodyPr wrap="square">
            <a:spAutoFit/>
          </a:bodyPr>
          <a:lstStyle/>
          <a:p>
            <a:r>
              <a:rPr lang="en-CN" sz="1600" b="0" i="0" dirty="0">
                <a:solidFill>
                  <a:srgbClr val="222222"/>
                </a:solidFill>
                <a:effectLst/>
                <a:latin typeface="Arial" panose="020B0604020202020204" pitchFamily="34" charset="0"/>
                <a:cs typeface="Arial" panose="020B0604020202020204" pitchFamily="34" charset="0"/>
              </a:rPr>
              <a:t>64</a:t>
            </a:r>
            <a:r>
              <a:rPr lang="zh-CN" altLang="en-US" sz="1600" b="0" i="0" dirty="0">
                <a:solidFill>
                  <a:srgbClr val="222222"/>
                </a:solidFill>
                <a:effectLst/>
                <a:latin typeface="Arial" panose="020B0604020202020204" pitchFamily="34" charset="0"/>
                <a:cs typeface="Arial" panose="020B0604020202020204" pitchFamily="34" charset="0"/>
              </a:rPr>
              <a:t> </a:t>
            </a:r>
            <a:r>
              <a:rPr lang="en-US" altLang="zh-CN" sz="1600" b="0" i="0" dirty="0">
                <a:solidFill>
                  <a:srgbClr val="222222"/>
                </a:solidFill>
                <a:effectLst/>
                <a:latin typeface="Arial" panose="020B0604020202020204" pitchFamily="34" charset="0"/>
                <a:cs typeface="Arial" panose="020B0604020202020204" pitchFamily="34" charset="0"/>
              </a:rPr>
              <a:t>peptides</a:t>
            </a:r>
            <a:endParaRPr lang="en-CN" sz="1600"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EADB8653-38C5-57C4-D42C-EC93BAE75BB4}"/>
              </a:ext>
            </a:extLst>
          </p:cNvPr>
          <p:cNvCxnSpPr/>
          <p:nvPr/>
        </p:nvCxnSpPr>
        <p:spPr bwMode="auto">
          <a:xfrm>
            <a:off x="5943600" y="1828800"/>
            <a:ext cx="0" cy="520700"/>
          </a:xfrm>
          <a:prstGeom prst="straightConnector1">
            <a:avLst/>
          </a:prstGeom>
          <a:noFill/>
          <a:ln w="952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345825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408601D-FADA-824E-9312-C5B66C2BADFE}"/>
              </a:ext>
            </a:extLst>
          </p:cNvPr>
          <p:cNvGrpSpPr/>
          <p:nvPr/>
        </p:nvGrpSpPr>
        <p:grpSpPr>
          <a:xfrm>
            <a:off x="76200" y="1238703"/>
            <a:ext cx="5139266" cy="7295697"/>
            <a:chOff x="55418" y="1516797"/>
            <a:chExt cx="5139266" cy="7295697"/>
          </a:xfrm>
        </p:grpSpPr>
        <p:pic>
          <p:nvPicPr>
            <p:cNvPr id="3" name="Picture 2">
              <a:extLst>
                <a:ext uri="{FF2B5EF4-FFF2-40B4-BE49-F238E27FC236}">
                  <a16:creationId xmlns:a16="http://schemas.microsoft.com/office/drawing/2014/main" id="{F4792E7A-7AA9-CE4B-8C25-26149E62DBB4}"/>
                </a:ext>
              </a:extLst>
            </p:cNvPr>
            <p:cNvPicPr>
              <a:picLocks noChangeAspect="1"/>
            </p:cNvPicPr>
            <p:nvPr/>
          </p:nvPicPr>
          <p:blipFill>
            <a:blip r:embed="rId3"/>
            <a:stretch>
              <a:fillRect/>
            </a:stretch>
          </p:blipFill>
          <p:spPr>
            <a:xfrm>
              <a:off x="55418" y="1516797"/>
              <a:ext cx="4415060" cy="5257800"/>
            </a:xfrm>
            <a:prstGeom prst="rect">
              <a:avLst/>
            </a:prstGeom>
            <a:ln>
              <a:solidFill>
                <a:srgbClr val="FF0000"/>
              </a:solidFill>
            </a:ln>
          </p:spPr>
        </p:pic>
        <p:pic>
          <p:nvPicPr>
            <p:cNvPr id="4" name="Picture 3">
              <a:extLst>
                <a:ext uri="{FF2B5EF4-FFF2-40B4-BE49-F238E27FC236}">
                  <a16:creationId xmlns:a16="http://schemas.microsoft.com/office/drawing/2014/main" id="{2CAFA84F-60D6-3E4B-BD00-F8E8D290B39F}"/>
                </a:ext>
              </a:extLst>
            </p:cNvPr>
            <p:cNvPicPr>
              <a:picLocks noChangeAspect="1"/>
            </p:cNvPicPr>
            <p:nvPr/>
          </p:nvPicPr>
          <p:blipFill>
            <a:blip r:embed="rId4"/>
            <a:stretch>
              <a:fillRect/>
            </a:stretch>
          </p:blipFill>
          <p:spPr>
            <a:xfrm>
              <a:off x="427655" y="2590800"/>
              <a:ext cx="4428363" cy="5147691"/>
            </a:xfrm>
            <a:prstGeom prst="rect">
              <a:avLst/>
            </a:prstGeom>
            <a:ln>
              <a:solidFill>
                <a:srgbClr val="FF0000"/>
              </a:solidFill>
            </a:ln>
          </p:spPr>
        </p:pic>
        <p:pic>
          <p:nvPicPr>
            <p:cNvPr id="5" name="Picture 4">
              <a:extLst>
                <a:ext uri="{FF2B5EF4-FFF2-40B4-BE49-F238E27FC236}">
                  <a16:creationId xmlns:a16="http://schemas.microsoft.com/office/drawing/2014/main" id="{8BE5A2EF-95AB-4A44-B874-7952E0C4DCAD}"/>
                </a:ext>
              </a:extLst>
            </p:cNvPr>
            <p:cNvPicPr>
              <a:picLocks noChangeAspect="1"/>
            </p:cNvPicPr>
            <p:nvPr/>
          </p:nvPicPr>
          <p:blipFill>
            <a:blip r:embed="rId5"/>
            <a:stretch>
              <a:fillRect/>
            </a:stretch>
          </p:blipFill>
          <p:spPr>
            <a:xfrm>
              <a:off x="751335" y="3574887"/>
              <a:ext cx="4443349" cy="5237607"/>
            </a:xfrm>
            <a:prstGeom prst="rect">
              <a:avLst/>
            </a:prstGeom>
            <a:ln>
              <a:solidFill>
                <a:srgbClr val="FF0000"/>
              </a:solidFill>
            </a:ln>
          </p:spPr>
        </p:pic>
      </p:grpSp>
      <p:sp>
        <p:nvSpPr>
          <p:cNvPr id="13" name="Rectangle 12">
            <a:extLst>
              <a:ext uri="{FF2B5EF4-FFF2-40B4-BE49-F238E27FC236}">
                <a16:creationId xmlns:a16="http://schemas.microsoft.com/office/drawing/2014/main" id="{3654FEB6-84BD-6443-B235-4AF55A6B627F}"/>
              </a:ext>
            </a:extLst>
          </p:cNvPr>
          <p:cNvSpPr/>
          <p:nvPr/>
        </p:nvSpPr>
        <p:spPr>
          <a:xfrm>
            <a:off x="304800" y="159603"/>
            <a:ext cx="11582400" cy="830997"/>
          </a:xfrm>
          <a:prstGeom prst="rect">
            <a:avLst/>
          </a:prstGeom>
        </p:spPr>
        <p:txBody>
          <a:bodyPr wrap="square">
            <a:spAutoFit/>
          </a:bodyPr>
          <a:lstStyle/>
          <a:p>
            <a:pPr algn="ctr"/>
            <a:r>
              <a:rPr lang="en-US" altLang="zh-CN" sz="2400" dirty="0" err="1">
                <a:latin typeface="Arial" panose="020B0604020202020204" pitchFamily="34" charset="0"/>
                <a:cs typeface="Arial" panose="020B0604020202020204" pitchFamily="34" charset="0"/>
              </a:rPr>
              <a:t>PepQuery</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has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been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used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many</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studies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to</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validate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novel</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peptides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identified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from</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traditional</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customized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database-based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searching</a:t>
            </a:r>
          </a:p>
        </p:txBody>
      </p:sp>
      <p:pic>
        <p:nvPicPr>
          <p:cNvPr id="2" name="Picture 1">
            <a:extLst>
              <a:ext uri="{FF2B5EF4-FFF2-40B4-BE49-F238E27FC236}">
                <a16:creationId xmlns:a16="http://schemas.microsoft.com/office/drawing/2014/main" id="{E9B7B404-F1B0-6163-122C-C561611F1F9F}"/>
              </a:ext>
            </a:extLst>
          </p:cNvPr>
          <p:cNvPicPr>
            <a:picLocks noChangeAspect="1"/>
          </p:cNvPicPr>
          <p:nvPr/>
        </p:nvPicPr>
        <p:blipFill>
          <a:blip r:embed="rId6"/>
          <a:stretch>
            <a:fillRect/>
          </a:stretch>
        </p:blipFill>
        <p:spPr>
          <a:xfrm>
            <a:off x="6832127" y="990600"/>
            <a:ext cx="5145454" cy="2388040"/>
          </a:xfrm>
          <a:prstGeom prst="rect">
            <a:avLst/>
          </a:prstGeom>
          <a:ln>
            <a:solidFill>
              <a:schemeClr val="accent1"/>
            </a:solidFill>
          </a:ln>
        </p:spPr>
      </p:pic>
      <p:pic>
        <p:nvPicPr>
          <p:cNvPr id="8" name="Picture 7">
            <a:extLst>
              <a:ext uri="{FF2B5EF4-FFF2-40B4-BE49-F238E27FC236}">
                <a16:creationId xmlns:a16="http://schemas.microsoft.com/office/drawing/2014/main" id="{B0A2B88A-C8D2-1A29-14B2-1707F977B8DE}"/>
              </a:ext>
            </a:extLst>
          </p:cNvPr>
          <p:cNvPicPr>
            <a:picLocks noChangeAspect="1"/>
          </p:cNvPicPr>
          <p:nvPr/>
        </p:nvPicPr>
        <p:blipFill>
          <a:blip r:embed="rId7"/>
          <a:stretch>
            <a:fillRect/>
          </a:stretch>
        </p:blipFill>
        <p:spPr>
          <a:xfrm>
            <a:off x="6832126" y="3479361"/>
            <a:ext cx="5145455" cy="1548369"/>
          </a:xfrm>
          <a:prstGeom prst="rect">
            <a:avLst/>
          </a:prstGeom>
          <a:ln>
            <a:solidFill>
              <a:schemeClr val="accent1"/>
            </a:solidFill>
          </a:ln>
        </p:spPr>
      </p:pic>
      <p:pic>
        <p:nvPicPr>
          <p:cNvPr id="15" name="Picture 14">
            <a:extLst>
              <a:ext uri="{FF2B5EF4-FFF2-40B4-BE49-F238E27FC236}">
                <a16:creationId xmlns:a16="http://schemas.microsoft.com/office/drawing/2014/main" id="{A9948684-68F3-9522-B669-9F0CEA462384}"/>
              </a:ext>
            </a:extLst>
          </p:cNvPr>
          <p:cNvPicPr>
            <a:picLocks noChangeAspect="1"/>
          </p:cNvPicPr>
          <p:nvPr/>
        </p:nvPicPr>
        <p:blipFill>
          <a:blip r:embed="rId8"/>
          <a:stretch>
            <a:fillRect/>
          </a:stretch>
        </p:blipFill>
        <p:spPr>
          <a:xfrm>
            <a:off x="0" y="5230566"/>
            <a:ext cx="6597731" cy="1627434"/>
          </a:xfrm>
          <a:prstGeom prst="rect">
            <a:avLst/>
          </a:prstGeom>
          <a:ln>
            <a:solidFill>
              <a:schemeClr val="accent1"/>
            </a:solidFill>
          </a:ln>
        </p:spPr>
      </p:pic>
      <p:pic>
        <p:nvPicPr>
          <p:cNvPr id="16" name="Picture 15">
            <a:extLst>
              <a:ext uri="{FF2B5EF4-FFF2-40B4-BE49-F238E27FC236}">
                <a16:creationId xmlns:a16="http://schemas.microsoft.com/office/drawing/2014/main" id="{892D7A84-7391-40B7-7496-0ABEAEAAC516}"/>
              </a:ext>
            </a:extLst>
          </p:cNvPr>
          <p:cNvPicPr>
            <a:picLocks noChangeAspect="1"/>
          </p:cNvPicPr>
          <p:nvPr/>
        </p:nvPicPr>
        <p:blipFill>
          <a:blip r:embed="rId9"/>
          <a:stretch>
            <a:fillRect/>
          </a:stretch>
        </p:blipFill>
        <p:spPr>
          <a:xfrm>
            <a:off x="6832125" y="5105400"/>
            <a:ext cx="5145455" cy="1272381"/>
          </a:xfrm>
          <a:prstGeom prst="rect">
            <a:avLst/>
          </a:prstGeom>
          <a:ln>
            <a:solidFill>
              <a:schemeClr val="accent1"/>
            </a:solidFill>
          </a:ln>
        </p:spPr>
      </p:pic>
    </p:spTree>
    <p:extLst>
      <p:ext uri="{BB962C8B-B14F-4D97-AF65-F5344CB8AC3E}">
        <p14:creationId xmlns:p14="http://schemas.microsoft.com/office/powerpoint/2010/main" val="3573838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E9CB3AEA-ADC3-2C97-7D41-882667CF6B15}"/>
              </a:ext>
            </a:extLst>
          </p:cNvPr>
          <p:cNvGrpSpPr/>
          <p:nvPr/>
        </p:nvGrpSpPr>
        <p:grpSpPr>
          <a:xfrm>
            <a:off x="1153102" y="2320581"/>
            <a:ext cx="6097712" cy="2175219"/>
            <a:chOff x="312777" y="2252781"/>
            <a:chExt cx="6097712" cy="2175219"/>
          </a:xfrm>
        </p:grpSpPr>
        <p:grpSp>
          <p:nvGrpSpPr>
            <p:cNvPr id="69" name="Group 68">
              <a:extLst>
                <a:ext uri="{FF2B5EF4-FFF2-40B4-BE49-F238E27FC236}">
                  <a16:creationId xmlns:a16="http://schemas.microsoft.com/office/drawing/2014/main" id="{A8D7446B-B0A0-3A4C-02EB-A95549A3550D}"/>
                </a:ext>
              </a:extLst>
            </p:cNvPr>
            <p:cNvGrpSpPr/>
            <p:nvPr/>
          </p:nvGrpSpPr>
          <p:grpSpPr>
            <a:xfrm>
              <a:off x="312778" y="2252781"/>
              <a:ext cx="5894070" cy="1996263"/>
              <a:chOff x="312778" y="2252781"/>
              <a:chExt cx="5894070" cy="1996263"/>
            </a:xfrm>
          </p:grpSpPr>
          <p:pic>
            <p:nvPicPr>
              <p:cNvPr id="32" name="Picture 31">
                <a:extLst>
                  <a:ext uri="{FF2B5EF4-FFF2-40B4-BE49-F238E27FC236}">
                    <a16:creationId xmlns:a16="http://schemas.microsoft.com/office/drawing/2014/main" id="{EE5BF74B-C16E-6D18-79AA-DCA263C76265}"/>
                  </a:ext>
                </a:extLst>
              </p:cNvPr>
              <p:cNvPicPr>
                <a:picLocks noChangeAspect="1"/>
              </p:cNvPicPr>
              <p:nvPr/>
            </p:nvPicPr>
            <p:blipFill rotWithShape="1">
              <a:blip r:embed="rId3"/>
              <a:srcRect b="66131"/>
              <a:stretch/>
            </p:blipFill>
            <p:spPr>
              <a:xfrm>
                <a:off x="312778" y="2252781"/>
                <a:ext cx="5894070" cy="1996263"/>
              </a:xfrm>
              <a:prstGeom prst="rect">
                <a:avLst/>
              </a:prstGeom>
            </p:spPr>
          </p:pic>
          <p:sp>
            <p:nvSpPr>
              <p:cNvPr id="34" name="Rectangle 33">
                <a:extLst>
                  <a:ext uri="{FF2B5EF4-FFF2-40B4-BE49-F238E27FC236}">
                    <a16:creationId xmlns:a16="http://schemas.microsoft.com/office/drawing/2014/main" id="{9C262E2F-2E85-EC2F-7899-6AF05CD155D2}"/>
                  </a:ext>
                </a:extLst>
              </p:cNvPr>
              <p:cNvSpPr/>
              <p:nvPr/>
            </p:nvSpPr>
            <p:spPr bwMode="auto">
              <a:xfrm>
                <a:off x="3124200" y="3992541"/>
                <a:ext cx="256809" cy="256503"/>
              </a:xfrm>
              <a:prstGeom prst="rect">
                <a:avLst/>
              </a:prstGeom>
              <a:solidFill>
                <a:srgbClr val="DAE7F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sp>
          <p:nvSpPr>
            <p:cNvPr id="73" name="Rectangle 72">
              <a:extLst>
                <a:ext uri="{FF2B5EF4-FFF2-40B4-BE49-F238E27FC236}">
                  <a16:creationId xmlns:a16="http://schemas.microsoft.com/office/drawing/2014/main" id="{E97F44E9-FB79-098F-4281-D895F91AEEBE}"/>
                </a:ext>
              </a:extLst>
            </p:cNvPr>
            <p:cNvSpPr/>
            <p:nvPr/>
          </p:nvSpPr>
          <p:spPr bwMode="auto">
            <a:xfrm>
              <a:off x="312777" y="4212000"/>
              <a:ext cx="6097712" cy="216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pic>
        <p:nvPicPr>
          <p:cNvPr id="61" name="Picture 60">
            <a:extLst>
              <a:ext uri="{FF2B5EF4-FFF2-40B4-BE49-F238E27FC236}">
                <a16:creationId xmlns:a16="http://schemas.microsoft.com/office/drawing/2014/main" id="{4E084EC6-9021-D15C-8152-04C2A50C2522}"/>
              </a:ext>
            </a:extLst>
          </p:cNvPr>
          <p:cNvPicPr>
            <a:picLocks noChangeAspect="1"/>
          </p:cNvPicPr>
          <p:nvPr/>
        </p:nvPicPr>
        <p:blipFill rotWithShape="1">
          <a:blip r:embed="rId4"/>
          <a:srcRect b="77546"/>
          <a:stretch/>
        </p:blipFill>
        <p:spPr>
          <a:xfrm>
            <a:off x="1031407" y="952789"/>
            <a:ext cx="6407134" cy="1184979"/>
          </a:xfrm>
          <a:prstGeom prst="rect">
            <a:avLst/>
          </a:prstGeom>
        </p:spPr>
      </p:pic>
      <p:grpSp>
        <p:nvGrpSpPr>
          <p:cNvPr id="71" name="Group 70">
            <a:extLst>
              <a:ext uri="{FF2B5EF4-FFF2-40B4-BE49-F238E27FC236}">
                <a16:creationId xmlns:a16="http://schemas.microsoft.com/office/drawing/2014/main" id="{DF904F11-DC55-EADA-4230-B258CB585007}"/>
              </a:ext>
            </a:extLst>
          </p:cNvPr>
          <p:cNvGrpSpPr/>
          <p:nvPr/>
        </p:nvGrpSpPr>
        <p:grpSpPr>
          <a:xfrm>
            <a:off x="1052821" y="4495800"/>
            <a:ext cx="6199294" cy="2514600"/>
            <a:chOff x="212496" y="4343400"/>
            <a:chExt cx="6199294" cy="2514600"/>
          </a:xfrm>
        </p:grpSpPr>
        <p:pic>
          <p:nvPicPr>
            <p:cNvPr id="62" name="Picture 61">
              <a:extLst>
                <a:ext uri="{FF2B5EF4-FFF2-40B4-BE49-F238E27FC236}">
                  <a16:creationId xmlns:a16="http://schemas.microsoft.com/office/drawing/2014/main" id="{FAA5F2AA-856A-E177-67D5-DEAE5DE5B251}"/>
                </a:ext>
              </a:extLst>
            </p:cNvPr>
            <p:cNvPicPr>
              <a:picLocks noChangeAspect="1"/>
            </p:cNvPicPr>
            <p:nvPr/>
          </p:nvPicPr>
          <p:blipFill rotWithShape="1">
            <a:blip r:embed="rId4"/>
            <a:srcRect t="24179" b="29561"/>
            <a:stretch/>
          </p:blipFill>
          <p:spPr>
            <a:xfrm>
              <a:off x="212496" y="4343400"/>
              <a:ext cx="6199294" cy="2362200"/>
            </a:xfrm>
            <a:prstGeom prst="rect">
              <a:avLst/>
            </a:prstGeom>
          </p:spPr>
        </p:pic>
        <p:sp>
          <p:nvSpPr>
            <p:cNvPr id="63" name="Rectangle 62">
              <a:extLst>
                <a:ext uri="{FF2B5EF4-FFF2-40B4-BE49-F238E27FC236}">
                  <a16:creationId xmlns:a16="http://schemas.microsoft.com/office/drawing/2014/main" id="{82B1C730-2AB9-0CDD-FC31-203408D53AD4}"/>
                </a:ext>
              </a:extLst>
            </p:cNvPr>
            <p:cNvSpPr/>
            <p:nvPr/>
          </p:nvSpPr>
          <p:spPr bwMode="auto">
            <a:xfrm>
              <a:off x="338177" y="6535333"/>
              <a:ext cx="5910223" cy="322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cxnSp>
          <p:nvCxnSpPr>
            <p:cNvPr id="65" name="Straight Connector 64">
              <a:extLst>
                <a:ext uri="{FF2B5EF4-FFF2-40B4-BE49-F238E27FC236}">
                  <a16:creationId xmlns:a16="http://schemas.microsoft.com/office/drawing/2014/main" id="{8939C6F1-872F-B97E-BF97-9007E2FDD998}"/>
                </a:ext>
              </a:extLst>
            </p:cNvPr>
            <p:cNvCxnSpPr/>
            <p:nvPr/>
          </p:nvCxnSpPr>
          <p:spPr bwMode="auto">
            <a:xfrm>
              <a:off x="338176" y="6535333"/>
              <a:ext cx="3513600" cy="0"/>
            </a:xfrm>
            <a:prstGeom prst="line">
              <a:avLst/>
            </a:prstGeom>
            <a:noFill/>
            <a:ln w="12700" cap="flat" cmpd="sng" algn="ctr">
              <a:solidFill>
                <a:schemeClr val="tx2"/>
              </a:solidFill>
              <a:prstDash val="solid"/>
              <a:round/>
              <a:headEnd type="none" w="med" len="med"/>
              <a:tailEnd type="none" w="med" len="med"/>
            </a:ln>
            <a:effectLst/>
          </p:spPr>
        </p:cxnSp>
        <p:sp>
          <p:nvSpPr>
            <p:cNvPr id="66" name="Rectangle 65">
              <a:extLst>
                <a:ext uri="{FF2B5EF4-FFF2-40B4-BE49-F238E27FC236}">
                  <a16:creationId xmlns:a16="http://schemas.microsoft.com/office/drawing/2014/main" id="{E59F7CF4-4B59-75B8-5894-56DE0D47CECD}"/>
                </a:ext>
              </a:extLst>
            </p:cNvPr>
            <p:cNvSpPr/>
            <p:nvPr/>
          </p:nvSpPr>
          <p:spPr bwMode="auto">
            <a:xfrm>
              <a:off x="3962400" y="6248400"/>
              <a:ext cx="2286000" cy="2869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sp>
        <p:nvSpPr>
          <p:cNvPr id="2" name="TextBox 1">
            <a:extLst>
              <a:ext uri="{FF2B5EF4-FFF2-40B4-BE49-F238E27FC236}">
                <a16:creationId xmlns:a16="http://schemas.microsoft.com/office/drawing/2014/main" id="{C2934F9F-7616-37A0-ED17-AD103DD7E7CA}"/>
              </a:ext>
            </a:extLst>
          </p:cNvPr>
          <p:cNvSpPr txBox="1"/>
          <p:nvPr/>
        </p:nvSpPr>
        <p:spPr>
          <a:xfrm>
            <a:off x="1898396" y="1116857"/>
            <a:ext cx="1351652" cy="369332"/>
          </a:xfrm>
          <a:prstGeom prst="rect">
            <a:avLst/>
          </a:prstGeom>
          <a:noFill/>
        </p:spPr>
        <p:txBody>
          <a:bodyPr wrap="none" rtlCol="0">
            <a:spAutoFit/>
          </a:bodyPr>
          <a:lstStyle/>
          <a:p>
            <a:r>
              <a:rPr lang="en-CN" dirty="0"/>
              <a:t>BioPlex 3.0</a:t>
            </a:r>
          </a:p>
        </p:txBody>
      </p:sp>
      <p:sp>
        <p:nvSpPr>
          <p:cNvPr id="6" name="Rectangle 5">
            <a:extLst>
              <a:ext uri="{FF2B5EF4-FFF2-40B4-BE49-F238E27FC236}">
                <a16:creationId xmlns:a16="http://schemas.microsoft.com/office/drawing/2014/main" id="{9718A0E7-2BF6-1185-0EAC-DA7554A4826C}"/>
              </a:ext>
            </a:extLst>
          </p:cNvPr>
          <p:cNvSpPr/>
          <p:nvPr/>
        </p:nvSpPr>
        <p:spPr bwMode="auto">
          <a:xfrm>
            <a:off x="5992617" y="963317"/>
            <a:ext cx="1492816" cy="5225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5" name="TextBox 4">
            <a:extLst>
              <a:ext uri="{FF2B5EF4-FFF2-40B4-BE49-F238E27FC236}">
                <a16:creationId xmlns:a16="http://schemas.microsoft.com/office/drawing/2014/main" id="{C5148656-F0F9-7E5A-5BC2-376874DDE2DB}"/>
              </a:ext>
            </a:extLst>
          </p:cNvPr>
          <p:cNvSpPr txBox="1"/>
          <p:nvPr/>
        </p:nvSpPr>
        <p:spPr>
          <a:xfrm>
            <a:off x="3515633" y="926068"/>
            <a:ext cx="5415196" cy="369332"/>
          </a:xfrm>
          <a:prstGeom prst="rect">
            <a:avLst/>
          </a:prstGeom>
          <a:noFill/>
        </p:spPr>
        <p:txBody>
          <a:bodyPr wrap="square">
            <a:spAutoFit/>
          </a:bodyPr>
          <a:lstStyle/>
          <a:p>
            <a:r>
              <a:rPr lang="en-US" b="0" i="1" dirty="0">
                <a:solidFill>
                  <a:srgbClr val="222222"/>
                </a:solidFill>
                <a:effectLst/>
                <a:latin typeface="Arial" panose="020B0604020202020204" pitchFamily="34" charset="0"/>
              </a:rPr>
              <a:t>Cell</a:t>
            </a:r>
            <a:r>
              <a:rPr lang="en-US" b="0" i="0" dirty="0">
                <a:solidFill>
                  <a:srgbClr val="222222"/>
                </a:solidFill>
                <a:effectLst/>
                <a:latin typeface="Arial" panose="020B0604020202020204" pitchFamily="34" charset="0"/>
              </a:rPr>
              <a:t> 184.11 (2021): 3022-3040.</a:t>
            </a:r>
            <a:endParaRPr lang="en-CN" dirty="0"/>
          </a:p>
        </p:txBody>
      </p:sp>
      <p:sp>
        <p:nvSpPr>
          <p:cNvPr id="3" name="TextBox 2">
            <a:extLst>
              <a:ext uri="{FF2B5EF4-FFF2-40B4-BE49-F238E27FC236}">
                <a16:creationId xmlns:a16="http://schemas.microsoft.com/office/drawing/2014/main" id="{53C9ED8A-BBB6-A24E-5BF3-1EDE3DB85348}"/>
              </a:ext>
            </a:extLst>
          </p:cNvPr>
          <p:cNvSpPr txBox="1"/>
          <p:nvPr/>
        </p:nvSpPr>
        <p:spPr>
          <a:xfrm>
            <a:off x="8530520" y="1143000"/>
            <a:ext cx="1386406" cy="584775"/>
          </a:xfrm>
          <a:prstGeom prst="rect">
            <a:avLst/>
          </a:prstGeom>
          <a:noFill/>
        </p:spPr>
        <p:txBody>
          <a:bodyPr wrap="none" rtlCol="0">
            <a:spAutoFit/>
          </a:bodyPr>
          <a:lstStyle/>
          <a:p>
            <a:pPr algn="ctr"/>
            <a:r>
              <a:rPr lang="en-US" altLang="zh-CN" sz="1600" dirty="0" err="1">
                <a:latin typeface="Arial" panose="020B0604020202020204" pitchFamily="34" charset="0"/>
                <a:cs typeface="Arial" panose="020B0604020202020204" pitchFamily="34" charset="0"/>
              </a:rPr>
              <a:t>BioPlex</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3.0</a:t>
            </a:r>
          </a:p>
          <a:p>
            <a:pPr algn="ctr"/>
            <a:r>
              <a:rPr lang="en-US" altLang="zh-CN" sz="1600" dirty="0">
                <a:latin typeface="Arial" panose="020B0604020202020204" pitchFamily="34" charset="0"/>
                <a:cs typeface="Arial" panose="020B0604020202020204" pitchFamily="34" charset="0"/>
              </a:rPr>
              <a:t>293T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cell</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line</a:t>
            </a:r>
            <a:endParaRPr lang="en-CN"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BF4B78-99CF-7ED9-A8F8-9971C2F94828}"/>
              </a:ext>
            </a:extLst>
          </p:cNvPr>
          <p:cNvSpPr txBox="1"/>
          <p:nvPr/>
        </p:nvSpPr>
        <p:spPr>
          <a:xfrm>
            <a:off x="8551103" y="2252246"/>
            <a:ext cx="1345240" cy="338554"/>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Bait: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HDAC1</a:t>
            </a:r>
            <a:endParaRPr lang="en-CN" sz="160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29E080C9-40A9-1D28-E377-364A17033EE7}"/>
              </a:ext>
            </a:extLst>
          </p:cNvPr>
          <p:cNvSpPr/>
          <p:nvPr/>
        </p:nvSpPr>
        <p:spPr>
          <a:xfrm>
            <a:off x="9133324" y="1997405"/>
            <a:ext cx="180786" cy="180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nvGrpSpPr>
          <p:cNvPr id="9" name="Group 8">
            <a:extLst>
              <a:ext uri="{FF2B5EF4-FFF2-40B4-BE49-F238E27FC236}">
                <a16:creationId xmlns:a16="http://schemas.microsoft.com/office/drawing/2014/main" id="{A44447B7-4622-C24C-CCC5-F558942F0B06}"/>
              </a:ext>
            </a:extLst>
          </p:cNvPr>
          <p:cNvGrpSpPr/>
          <p:nvPr/>
        </p:nvGrpSpPr>
        <p:grpSpPr>
          <a:xfrm>
            <a:off x="8930829" y="3031936"/>
            <a:ext cx="585780" cy="225257"/>
            <a:chOff x="1645861" y="3012846"/>
            <a:chExt cx="732387" cy="281633"/>
          </a:xfrm>
        </p:grpSpPr>
        <p:sp>
          <p:nvSpPr>
            <p:cNvPr id="10" name="Diamond 9">
              <a:extLst>
                <a:ext uri="{FF2B5EF4-FFF2-40B4-BE49-F238E27FC236}">
                  <a16:creationId xmlns:a16="http://schemas.microsoft.com/office/drawing/2014/main" id="{891D55F8-0B4A-D9B2-5E69-D386B976972D}"/>
                </a:ext>
              </a:extLst>
            </p:cNvPr>
            <p:cNvSpPr/>
            <p:nvPr/>
          </p:nvSpPr>
          <p:spPr>
            <a:xfrm>
              <a:off x="1645861" y="3012846"/>
              <a:ext cx="281633" cy="281633"/>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11" name="Diamond 10">
              <a:extLst>
                <a:ext uri="{FF2B5EF4-FFF2-40B4-BE49-F238E27FC236}">
                  <a16:creationId xmlns:a16="http://schemas.microsoft.com/office/drawing/2014/main" id="{4F877CB9-FBC4-A5CB-42C2-9E0F5BFEBADE}"/>
                </a:ext>
              </a:extLst>
            </p:cNvPr>
            <p:cNvSpPr/>
            <p:nvPr/>
          </p:nvSpPr>
          <p:spPr>
            <a:xfrm>
              <a:off x="2096615" y="3012846"/>
              <a:ext cx="281633" cy="281633"/>
            </a:xfrm>
            <a:prstGeom prst="diamon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sp>
        <p:nvSpPr>
          <p:cNvPr id="12" name="TextBox 11">
            <a:extLst>
              <a:ext uri="{FF2B5EF4-FFF2-40B4-BE49-F238E27FC236}">
                <a16:creationId xmlns:a16="http://schemas.microsoft.com/office/drawing/2014/main" id="{9ACE9A47-B0F1-0794-ECCB-1EA82A6B9238}"/>
              </a:ext>
            </a:extLst>
          </p:cNvPr>
          <p:cNvSpPr txBox="1"/>
          <p:nvPr/>
        </p:nvSpPr>
        <p:spPr>
          <a:xfrm>
            <a:off x="8355531" y="3429000"/>
            <a:ext cx="1736373" cy="338554"/>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Prey:</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86</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proteins</a:t>
            </a:r>
            <a:endParaRPr lang="en-CN" sz="16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1C6DA90-FA27-A405-0EF1-47152AD3A9CA}"/>
              </a:ext>
            </a:extLst>
          </p:cNvPr>
          <p:cNvGrpSpPr/>
          <p:nvPr/>
        </p:nvGrpSpPr>
        <p:grpSpPr>
          <a:xfrm>
            <a:off x="9111095" y="2860114"/>
            <a:ext cx="225257" cy="568886"/>
            <a:chOff x="1878243" y="2763748"/>
            <a:chExt cx="281633" cy="711264"/>
          </a:xfrm>
        </p:grpSpPr>
        <p:sp>
          <p:nvSpPr>
            <p:cNvPr id="14" name="Diamond 13">
              <a:extLst>
                <a:ext uri="{FF2B5EF4-FFF2-40B4-BE49-F238E27FC236}">
                  <a16:creationId xmlns:a16="http://schemas.microsoft.com/office/drawing/2014/main" id="{DAC741ED-2FE9-C056-27AE-C5FDCBCC9713}"/>
                </a:ext>
              </a:extLst>
            </p:cNvPr>
            <p:cNvSpPr/>
            <p:nvPr/>
          </p:nvSpPr>
          <p:spPr>
            <a:xfrm>
              <a:off x="1878243" y="2763748"/>
              <a:ext cx="281633" cy="28163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15" name="Diamond 14">
              <a:extLst>
                <a:ext uri="{FF2B5EF4-FFF2-40B4-BE49-F238E27FC236}">
                  <a16:creationId xmlns:a16="http://schemas.microsoft.com/office/drawing/2014/main" id="{025D7BA7-E422-BA5F-1F28-C9A1643DC58F}"/>
                </a:ext>
              </a:extLst>
            </p:cNvPr>
            <p:cNvSpPr/>
            <p:nvPr/>
          </p:nvSpPr>
          <p:spPr>
            <a:xfrm>
              <a:off x="1878243" y="3193379"/>
              <a:ext cx="281633" cy="281633"/>
            </a:xfrm>
            <a:prstGeom prst="diamond">
              <a:avLst/>
            </a:prstGeom>
            <a:solidFill>
              <a:srgbClr val="121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sp>
        <p:nvSpPr>
          <p:cNvPr id="16" name="TextBox 15">
            <a:extLst>
              <a:ext uri="{FF2B5EF4-FFF2-40B4-BE49-F238E27FC236}">
                <a16:creationId xmlns:a16="http://schemas.microsoft.com/office/drawing/2014/main" id="{FECFDE9A-0215-8156-C543-83028913B322}"/>
              </a:ext>
            </a:extLst>
          </p:cNvPr>
          <p:cNvSpPr txBox="1"/>
          <p:nvPr/>
        </p:nvSpPr>
        <p:spPr>
          <a:xfrm>
            <a:off x="7866621" y="4744557"/>
            <a:ext cx="2714205" cy="584775"/>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Pass:</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85</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(including</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CHD4),</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algn="ctr"/>
            <a:r>
              <a:rPr lang="en-US" altLang="zh-CN" sz="1600" dirty="0">
                <a:latin typeface="Arial" panose="020B0604020202020204" pitchFamily="34" charset="0"/>
                <a:cs typeface="Arial" panose="020B0604020202020204" pitchFamily="34" charset="0"/>
              </a:rPr>
              <a:t>Fail:</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1</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(CHD5)</a:t>
            </a:r>
            <a:endParaRPr lang="en-CN" sz="1600" dirty="0">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124292A2-9644-9587-FA87-1996C3EE0E9C}"/>
              </a:ext>
            </a:extLst>
          </p:cNvPr>
          <p:cNvCxnSpPr>
            <a:cxnSpLocks/>
          </p:cNvCxnSpPr>
          <p:nvPr/>
        </p:nvCxnSpPr>
        <p:spPr>
          <a:xfrm>
            <a:off x="9223717" y="3769142"/>
            <a:ext cx="0" cy="269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364B879-5074-12FF-7FD7-8B1BEE6DCDD0}"/>
              </a:ext>
            </a:extLst>
          </p:cNvPr>
          <p:cNvSpPr/>
          <p:nvPr/>
        </p:nvSpPr>
        <p:spPr>
          <a:xfrm>
            <a:off x="9133324" y="3056554"/>
            <a:ext cx="180786" cy="180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nvGrpSpPr>
          <p:cNvPr id="19" name="Group 18">
            <a:extLst>
              <a:ext uri="{FF2B5EF4-FFF2-40B4-BE49-F238E27FC236}">
                <a16:creationId xmlns:a16="http://schemas.microsoft.com/office/drawing/2014/main" id="{B9299E19-4E1F-FEC2-59EC-E4ADF1E32816}"/>
              </a:ext>
            </a:extLst>
          </p:cNvPr>
          <p:cNvGrpSpPr/>
          <p:nvPr/>
        </p:nvGrpSpPr>
        <p:grpSpPr>
          <a:xfrm>
            <a:off x="8930829" y="4327335"/>
            <a:ext cx="585780" cy="225257"/>
            <a:chOff x="1645861" y="3012846"/>
            <a:chExt cx="732387" cy="281633"/>
          </a:xfrm>
        </p:grpSpPr>
        <p:sp>
          <p:nvSpPr>
            <p:cNvPr id="20" name="Diamond 19">
              <a:extLst>
                <a:ext uri="{FF2B5EF4-FFF2-40B4-BE49-F238E27FC236}">
                  <a16:creationId xmlns:a16="http://schemas.microsoft.com/office/drawing/2014/main" id="{C17CA342-CB0C-8028-4EC2-405C34DE9AF1}"/>
                </a:ext>
              </a:extLst>
            </p:cNvPr>
            <p:cNvSpPr/>
            <p:nvPr/>
          </p:nvSpPr>
          <p:spPr>
            <a:xfrm>
              <a:off x="1645861" y="3012846"/>
              <a:ext cx="281633" cy="281633"/>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21" name="Diamond 20">
              <a:extLst>
                <a:ext uri="{FF2B5EF4-FFF2-40B4-BE49-F238E27FC236}">
                  <a16:creationId xmlns:a16="http://schemas.microsoft.com/office/drawing/2014/main" id="{50A3514F-C156-9866-C00E-95097DD16CD0}"/>
                </a:ext>
              </a:extLst>
            </p:cNvPr>
            <p:cNvSpPr/>
            <p:nvPr/>
          </p:nvSpPr>
          <p:spPr>
            <a:xfrm>
              <a:off x="2096615" y="3012846"/>
              <a:ext cx="281633" cy="281633"/>
            </a:xfrm>
            <a:prstGeom prst="diamon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grpSp>
        <p:nvGrpSpPr>
          <p:cNvPr id="22" name="Group 21">
            <a:extLst>
              <a:ext uri="{FF2B5EF4-FFF2-40B4-BE49-F238E27FC236}">
                <a16:creationId xmlns:a16="http://schemas.microsoft.com/office/drawing/2014/main" id="{E03F509C-450F-FC17-2C92-99F4B23FC217}"/>
              </a:ext>
            </a:extLst>
          </p:cNvPr>
          <p:cNvGrpSpPr/>
          <p:nvPr/>
        </p:nvGrpSpPr>
        <p:grpSpPr>
          <a:xfrm>
            <a:off x="9111095" y="4155514"/>
            <a:ext cx="225257" cy="568886"/>
            <a:chOff x="1878243" y="2763748"/>
            <a:chExt cx="281633" cy="711264"/>
          </a:xfrm>
        </p:grpSpPr>
        <p:sp>
          <p:nvSpPr>
            <p:cNvPr id="23" name="Diamond 22">
              <a:extLst>
                <a:ext uri="{FF2B5EF4-FFF2-40B4-BE49-F238E27FC236}">
                  <a16:creationId xmlns:a16="http://schemas.microsoft.com/office/drawing/2014/main" id="{BC2C4233-103B-4768-68E1-8660D898477C}"/>
                </a:ext>
              </a:extLst>
            </p:cNvPr>
            <p:cNvSpPr/>
            <p:nvPr/>
          </p:nvSpPr>
          <p:spPr>
            <a:xfrm>
              <a:off x="1878243" y="2763748"/>
              <a:ext cx="281633" cy="28163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24" name="Diamond 23">
              <a:extLst>
                <a:ext uri="{FF2B5EF4-FFF2-40B4-BE49-F238E27FC236}">
                  <a16:creationId xmlns:a16="http://schemas.microsoft.com/office/drawing/2014/main" id="{9BD1D682-CB07-0F1C-BEF8-2711A3550C7B}"/>
                </a:ext>
              </a:extLst>
            </p:cNvPr>
            <p:cNvSpPr/>
            <p:nvPr/>
          </p:nvSpPr>
          <p:spPr>
            <a:xfrm>
              <a:off x="1878243" y="3193379"/>
              <a:ext cx="281633" cy="281633"/>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dirty="0"/>
            </a:p>
          </p:txBody>
        </p:sp>
      </p:grpSp>
      <p:sp>
        <p:nvSpPr>
          <p:cNvPr id="25" name="Oval 24">
            <a:extLst>
              <a:ext uri="{FF2B5EF4-FFF2-40B4-BE49-F238E27FC236}">
                <a16:creationId xmlns:a16="http://schemas.microsoft.com/office/drawing/2014/main" id="{C70F4CAC-92DC-EA9D-A145-937BD4799214}"/>
              </a:ext>
            </a:extLst>
          </p:cNvPr>
          <p:cNvSpPr/>
          <p:nvPr/>
        </p:nvSpPr>
        <p:spPr>
          <a:xfrm>
            <a:off x="9133324" y="4351953"/>
            <a:ext cx="180786" cy="180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cxnSp>
        <p:nvCxnSpPr>
          <p:cNvPr id="26" name="Straight Arrow Connector 25">
            <a:extLst>
              <a:ext uri="{FF2B5EF4-FFF2-40B4-BE49-F238E27FC236}">
                <a16:creationId xmlns:a16="http://schemas.microsoft.com/office/drawing/2014/main" id="{2277862C-C859-A611-0C8D-EB2A8231CDF1}"/>
              </a:ext>
            </a:extLst>
          </p:cNvPr>
          <p:cNvCxnSpPr>
            <a:cxnSpLocks/>
          </p:cNvCxnSpPr>
          <p:nvPr/>
        </p:nvCxnSpPr>
        <p:spPr>
          <a:xfrm>
            <a:off x="9223717" y="1752600"/>
            <a:ext cx="0" cy="20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34B7C4B-5040-B640-0DF4-155BA8942853}"/>
              </a:ext>
            </a:extLst>
          </p:cNvPr>
          <p:cNvCxnSpPr>
            <a:cxnSpLocks/>
          </p:cNvCxnSpPr>
          <p:nvPr/>
        </p:nvCxnSpPr>
        <p:spPr>
          <a:xfrm>
            <a:off x="9223717" y="2590800"/>
            <a:ext cx="0" cy="20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BFB7882-4C40-CBFA-5643-3B36C850D554}"/>
              </a:ext>
            </a:extLst>
          </p:cNvPr>
          <p:cNvSpPr txBox="1"/>
          <p:nvPr/>
        </p:nvSpPr>
        <p:spPr>
          <a:xfrm>
            <a:off x="9158407" y="3733594"/>
            <a:ext cx="2159449" cy="338554"/>
          </a:xfrm>
          <a:prstGeom prst="rect">
            <a:avLst/>
          </a:prstGeom>
          <a:noFill/>
        </p:spPr>
        <p:txBody>
          <a:bodyPr wrap="square" rtlCol="0">
            <a:spAutoFit/>
          </a:bodyPr>
          <a:lstStyle/>
          <a:p>
            <a:pPr algn="ctr"/>
            <a:r>
              <a:rPr lang="en-US" altLang="zh-CN" sz="1600" dirty="0" err="1">
                <a:latin typeface="Arial" panose="020B0604020202020204" pitchFamily="34" charset="0"/>
                <a:cs typeface="Arial" panose="020B0604020202020204" pitchFamily="34" charset="0"/>
              </a:rPr>
              <a:t>PepQuery</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validation</a:t>
            </a:r>
            <a:endParaRPr lang="en-CN" sz="1600" dirty="0">
              <a:latin typeface="Arial" panose="020B0604020202020204" pitchFamily="34" charset="0"/>
              <a:cs typeface="Arial" panose="020B0604020202020204" pitchFamily="34" charset="0"/>
            </a:endParaRPr>
          </a:p>
        </p:txBody>
      </p:sp>
      <p:graphicFrame>
        <p:nvGraphicFramePr>
          <p:cNvPr id="29" name="Chart 28">
            <a:extLst>
              <a:ext uri="{FF2B5EF4-FFF2-40B4-BE49-F238E27FC236}">
                <a16:creationId xmlns:a16="http://schemas.microsoft.com/office/drawing/2014/main" id="{B4762A91-4FBE-2414-0665-B9E6BA2AC731}"/>
              </a:ext>
            </a:extLst>
          </p:cNvPr>
          <p:cNvGraphicFramePr/>
          <p:nvPr>
            <p:extLst>
              <p:ext uri="{D42A27DB-BD31-4B8C-83A1-F6EECF244321}">
                <p14:modId xmlns:p14="http://schemas.microsoft.com/office/powerpoint/2010/main" val="1739462067"/>
              </p:ext>
            </p:extLst>
          </p:nvPr>
        </p:nvGraphicFramePr>
        <p:xfrm>
          <a:off x="6687280" y="5181600"/>
          <a:ext cx="5123720" cy="2032838"/>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4EFDF7D4-E4B7-CD1E-5C3D-504C0D1DF67F}"/>
              </a:ext>
            </a:extLst>
          </p:cNvPr>
          <p:cNvSpPr txBox="1"/>
          <p:nvPr/>
        </p:nvSpPr>
        <p:spPr>
          <a:xfrm>
            <a:off x="6288688" y="6517272"/>
            <a:ext cx="6365630" cy="338554"/>
          </a:xfrm>
          <a:prstGeom prst="rect">
            <a:avLst/>
          </a:prstGeom>
          <a:noFill/>
        </p:spPr>
        <p:txBody>
          <a:bodyPr wrap="square">
            <a:spAutoFit/>
          </a:bodyPr>
          <a:lstStyle/>
          <a:p>
            <a:pPr algn="ctr" rtl="0">
              <a:defRPr sz="1200" b="0" i="0" u="none" strike="noStrike" kern="1200" spc="0" baseline="0">
                <a:solidFill>
                  <a:srgbClr val="34537C">
                    <a:lumMod val="65000"/>
                    <a:lumOff val="35000"/>
                  </a:srgbClr>
                </a:solidFill>
                <a:latin typeface="+mn-lt"/>
                <a:ea typeface="+mn-ea"/>
                <a:cs typeface="+mn-cs"/>
              </a:defRPr>
            </a:pPr>
            <a:r>
              <a:rPr lang="en-US" altLang="zh-CN" sz="1600" dirty="0">
                <a:latin typeface="Arial" panose="020B0604020202020204" pitchFamily="34" charset="0"/>
                <a:cs typeface="Arial" panose="020B0604020202020204" pitchFamily="34" charset="0"/>
              </a:rPr>
              <a:t>11</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bait</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genes</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include</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CHD5</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as</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a</a:t>
            </a:r>
            <a:r>
              <a:rPr lang="zh-CN" altLang="en-US" sz="1600" baseline="0" dirty="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prey</a:t>
            </a:r>
            <a:endParaRPr lang="en-US"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5F901C0-160F-A1A6-F7FC-2FFCF767DEB8}"/>
              </a:ext>
            </a:extLst>
          </p:cNvPr>
          <p:cNvSpPr/>
          <p:nvPr/>
        </p:nvSpPr>
        <p:spPr>
          <a:xfrm>
            <a:off x="819150" y="0"/>
            <a:ext cx="10553700" cy="1446550"/>
          </a:xfrm>
          <a:prstGeom prst="rect">
            <a:avLst/>
          </a:prstGeom>
        </p:spPr>
        <p:txBody>
          <a:bodyPr wrap="square">
            <a:spAutoFit/>
          </a:bodyPr>
          <a:lstStyle/>
          <a:p>
            <a:pPr algn="ctr"/>
            <a:r>
              <a:rPr lang="en-US" altLang="zh-CN" sz="3200" dirty="0">
                <a:latin typeface="+mn-ea"/>
              </a:rPr>
              <a:t>Validating known peptide identifications</a:t>
            </a:r>
          </a:p>
          <a:p>
            <a:pPr algn="ctr"/>
            <a:r>
              <a:rPr lang="en-US" altLang="zh-CN" sz="2400" dirty="0"/>
              <a:t>Small</a:t>
            </a:r>
            <a:r>
              <a:rPr lang="zh-CN" altLang="en-US" sz="2400" dirty="0"/>
              <a:t> </a:t>
            </a:r>
            <a:r>
              <a:rPr lang="en-US" altLang="zh-CN" sz="2400" dirty="0"/>
              <a:t>scale</a:t>
            </a:r>
            <a:r>
              <a:rPr lang="zh-CN" altLang="en-US" sz="2400" dirty="0"/>
              <a:t> </a:t>
            </a:r>
            <a:r>
              <a:rPr lang="en-US" altLang="zh-CN" sz="2400" dirty="0"/>
              <a:t>MS</a:t>
            </a:r>
            <a:r>
              <a:rPr lang="zh-CN" altLang="en-US" sz="2400" dirty="0"/>
              <a:t> </a:t>
            </a:r>
            <a:r>
              <a:rPr lang="en-US" altLang="zh-CN" sz="2400" dirty="0"/>
              <a:t>experiment</a:t>
            </a:r>
            <a:endParaRPr lang="en-CN" sz="2400" dirty="0"/>
          </a:p>
          <a:p>
            <a:pPr algn="ctr"/>
            <a:endParaRPr lang="en-US" altLang="zh-CN" sz="3200" dirty="0">
              <a:latin typeface="+mn-ea"/>
            </a:endParaRPr>
          </a:p>
        </p:txBody>
      </p:sp>
    </p:spTree>
    <p:extLst>
      <p:ext uri="{BB962C8B-B14F-4D97-AF65-F5344CB8AC3E}">
        <p14:creationId xmlns:p14="http://schemas.microsoft.com/office/powerpoint/2010/main" val="231166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DEC954-023E-1E47-4550-DA710B05CE99}"/>
              </a:ext>
            </a:extLst>
          </p:cNvPr>
          <p:cNvSpPr txBox="1"/>
          <p:nvPr/>
        </p:nvSpPr>
        <p:spPr>
          <a:xfrm>
            <a:off x="3200400" y="1676400"/>
            <a:ext cx="6097712" cy="646331"/>
          </a:xfrm>
          <a:prstGeom prst="rect">
            <a:avLst/>
          </a:prstGeom>
          <a:noFill/>
        </p:spPr>
        <p:txBody>
          <a:bodyPr wrap="square">
            <a:spAutoFit/>
          </a:bodyPr>
          <a:lstStyle/>
          <a:p>
            <a:br>
              <a:rPr lang="en-US" dirty="0"/>
            </a:br>
            <a:endParaRPr lang="en-CN" dirty="0"/>
          </a:p>
        </p:txBody>
      </p:sp>
      <p:sp>
        <p:nvSpPr>
          <p:cNvPr id="4" name="Rectangle 3">
            <a:extLst>
              <a:ext uri="{FF2B5EF4-FFF2-40B4-BE49-F238E27FC236}">
                <a16:creationId xmlns:a16="http://schemas.microsoft.com/office/drawing/2014/main" id="{85F901C0-160F-A1A6-F7FC-2FFCF767DEB8}"/>
              </a:ext>
            </a:extLst>
          </p:cNvPr>
          <p:cNvSpPr/>
          <p:nvPr/>
        </p:nvSpPr>
        <p:spPr>
          <a:xfrm>
            <a:off x="831603" y="0"/>
            <a:ext cx="10553700" cy="584775"/>
          </a:xfrm>
          <a:prstGeom prst="rect">
            <a:avLst/>
          </a:prstGeom>
        </p:spPr>
        <p:txBody>
          <a:bodyPr wrap="square">
            <a:spAutoFit/>
          </a:bodyPr>
          <a:lstStyle/>
          <a:p>
            <a:pPr algn="ctr"/>
            <a:r>
              <a:rPr lang="en-US" altLang="zh-CN" sz="3200" dirty="0">
                <a:latin typeface="+mn-ea"/>
                <a:cs typeface="Times" charset="0"/>
              </a:rPr>
              <a:t>CHD5</a:t>
            </a:r>
            <a:r>
              <a:rPr lang="zh-CN" altLang="en-US" sz="3200" dirty="0">
                <a:latin typeface="+mn-ea"/>
                <a:cs typeface="Times" charset="0"/>
              </a:rPr>
              <a:t> </a:t>
            </a:r>
            <a:r>
              <a:rPr lang="en-US" altLang="zh-CN" sz="3200" dirty="0">
                <a:latin typeface="+mn-ea"/>
                <a:cs typeface="Times" charset="0"/>
              </a:rPr>
              <a:t>was</a:t>
            </a:r>
            <a:r>
              <a:rPr lang="zh-CN" altLang="en-US" sz="3200" dirty="0">
                <a:latin typeface="+mn-ea"/>
                <a:cs typeface="Times" charset="0"/>
              </a:rPr>
              <a:t> </a:t>
            </a:r>
            <a:r>
              <a:rPr lang="en-US" altLang="zh-CN" sz="3200" dirty="0">
                <a:latin typeface="+mn-ea"/>
                <a:cs typeface="Times" charset="0"/>
              </a:rPr>
              <a:t>misidentified</a:t>
            </a:r>
            <a:r>
              <a:rPr lang="zh-CN" altLang="en-US" sz="3200" dirty="0">
                <a:latin typeface="+mn-ea"/>
                <a:cs typeface="Times" charset="0"/>
              </a:rPr>
              <a:t> </a:t>
            </a:r>
            <a:r>
              <a:rPr lang="en-US" altLang="zh-CN" sz="3200" dirty="0">
                <a:latin typeface="+mn-ea"/>
                <a:cs typeface="Times" charset="0"/>
              </a:rPr>
              <a:t>due</a:t>
            </a:r>
            <a:r>
              <a:rPr lang="zh-CN" altLang="en-US" sz="3200" dirty="0">
                <a:latin typeface="+mn-ea"/>
                <a:cs typeface="Times" charset="0"/>
              </a:rPr>
              <a:t> </a:t>
            </a:r>
            <a:r>
              <a:rPr lang="en-US" altLang="zh-CN" sz="3200" dirty="0">
                <a:latin typeface="+mn-ea"/>
                <a:cs typeface="Times" charset="0"/>
              </a:rPr>
              <a:t>to</a:t>
            </a:r>
            <a:r>
              <a:rPr lang="zh-CN" altLang="en-US" sz="3200" dirty="0">
                <a:latin typeface="+mn-ea"/>
                <a:cs typeface="Times" charset="0"/>
              </a:rPr>
              <a:t> </a:t>
            </a:r>
            <a:r>
              <a:rPr lang="en-US" altLang="zh-CN" sz="3200" dirty="0">
                <a:latin typeface="+mn-ea"/>
                <a:cs typeface="Times" charset="0"/>
              </a:rPr>
              <a:t>modification</a:t>
            </a:r>
            <a:r>
              <a:rPr lang="zh-CN" altLang="en-US" sz="3200" dirty="0">
                <a:latin typeface="+mn-ea"/>
                <a:cs typeface="Times" charset="0"/>
              </a:rPr>
              <a:t> </a:t>
            </a:r>
            <a:r>
              <a:rPr lang="en-US" altLang="zh-CN" sz="3200" dirty="0">
                <a:latin typeface="+mn-ea"/>
                <a:cs typeface="Times" charset="0"/>
              </a:rPr>
              <a:t>setting</a:t>
            </a:r>
          </a:p>
        </p:txBody>
      </p:sp>
      <p:sp>
        <p:nvSpPr>
          <p:cNvPr id="30" name="TextBox 29">
            <a:extLst>
              <a:ext uri="{FF2B5EF4-FFF2-40B4-BE49-F238E27FC236}">
                <a16:creationId xmlns:a16="http://schemas.microsoft.com/office/drawing/2014/main" id="{CA797C71-7568-3533-B886-54AF5E0F6905}"/>
              </a:ext>
            </a:extLst>
          </p:cNvPr>
          <p:cNvSpPr txBox="1"/>
          <p:nvPr/>
        </p:nvSpPr>
        <p:spPr>
          <a:xfrm>
            <a:off x="15304" y="6003911"/>
            <a:ext cx="3032696"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CHD4:</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80</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PSMs,</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25</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peptides</a:t>
            </a:r>
            <a:endParaRPr lang="en-CN" sz="16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39B6317-B816-2875-C589-7B2D67D24D0F}"/>
              </a:ext>
            </a:extLst>
          </p:cNvPr>
          <p:cNvSpPr txBox="1"/>
          <p:nvPr/>
        </p:nvSpPr>
        <p:spPr>
          <a:xfrm>
            <a:off x="831603" y="1427443"/>
            <a:ext cx="1386406" cy="584775"/>
          </a:xfrm>
          <a:prstGeom prst="rect">
            <a:avLst/>
          </a:prstGeom>
          <a:noFill/>
        </p:spPr>
        <p:txBody>
          <a:bodyPr wrap="none" rtlCol="0">
            <a:spAutoFit/>
          </a:bodyPr>
          <a:lstStyle/>
          <a:p>
            <a:pPr algn="ctr"/>
            <a:r>
              <a:rPr lang="en-US" altLang="zh-CN" sz="1600" dirty="0" err="1">
                <a:latin typeface="Arial" panose="020B0604020202020204" pitchFamily="34" charset="0"/>
                <a:cs typeface="Arial" panose="020B0604020202020204" pitchFamily="34" charset="0"/>
              </a:rPr>
              <a:t>BioPlex</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3.0</a:t>
            </a:r>
          </a:p>
          <a:p>
            <a:pPr algn="ctr"/>
            <a:r>
              <a:rPr lang="en-US" altLang="zh-CN" sz="1600" dirty="0">
                <a:latin typeface="Arial" panose="020B0604020202020204" pitchFamily="34" charset="0"/>
                <a:cs typeface="Arial" panose="020B0604020202020204" pitchFamily="34" charset="0"/>
              </a:rPr>
              <a:t>293T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cell</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line</a:t>
            </a:r>
            <a:endParaRPr lang="en-CN" sz="16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E492A28-8342-A2EA-2ABF-9A50B45935EB}"/>
              </a:ext>
            </a:extLst>
          </p:cNvPr>
          <p:cNvSpPr txBox="1"/>
          <p:nvPr/>
        </p:nvSpPr>
        <p:spPr>
          <a:xfrm>
            <a:off x="852186" y="2536689"/>
            <a:ext cx="1345240" cy="338554"/>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Bait: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HDAC1</a:t>
            </a:r>
            <a:endParaRPr lang="en-CN" sz="1600" dirty="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199B236-33B4-DB48-5C69-9CE755F4472A}"/>
              </a:ext>
            </a:extLst>
          </p:cNvPr>
          <p:cNvSpPr/>
          <p:nvPr/>
        </p:nvSpPr>
        <p:spPr>
          <a:xfrm>
            <a:off x="1434407" y="2281848"/>
            <a:ext cx="180786" cy="180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nvGrpSpPr>
          <p:cNvPr id="34" name="Group 33">
            <a:extLst>
              <a:ext uri="{FF2B5EF4-FFF2-40B4-BE49-F238E27FC236}">
                <a16:creationId xmlns:a16="http://schemas.microsoft.com/office/drawing/2014/main" id="{002264B0-53D4-954F-AD49-650FAD6F6BEF}"/>
              </a:ext>
            </a:extLst>
          </p:cNvPr>
          <p:cNvGrpSpPr/>
          <p:nvPr/>
        </p:nvGrpSpPr>
        <p:grpSpPr>
          <a:xfrm>
            <a:off x="1231912" y="3316379"/>
            <a:ext cx="585780" cy="225257"/>
            <a:chOff x="1645861" y="3012846"/>
            <a:chExt cx="732387" cy="281633"/>
          </a:xfrm>
        </p:grpSpPr>
        <p:sp>
          <p:nvSpPr>
            <p:cNvPr id="35" name="Diamond 34">
              <a:extLst>
                <a:ext uri="{FF2B5EF4-FFF2-40B4-BE49-F238E27FC236}">
                  <a16:creationId xmlns:a16="http://schemas.microsoft.com/office/drawing/2014/main" id="{072DFDAB-51EB-F492-575F-4F36F50435EE}"/>
                </a:ext>
              </a:extLst>
            </p:cNvPr>
            <p:cNvSpPr/>
            <p:nvPr/>
          </p:nvSpPr>
          <p:spPr>
            <a:xfrm>
              <a:off x="1645861" y="3012846"/>
              <a:ext cx="281633" cy="281633"/>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36" name="Diamond 35">
              <a:extLst>
                <a:ext uri="{FF2B5EF4-FFF2-40B4-BE49-F238E27FC236}">
                  <a16:creationId xmlns:a16="http://schemas.microsoft.com/office/drawing/2014/main" id="{BB805482-D8E5-B50A-CB66-AF34F0F08B9B}"/>
                </a:ext>
              </a:extLst>
            </p:cNvPr>
            <p:cNvSpPr/>
            <p:nvPr/>
          </p:nvSpPr>
          <p:spPr>
            <a:xfrm>
              <a:off x="2096615" y="3012846"/>
              <a:ext cx="281633" cy="281633"/>
            </a:xfrm>
            <a:prstGeom prst="diamon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sp>
        <p:nvSpPr>
          <p:cNvPr id="37" name="TextBox 36">
            <a:extLst>
              <a:ext uri="{FF2B5EF4-FFF2-40B4-BE49-F238E27FC236}">
                <a16:creationId xmlns:a16="http://schemas.microsoft.com/office/drawing/2014/main" id="{691245D8-8A2A-BF35-6862-48306C621DF6}"/>
              </a:ext>
            </a:extLst>
          </p:cNvPr>
          <p:cNvSpPr txBox="1"/>
          <p:nvPr/>
        </p:nvSpPr>
        <p:spPr>
          <a:xfrm>
            <a:off x="656614" y="3713443"/>
            <a:ext cx="1736373" cy="338554"/>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Prey:</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86</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proteins</a:t>
            </a:r>
            <a:endParaRPr lang="en-CN" sz="1600"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81A95CB3-8554-913A-5819-4287E477727F}"/>
              </a:ext>
            </a:extLst>
          </p:cNvPr>
          <p:cNvGrpSpPr/>
          <p:nvPr/>
        </p:nvGrpSpPr>
        <p:grpSpPr>
          <a:xfrm>
            <a:off x="1412178" y="3144557"/>
            <a:ext cx="225257" cy="568886"/>
            <a:chOff x="1878243" y="2763748"/>
            <a:chExt cx="281633" cy="711264"/>
          </a:xfrm>
        </p:grpSpPr>
        <p:sp>
          <p:nvSpPr>
            <p:cNvPr id="39" name="Diamond 38">
              <a:extLst>
                <a:ext uri="{FF2B5EF4-FFF2-40B4-BE49-F238E27FC236}">
                  <a16:creationId xmlns:a16="http://schemas.microsoft.com/office/drawing/2014/main" id="{AC470614-B389-CC5B-02B7-8BC66AF42E5C}"/>
                </a:ext>
              </a:extLst>
            </p:cNvPr>
            <p:cNvSpPr/>
            <p:nvPr/>
          </p:nvSpPr>
          <p:spPr>
            <a:xfrm>
              <a:off x="1878243" y="2763748"/>
              <a:ext cx="281633" cy="28163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40" name="Diamond 39">
              <a:extLst>
                <a:ext uri="{FF2B5EF4-FFF2-40B4-BE49-F238E27FC236}">
                  <a16:creationId xmlns:a16="http://schemas.microsoft.com/office/drawing/2014/main" id="{018452EA-A0AE-C07B-D99A-08E5022C67F9}"/>
                </a:ext>
              </a:extLst>
            </p:cNvPr>
            <p:cNvSpPr/>
            <p:nvPr/>
          </p:nvSpPr>
          <p:spPr>
            <a:xfrm>
              <a:off x="1878243" y="3193379"/>
              <a:ext cx="281633" cy="281633"/>
            </a:xfrm>
            <a:prstGeom prst="diamond">
              <a:avLst/>
            </a:prstGeom>
            <a:solidFill>
              <a:srgbClr val="121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sp>
        <p:nvSpPr>
          <p:cNvPr id="41" name="TextBox 40">
            <a:extLst>
              <a:ext uri="{FF2B5EF4-FFF2-40B4-BE49-F238E27FC236}">
                <a16:creationId xmlns:a16="http://schemas.microsoft.com/office/drawing/2014/main" id="{CE3A2D24-F240-53F7-6AFC-09A8FDB4DBD2}"/>
              </a:ext>
            </a:extLst>
          </p:cNvPr>
          <p:cNvSpPr txBox="1"/>
          <p:nvPr/>
        </p:nvSpPr>
        <p:spPr>
          <a:xfrm>
            <a:off x="167704" y="5029000"/>
            <a:ext cx="2714205" cy="584775"/>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Pass:</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85</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(including</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CHD4),</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algn="ctr"/>
            <a:r>
              <a:rPr lang="en-US" altLang="zh-CN" sz="1600" dirty="0">
                <a:latin typeface="Arial" panose="020B0604020202020204" pitchFamily="34" charset="0"/>
                <a:cs typeface="Arial" panose="020B0604020202020204" pitchFamily="34" charset="0"/>
              </a:rPr>
              <a:t>Fail:</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1</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(CHD5)</a:t>
            </a:r>
            <a:endParaRPr lang="en-CN" sz="1600" dirty="0">
              <a:latin typeface="Arial" panose="020B0604020202020204" pitchFamily="34"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A57CD4F1-9780-726B-EC76-A94919F3F024}"/>
              </a:ext>
            </a:extLst>
          </p:cNvPr>
          <p:cNvCxnSpPr>
            <a:cxnSpLocks/>
          </p:cNvCxnSpPr>
          <p:nvPr/>
        </p:nvCxnSpPr>
        <p:spPr>
          <a:xfrm>
            <a:off x="1524800" y="4053585"/>
            <a:ext cx="0" cy="269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BD46BFF-E942-73B0-9566-28B0E9240374}"/>
              </a:ext>
            </a:extLst>
          </p:cNvPr>
          <p:cNvSpPr/>
          <p:nvPr/>
        </p:nvSpPr>
        <p:spPr>
          <a:xfrm>
            <a:off x="1434407" y="3340997"/>
            <a:ext cx="180786" cy="180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nvGrpSpPr>
          <p:cNvPr id="44" name="Group 43">
            <a:extLst>
              <a:ext uri="{FF2B5EF4-FFF2-40B4-BE49-F238E27FC236}">
                <a16:creationId xmlns:a16="http://schemas.microsoft.com/office/drawing/2014/main" id="{033BAAB7-57AB-F841-99BE-44977AAA65C1}"/>
              </a:ext>
            </a:extLst>
          </p:cNvPr>
          <p:cNvGrpSpPr/>
          <p:nvPr/>
        </p:nvGrpSpPr>
        <p:grpSpPr>
          <a:xfrm>
            <a:off x="1231912" y="4611778"/>
            <a:ext cx="585780" cy="225257"/>
            <a:chOff x="1645861" y="3012846"/>
            <a:chExt cx="732387" cy="281633"/>
          </a:xfrm>
        </p:grpSpPr>
        <p:sp>
          <p:nvSpPr>
            <p:cNvPr id="45" name="Diamond 44">
              <a:extLst>
                <a:ext uri="{FF2B5EF4-FFF2-40B4-BE49-F238E27FC236}">
                  <a16:creationId xmlns:a16="http://schemas.microsoft.com/office/drawing/2014/main" id="{534361FB-F18C-EA59-B87C-666CC00002FD}"/>
                </a:ext>
              </a:extLst>
            </p:cNvPr>
            <p:cNvSpPr/>
            <p:nvPr/>
          </p:nvSpPr>
          <p:spPr>
            <a:xfrm>
              <a:off x="1645861" y="3012846"/>
              <a:ext cx="281633" cy="281633"/>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46" name="Diamond 45">
              <a:extLst>
                <a:ext uri="{FF2B5EF4-FFF2-40B4-BE49-F238E27FC236}">
                  <a16:creationId xmlns:a16="http://schemas.microsoft.com/office/drawing/2014/main" id="{93753817-8E0D-E9BB-8110-02F12CE72389}"/>
                </a:ext>
              </a:extLst>
            </p:cNvPr>
            <p:cNvSpPr/>
            <p:nvPr/>
          </p:nvSpPr>
          <p:spPr>
            <a:xfrm>
              <a:off x="2096615" y="3012846"/>
              <a:ext cx="281633" cy="281633"/>
            </a:xfrm>
            <a:prstGeom prst="diamon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grpSp>
      <p:grpSp>
        <p:nvGrpSpPr>
          <p:cNvPr id="47" name="Group 46">
            <a:extLst>
              <a:ext uri="{FF2B5EF4-FFF2-40B4-BE49-F238E27FC236}">
                <a16:creationId xmlns:a16="http://schemas.microsoft.com/office/drawing/2014/main" id="{E6D21ABF-9BE5-1DF8-01BB-AC141524511B}"/>
              </a:ext>
            </a:extLst>
          </p:cNvPr>
          <p:cNvGrpSpPr/>
          <p:nvPr/>
        </p:nvGrpSpPr>
        <p:grpSpPr>
          <a:xfrm>
            <a:off x="1412178" y="4439957"/>
            <a:ext cx="225257" cy="568886"/>
            <a:chOff x="1878243" y="2763748"/>
            <a:chExt cx="281633" cy="711264"/>
          </a:xfrm>
        </p:grpSpPr>
        <p:sp>
          <p:nvSpPr>
            <p:cNvPr id="48" name="Diamond 47">
              <a:extLst>
                <a:ext uri="{FF2B5EF4-FFF2-40B4-BE49-F238E27FC236}">
                  <a16:creationId xmlns:a16="http://schemas.microsoft.com/office/drawing/2014/main" id="{29167E45-DEE6-261C-FE5A-CF1BADBCAF89}"/>
                </a:ext>
              </a:extLst>
            </p:cNvPr>
            <p:cNvSpPr/>
            <p:nvPr/>
          </p:nvSpPr>
          <p:spPr>
            <a:xfrm>
              <a:off x="1878243" y="2763748"/>
              <a:ext cx="281633" cy="28163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sp>
          <p:nvSpPr>
            <p:cNvPr id="49" name="Diamond 48">
              <a:extLst>
                <a:ext uri="{FF2B5EF4-FFF2-40B4-BE49-F238E27FC236}">
                  <a16:creationId xmlns:a16="http://schemas.microsoft.com/office/drawing/2014/main" id="{95529D3D-B347-5E1F-26D3-6632427FF796}"/>
                </a:ext>
              </a:extLst>
            </p:cNvPr>
            <p:cNvSpPr/>
            <p:nvPr/>
          </p:nvSpPr>
          <p:spPr>
            <a:xfrm>
              <a:off x="1878243" y="3193379"/>
              <a:ext cx="281633" cy="281633"/>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dirty="0"/>
            </a:p>
          </p:txBody>
        </p:sp>
      </p:grpSp>
      <p:sp>
        <p:nvSpPr>
          <p:cNvPr id="50" name="Oval 49">
            <a:extLst>
              <a:ext uri="{FF2B5EF4-FFF2-40B4-BE49-F238E27FC236}">
                <a16:creationId xmlns:a16="http://schemas.microsoft.com/office/drawing/2014/main" id="{2F71FC40-22C8-1788-11A9-EC1DC62AD189}"/>
              </a:ext>
            </a:extLst>
          </p:cNvPr>
          <p:cNvSpPr/>
          <p:nvPr/>
        </p:nvSpPr>
        <p:spPr>
          <a:xfrm>
            <a:off x="1434407" y="4636396"/>
            <a:ext cx="180786" cy="180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152"/>
          </a:p>
        </p:txBody>
      </p:sp>
      <p:cxnSp>
        <p:nvCxnSpPr>
          <p:cNvPr id="51" name="Straight Arrow Connector 50">
            <a:extLst>
              <a:ext uri="{FF2B5EF4-FFF2-40B4-BE49-F238E27FC236}">
                <a16:creationId xmlns:a16="http://schemas.microsoft.com/office/drawing/2014/main" id="{1090FB3A-859E-11B0-913E-889EFFD41981}"/>
              </a:ext>
            </a:extLst>
          </p:cNvPr>
          <p:cNvCxnSpPr>
            <a:cxnSpLocks/>
          </p:cNvCxnSpPr>
          <p:nvPr/>
        </p:nvCxnSpPr>
        <p:spPr>
          <a:xfrm>
            <a:off x="1524800" y="2037043"/>
            <a:ext cx="0" cy="20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D902EC7-057D-1689-08CB-C965A3AB2B67}"/>
              </a:ext>
            </a:extLst>
          </p:cNvPr>
          <p:cNvCxnSpPr>
            <a:cxnSpLocks/>
          </p:cNvCxnSpPr>
          <p:nvPr/>
        </p:nvCxnSpPr>
        <p:spPr>
          <a:xfrm>
            <a:off x="1524800" y="2875243"/>
            <a:ext cx="0" cy="20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8ADB422-772B-80D8-BFFD-E7AC0BC345F7}"/>
              </a:ext>
            </a:extLst>
          </p:cNvPr>
          <p:cNvSpPr txBox="1"/>
          <p:nvPr/>
        </p:nvSpPr>
        <p:spPr>
          <a:xfrm>
            <a:off x="377444" y="3982772"/>
            <a:ext cx="2159449" cy="584775"/>
          </a:xfrm>
          <a:prstGeom prst="rect">
            <a:avLst/>
          </a:prstGeom>
          <a:noFill/>
        </p:spPr>
        <p:txBody>
          <a:bodyPr wrap="square" rtlCol="0">
            <a:spAutoFit/>
          </a:bodyPr>
          <a:lstStyle/>
          <a:p>
            <a:r>
              <a:rPr lang="en-US" altLang="zh-CN" sz="1600" dirty="0" err="1">
                <a:latin typeface="Arial" panose="020B0604020202020204" pitchFamily="34" charset="0"/>
                <a:cs typeface="Arial" panose="020B0604020202020204" pitchFamily="34" charset="0"/>
              </a:rPr>
              <a:t>PepQuery</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validation</a:t>
            </a:r>
            <a:endParaRPr lang="en-CN" sz="1600" dirty="0">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DB8454AC-DC9F-FD16-FFF7-221F73116ECF}"/>
              </a:ext>
            </a:extLst>
          </p:cNvPr>
          <p:cNvPicPr>
            <a:picLocks noChangeAspect="1"/>
          </p:cNvPicPr>
          <p:nvPr/>
        </p:nvPicPr>
        <p:blipFill>
          <a:blip r:embed="rId3"/>
          <a:stretch>
            <a:fillRect/>
          </a:stretch>
        </p:blipFill>
        <p:spPr>
          <a:xfrm>
            <a:off x="2975539" y="3505200"/>
            <a:ext cx="6408594" cy="3366676"/>
          </a:xfrm>
          <a:prstGeom prst="rect">
            <a:avLst/>
          </a:prstGeom>
        </p:spPr>
      </p:pic>
      <p:pic>
        <p:nvPicPr>
          <p:cNvPr id="55" name="Picture 54">
            <a:extLst>
              <a:ext uri="{FF2B5EF4-FFF2-40B4-BE49-F238E27FC236}">
                <a16:creationId xmlns:a16="http://schemas.microsoft.com/office/drawing/2014/main" id="{A3B0D0DB-6641-2FCB-A5B1-D30EE1DA2A16}"/>
              </a:ext>
            </a:extLst>
          </p:cNvPr>
          <p:cNvPicPr>
            <a:picLocks noChangeAspect="1"/>
          </p:cNvPicPr>
          <p:nvPr/>
        </p:nvPicPr>
        <p:blipFill>
          <a:blip r:embed="rId4"/>
          <a:stretch>
            <a:fillRect/>
          </a:stretch>
        </p:blipFill>
        <p:spPr>
          <a:xfrm>
            <a:off x="3042155" y="491962"/>
            <a:ext cx="6450049" cy="3394238"/>
          </a:xfrm>
          <a:prstGeom prst="rect">
            <a:avLst/>
          </a:prstGeom>
        </p:spPr>
      </p:pic>
      <p:grpSp>
        <p:nvGrpSpPr>
          <p:cNvPr id="60" name="Group 59">
            <a:extLst>
              <a:ext uri="{FF2B5EF4-FFF2-40B4-BE49-F238E27FC236}">
                <a16:creationId xmlns:a16="http://schemas.microsoft.com/office/drawing/2014/main" id="{A5BE0A8C-D343-B5A1-6D3A-59A53BC9D223}"/>
              </a:ext>
            </a:extLst>
          </p:cNvPr>
          <p:cNvGrpSpPr/>
          <p:nvPr/>
        </p:nvGrpSpPr>
        <p:grpSpPr>
          <a:xfrm>
            <a:off x="9144000" y="685800"/>
            <a:ext cx="2746819" cy="4674787"/>
            <a:chOff x="9144000" y="685800"/>
            <a:chExt cx="2746819" cy="4674787"/>
          </a:xfrm>
        </p:grpSpPr>
        <p:pic>
          <p:nvPicPr>
            <p:cNvPr id="5" name="Picture 4">
              <a:extLst>
                <a:ext uri="{FF2B5EF4-FFF2-40B4-BE49-F238E27FC236}">
                  <a16:creationId xmlns:a16="http://schemas.microsoft.com/office/drawing/2014/main" id="{17D57FB1-370C-084C-F193-389AD9AE098A}"/>
                </a:ext>
              </a:extLst>
            </p:cNvPr>
            <p:cNvPicPr>
              <a:picLocks noChangeAspect="1"/>
            </p:cNvPicPr>
            <p:nvPr/>
          </p:nvPicPr>
          <p:blipFill rotWithShape="1">
            <a:blip r:embed="rId5">
              <a:extLst>
                <a:ext uri="{28A0092B-C50C-407E-A947-70E740481C1C}">
                  <a14:useLocalDpi xmlns:a14="http://schemas.microsoft.com/office/drawing/2010/main" val="0"/>
                </a:ext>
              </a:extLst>
            </a:blip>
            <a:srcRect l="73479" b="64444"/>
            <a:stretch/>
          </p:blipFill>
          <p:spPr>
            <a:xfrm>
              <a:off x="9731370" y="1779187"/>
              <a:ext cx="2159449" cy="3581400"/>
            </a:xfrm>
            <a:prstGeom prst="rect">
              <a:avLst/>
            </a:prstGeom>
          </p:spPr>
        </p:pic>
        <p:sp>
          <p:nvSpPr>
            <p:cNvPr id="57" name="Rectangle 56">
              <a:extLst>
                <a:ext uri="{FF2B5EF4-FFF2-40B4-BE49-F238E27FC236}">
                  <a16:creationId xmlns:a16="http://schemas.microsoft.com/office/drawing/2014/main" id="{6C606E84-AD34-25DA-2DA8-36D3F4A26AE2}"/>
                </a:ext>
              </a:extLst>
            </p:cNvPr>
            <p:cNvSpPr/>
            <p:nvPr/>
          </p:nvSpPr>
          <p:spPr bwMode="auto">
            <a:xfrm>
              <a:off x="9144000" y="685800"/>
              <a:ext cx="1524000" cy="1596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58" name="Rectangle 57">
              <a:extLst>
                <a:ext uri="{FF2B5EF4-FFF2-40B4-BE49-F238E27FC236}">
                  <a16:creationId xmlns:a16="http://schemas.microsoft.com/office/drawing/2014/main" id="{D07973C0-871E-EB0F-E243-D66EB7967A41}"/>
                </a:ext>
              </a:extLst>
            </p:cNvPr>
            <p:cNvSpPr/>
            <p:nvPr/>
          </p:nvSpPr>
          <p:spPr bwMode="auto">
            <a:xfrm>
              <a:off x="9296400" y="1223352"/>
              <a:ext cx="262420" cy="1596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59" name="Rectangle 58">
              <a:extLst>
                <a:ext uri="{FF2B5EF4-FFF2-40B4-BE49-F238E27FC236}">
                  <a16:creationId xmlns:a16="http://schemas.microsoft.com/office/drawing/2014/main" id="{D9EE5DBC-340E-C926-4FAF-1734BEEA7690}"/>
                </a:ext>
              </a:extLst>
            </p:cNvPr>
            <p:cNvSpPr/>
            <p:nvPr/>
          </p:nvSpPr>
          <p:spPr bwMode="auto">
            <a:xfrm>
              <a:off x="9600160" y="4378555"/>
              <a:ext cx="458240" cy="8030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sp>
        <p:nvSpPr>
          <p:cNvPr id="2" name="TextBox 1">
            <a:extLst>
              <a:ext uri="{FF2B5EF4-FFF2-40B4-BE49-F238E27FC236}">
                <a16:creationId xmlns:a16="http://schemas.microsoft.com/office/drawing/2014/main" id="{D7BB9F7C-A0F0-D9A3-24E0-3B354DE7650F}"/>
              </a:ext>
            </a:extLst>
          </p:cNvPr>
          <p:cNvSpPr txBox="1"/>
          <p:nvPr/>
        </p:nvSpPr>
        <p:spPr>
          <a:xfrm>
            <a:off x="5410200" y="6596390"/>
            <a:ext cx="6781800" cy="261610"/>
          </a:xfrm>
          <a:prstGeom prst="rect">
            <a:avLst/>
          </a:prstGeom>
          <a:noFill/>
        </p:spPr>
        <p:txBody>
          <a:bodyPr wrap="square">
            <a:spAutoFit/>
          </a:bodyPr>
          <a:lstStyle/>
          <a:p>
            <a:pPr algn="r"/>
            <a:r>
              <a:rPr lang="en-US" sz="1100" i="1" dirty="0"/>
              <a:t>Wen, Bo, and Bing Zhang.  Nature communications 14.1 (2023): 2213.</a:t>
            </a:r>
            <a:endParaRPr lang="en-CN" sz="1100" i="1" dirty="0"/>
          </a:p>
        </p:txBody>
      </p:sp>
    </p:spTree>
    <p:extLst>
      <p:ext uri="{BB962C8B-B14F-4D97-AF65-F5344CB8AC3E}">
        <p14:creationId xmlns:p14="http://schemas.microsoft.com/office/powerpoint/2010/main" val="92335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5720"/>
          <a:stretch/>
        </p:blipFill>
        <p:spPr>
          <a:xfrm>
            <a:off x="2971800" y="2667000"/>
            <a:ext cx="6248400" cy="1927527"/>
          </a:xfrm>
          <a:prstGeom prst="rect">
            <a:avLst/>
          </a:prstGeom>
        </p:spPr>
      </p:pic>
      <p:sp>
        <p:nvSpPr>
          <p:cNvPr id="6" name="Rectangle 5"/>
          <p:cNvSpPr/>
          <p:nvPr/>
        </p:nvSpPr>
        <p:spPr>
          <a:xfrm>
            <a:off x="9296400" y="2743200"/>
            <a:ext cx="1039067" cy="830997"/>
          </a:xfrm>
          <a:prstGeom prst="rect">
            <a:avLst/>
          </a:prstGeom>
        </p:spPr>
        <p:txBody>
          <a:bodyPr wrap="none">
            <a:spAutoFit/>
          </a:bodyPr>
          <a:lstStyle/>
          <a:p>
            <a:r>
              <a:rPr lang="en-GB" sz="1600" dirty="0" err="1">
                <a:ea typeface="Times" charset="0"/>
                <a:cs typeface="Times" charset="0"/>
              </a:rPr>
              <a:t>RefSeq</a:t>
            </a:r>
            <a:endParaRPr lang="en-GB" sz="1600" dirty="0">
              <a:ea typeface="Times" charset="0"/>
              <a:cs typeface="Times" charset="0"/>
            </a:endParaRPr>
          </a:p>
          <a:p>
            <a:r>
              <a:rPr lang="en-GB" sz="1600" dirty="0" err="1">
                <a:ea typeface="Times" charset="0"/>
                <a:cs typeface="Times" charset="0"/>
              </a:rPr>
              <a:t>UniProt</a:t>
            </a:r>
            <a:endParaRPr lang="en-GB" sz="1600" dirty="0">
              <a:ea typeface="Times" charset="0"/>
              <a:cs typeface="Times" charset="0"/>
            </a:endParaRPr>
          </a:p>
          <a:p>
            <a:r>
              <a:rPr lang="en-GB" sz="1600" dirty="0" err="1">
                <a:ea typeface="Times" charset="0"/>
                <a:cs typeface="Times" charset="0"/>
              </a:rPr>
              <a:t>Ensembl</a:t>
            </a:r>
            <a:r>
              <a:rPr lang="en-US" sz="1600" dirty="0">
                <a:ea typeface="Times" charset="0"/>
                <a:cs typeface="Times" charset="0"/>
              </a:rPr>
              <a:t> </a:t>
            </a:r>
          </a:p>
        </p:txBody>
      </p:sp>
      <p:sp>
        <p:nvSpPr>
          <p:cNvPr id="7" name="Right Arrow 6"/>
          <p:cNvSpPr/>
          <p:nvPr/>
        </p:nvSpPr>
        <p:spPr bwMode="auto">
          <a:xfrm>
            <a:off x="9009380" y="3124200"/>
            <a:ext cx="287020" cy="194102"/>
          </a:xfrm>
          <a:prstGeom prst="rightArrow">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cs typeface="Arial" charset="0"/>
            </a:endParaRPr>
          </a:p>
        </p:txBody>
      </p:sp>
      <p:sp>
        <p:nvSpPr>
          <p:cNvPr id="8" name="Rectangle 7"/>
          <p:cNvSpPr/>
          <p:nvPr/>
        </p:nvSpPr>
        <p:spPr>
          <a:xfrm>
            <a:off x="1752580" y="4724400"/>
            <a:ext cx="8686841" cy="1938992"/>
          </a:xfrm>
          <a:prstGeom prst="rect">
            <a:avLst/>
          </a:prstGeom>
        </p:spPr>
        <p:txBody>
          <a:bodyPr wrap="square">
            <a:spAutoFit/>
          </a:bodyPr>
          <a:lstStyle/>
          <a:p>
            <a:r>
              <a:rPr lang="en-GB" sz="2400" dirty="0">
                <a:ea typeface="宋体" charset="-122"/>
              </a:rPr>
              <a:t>Limitation</a:t>
            </a:r>
            <a:r>
              <a:rPr lang="en-US" altLang="zh-CN" sz="2400" dirty="0">
                <a:ea typeface="宋体" charset="-122"/>
              </a:rPr>
              <a:t>s</a:t>
            </a:r>
            <a:r>
              <a:rPr lang="en-GB" sz="2400" dirty="0">
                <a:ea typeface="宋体" charset="-122"/>
              </a:rPr>
              <a:t>: </a:t>
            </a:r>
          </a:p>
          <a:p>
            <a:pPr marL="285750" indent="-285750">
              <a:buFont typeface="Arial" panose="020B0604020202020204" pitchFamily="34" charset="0"/>
              <a:buChar char="•"/>
            </a:pPr>
            <a:r>
              <a:rPr lang="en-GB" sz="2400" dirty="0">
                <a:ea typeface="宋体" charset="-122"/>
              </a:rPr>
              <a:t>It is unable to identify any novel, disease-specific sequences </a:t>
            </a:r>
          </a:p>
          <a:p>
            <a:pPr marL="285750" indent="-285750">
              <a:buFont typeface="Arial" panose="020B0604020202020204" pitchFamily="34" charset="0"/>
              <a:buChar char="•"/>
            </a:pPr>
            <a:r>
              <a:rPr lang="en-GB" sz="2400" dirty="0">
                <a:ea typeface="宋体" charset="-122"/>
              </a:rPr>
              <a:t>It’s time consuming when analysing large-scale MS datasets</a:t>
            </a:r>
          </a:p>
          <a:p>
            <a:pPr marL="285750" indent="-285750">
              <a:buFont typeface="Arial" panose="020B0604020202020204" pitchFamily="34" charset="0"/>
              <a:buChar char="•"/>
            </a:pPr>
            <a:r>
              <a:rPr lang="en-GB" sz="2400" dirty="0">
                <a:ea typeface="宋体" charset="-122"/>
              </a:rPr>
              <a:t>Only a few modifications could be considered</a:t>
            </a:r>
          </a:p>
          <a:p>
            <a:pPr marL="285750" indent="-285750">
              <a:buFont typeface="Arial" panose="020B0604020202020204" pitchFamily="34" charset="0"/>
              <a:buChar char="•"/>
            </a:pPr>
            <a:r>
              <a:rPr lang="en-US" altLang="zh-CN" sz="2400" dirty="0">
                <a:ea typeface="宋体" charset="-122"/>
              </a:rPr>
              <a:t>……</a:t>
            </a:r>
            <a:endParaRPr lang="en-GB" sz="2400" dirty="0">
              <a:ea typeface="宋体" charset="-122"/>
            </a:endParaRPr>
          </a:p>
        </p:txBody>
      </p:sp>
      <p:sp>
        <p:nvSpPr>
          <p:cNvPr id="11" name="TextBox 10">
            <a:extLst>
              <a:ext uri="{FF2B5EF4-FFF2-40B4-BE49-F238E27FC236}">
                <a16:creationId xmlns:a16="http://schemas.microsoft.com/office/drawing/2014/main" id="{729C8669-DE8F-7549-9F23-066F88B70876}"/>
              </a:ext>
            </a:extLst>
          </p:cNvPr>
          <p:cNvSpPr txBox="1"/>
          <p:nvPr/>
        </p:nvSpPr>
        <p:spPr>
          <a:xfrm>
            <a:off x="252894" y="1337338"/>
            <a:ext cx="11686212" cy="461665"/>
          </a:xfrm>
          <a:prstGeom prst="rect">
            <a:avLst/>
          </a:prstGeom>
          <a:noFill/>
        </p:spPr>
        <p:txBody>
          <a:bodyPr wrap="none" rtlCol="0">
            <a:spAutoFit/>
          </a:bodyPr>
          <a:lstStyle/>
          <a:p>
            <a:r>
              <a:rPr lang="en-US" altLang="zh-CN" sz="2400" dirty="0"/>
              <a:t>The</a:t>
            </a:r>
            <a:r>
              <a:rPr lang="zh-CN" altLang="en-US" sz="2400" dirty="0"/>
              <a:t> </a:t>
            </a:r>
            <a:r>
              <a:rPr lang="en-US" altLang="zh-CN" sz="2400" dirty="0"/>
              <a:t>most</a:t>
            </a:r>
            <a:r>
              <a:rPr lang="zh-CN" altLang="en-US" sz="2400" dirty="0"/>
              <a:t> </a:t>
            </a:r>
            <a:r>
              <a:rPr lang="en-US" altLang="zh-CN" sz="2400" dirty="0"/>
              <a:t>widely</a:t>
            </a:r>
            <a:r>
              <a:rPr lang="zh-CN" altLang="en-US" sz="2400" dirty="0"/>
              <a:t> </a:t>
            </a:r>
            <a:r>
              <a:rPr lang="en-US" altLang="zh-CN" sz="2400" dirty="0"/>
              <a:t>used</a:t>
            </a:r>
            <a:r>
              <a:rPr lang="zh-CN" altLang="en-US" sz="2400" dirty="0"/>
              <a:t> </a:t>
            </a:r>
            <a:r>
              <a:rPr lang="en-US" altLang="zh-CN" sz="2400" dirty="0"/>
              <a:t>method</a:t>
            </a:r>
            <a:r>
              <a:rPr lang="zh-CN" altLang="en-US" sz="2400" dirty="0"/>
              <a:t> </a:t>
            </a:r>
            <a:r>
              <a:rPr lang="en-US" altLang="zh-CN" sz="2400" dirty="0"/>
              <a:t>for</a:t>
            </a:r>
            <a:r>
              <a:rPr lang="zh-CN" altLang="en-US" sz="2400" dirty="0"/>
              <a:t> </a:t>
            </a:r>
            <a:r>
              <a:rPr lang="en-US" altLang="zh-CN" sz="2400" dirty="0"/>
              <a:t>peptide/protein</a:t>
            </a:r>
            <a:r>
              <a:rPr lang="zh-CN" altLang="en-US" sz="2400" dirty="0"/>
              <a:t> </a:t>
            </a:r>
            <a:r>
              <a:rPr lang="en-US" altLang="zh-CN" sz="2400" dirty="0"/>
              <a:t>identification:</a:t>
            </a:r>
            <a:r>
              <a:rPr lang="zh-CN" altLang="en-US" sz="2400" dirty="0"/>
              <a:t> </a:t>
            </a:r>
            <a:r>
              <a:rPr lang="en-US" altLang="zh-CN" sz="2400" b="1" i="1" dirty="0"/>
              <a:t>database</a:t>
            </a:r>
            <a:r>
              <a:rPr lang="zh-CN" altLang="en-US" sz="2400" b="1" i="1" dirty="0"/>
              <a:t> </a:t>
            </a:r>
            <a:r>
              <a:rPr lang="en-US" altLang="zh-CN" sz="2400" b="1" i="1" dirty="0"/>
              <a:t>searching</a:t>
            </a:r>
            <a:endParaRPr lang="en-US" sz="2400" b="1" i="1" dirty="0"/>
          </a:p>
        </p:txBody>
      </p:sp>
      <p:sp>
        <p:nvSpPr>
          <p:cNvPr id="12" name="TextBox 11">
            <a:extLst>
              <a:ext uri="{FF2B5EF4-FFF2-40B4-BE49-F238E27FC236}">
                <a16:creationId xmlns:a16="http://schemas.microsoft.com/office/drawing/2014/main" id="{0B426066-E7EC-BE48-AF05-F6C012E13BC7}"/>
              </a:ext>
            </a:extLst>
          </p:cNvPr>
          <p:cNvSpPr txBox="1"/>
          <p:nvPr/>
        </p:nvSpPr>
        <p:spPr>
          <a:xfrm>
            <a:off x="0" y="76200"/>
            <a:ext cx="12192000" cy="1015663"/>
          </a:xfrm>
          <a:prstGeom prst="rect">
            <a:avLst/>
          </a:prstGeom>
          <a:noFill/>
        </p:spPr>
        <p:txBody>
          <a:bodyPr wrap="square" rtlCol="0">
            <a:spAutoFit/>
          </a:bodyPr>
          <a:lstStyle/>
          <a:p>
            <a:pPr algn="ctr"/>
            <a:r>
              <a:rPr lang="en-US" altLang="zh-CN" sz="3200" dirty="0"/>
              <a:t>Traditional</a:t>
            </a:r>
            <a:r>
              <a:rPr lang="zh-CN" altLang="en-US" sz="3200" dirty="0"/>
              <a:t> </a:t>
            </a:r>
            <a:r>
              <a:rPr lang="en-US" altLang="zh-CN" sz="3200" dirty="0"/>
              <a:t>peptide/protein</a:t>
            </a:r>
            <a:r>
              <a:rPr lang="zh-CN" altLang="en-US" sz="3200" dirty="0"/>
              <a:t> </a:t>
            </a:r>
            <a:r>
              <a:rPr lang="en-US" altLang="zh-CN" sz="3200" dirty="0"/>
              <a:t>identification</a:t>
            </a:r>
            <a:r>
              <a:rPr lang="zh-CN" altLang="en-US" sz="3200" dirty="0"/>
              <a:t> </a:t>
            </a:r>
            <a:r>
              <a:rPr lang="en-US" altLang="zh-CN" sz="3200" dirty="0"/>
              <a:t>in</a:t>
            </a:r>
            <a:r>
              <a:rPr lang="zh-CN" altLang="en-US" sz="3200" dirty="0"/>
              <a:t> </a:t>
            </a:r>
            <a:r>
              <a:rPr lang="en-US" altLang="zh-CN" sz="3200" dirty="0"/>
              <a:t>proteomics</a:t>
            </a:r>
            <a:r>
              <a:rPr lang="zh-CN" altLang="en-US" sz="3200" dirty="0"/>
              <a:t> </a:t>
            </a:r>
            <a:endParaRPr lang="en-US" altLang="zh-CN" sz="3200" dirty="0"/>
          </a:p>
          <a:p>
            <a:pPr algn="ctr"/>
            <a:r>
              <a:rPr lang="en-US" altLang="zh-CN" sz="2800" dirty="0"/>
              <a:t>untargeted</a:t>
            </a:r>
            <a:r>
              <a:rPr lang="zh-CN" altLang="en-US" sz="2800" dirty="0"/>
              <a:t> </a:t>
            </a:r>
            <a:r>
              <a:rPr lang="en-US" altLang="zh-CN" sz="2800" dirty="0"/>
              <a:t>peptide</a:t>
            </a:r>
            <a:r>
              <a:rPr lang="zh-CN" altLang="en-US" sz="2800" dirty="0"/>
              <a:t> </a:t>
            </a:r>
            <a:r>
              <a:rPr lang="en-US" altLang="zh-CN" sz="2800" dirty="0"/>
              <a:t>searching</a:t>
            </a:r>
            <a:endParaRPr lang="en-US" altLang="zh-CN" sz="2800" dirty="0">
              <a:solidFill>
                <a:schemeClr val="tx2"/>
              </a:solidFill>
              <a:ea typeface="宋体" charset="-122"/>
            </a:endParaRPr>
          </a:p>
        </p:txBody>
      </p:sp>
      <p:sp>
        <p:nvSpPr>
          <p:cNvPr id="4" name="TextBox 3">
            <a:extLst>
              <a:ext uri="{FF2B5EF4-FFF2-40B4-BE49-F238E27FC236}">
                <a16:creationId xmlns:a16="http://schemas.microsoft.com/office/drawing/2014/main" id="{1866389B-13E3-2DB9-6A43-2C2947CC72B1}"/>
              </a:ext>
            </a:extLst>
          </p:cNvPr>
          <p:cNvSpPr txBox="1"/>
          <p:nvPr/>
        </p:nvSpPr>
        <p:spPr>
          <a:xfrm>
            <a:off x="2394506" y="2205335"/>
            <a:ext cx="7402989" cy="461665"/>
          </a:xfrm>
          <a:prstGeom prst="rect">
            <a:avLst/>
          </a:prstGeom>
          <a:noFill/>
        </p:spPr>
        <p:txBody>
          <a:bodyPr wrap="none" rtlCol="0">
            <a:spAutoFit/>
          </a:bodyPr>
          <a:lstStyle/>
          <a:p>
            <a:pPr algn="ctr"/>
            <a:r>
              <a:rPr lang="en-US" altLang="zh-CN" sz="2400" dirty="0"/>
              <a:t>Aims</a:t>
            </a:r>
            <a:r>
              <a:rPr lang="zh-CN" altLang="en-US" sz="2400" dirty="0"/>
              <a:t> </a:t>
            </a:r>
            <a:r>
              <a:rPr lang="en-US" altLang="zh-CN" sz="2400" dirty="0"/>
              <a:t>to</a:t>
            </a:r>
            <a:r>
              <a:rPr lang="zh-CN" altLang="en-US" sz="2400" dirty="0"/>
              <a:t> </a:t>
            </a:r>
            <a:r>
              <a:rPr lang="en-US" altLang="zh-CN" sz="2400" dirty="0"/>
              <a:t>interpret</a:t>
            </a:r>
            <a:r>
              <a:rPr lang="zh-CN" altLang="en-US" sz="2400" dirty="0"/>
              <a:t> </a:t>
            </a:r>
            <a:r>
              <a:rPr lang="en-US" altLang="zh-CN" sz="2400" dirty="0"/>
              <a:t>all</a:t>
            </a:r>
            <a:r>
              <a:rPr lang="zh-CN" altLang="en-US" sz="2400" dirty="0"/>
              <a:t> </a:t>
            </a:r>
            <a:r>
              <a:rPr lang="en-US" altLang="zh-CN" sz="2400" dirty="0"/>
              <a:t>MS/MS</a:t>
            </a:r>
            <a:r>
              <a:rPr lang="zh-CN" altLang="en-US" sz="2400" dirty="0"/>
              <a:t> </a:t>
            </a:r>
            <a:r>
              <a:rPr lang="en-US" altLang="zh-CN" sz="2400" dirty="0"/>
              <a:t>spectra</a:t>
            </a:r>
            <a:r>
              <a:rPr lang="zh-CN" altLang="en-US" sz="2400" dirty="0"/>
              <a:t> </a:t>
            </a:r>
            <a:r>
              <a:rPr lang="en-US" altLang="zh-CN" sz="2400" dirty="0"/>
              <a:t>in</a:t>
            </a:r>
            <a:r>
              <a:rPr lang="zh-CN" altLang="en-US" sz="2400" dirty="0"/>
              <a:t> </a:t>
            </a:r>
            <a:r>
              <a:rPr lang="en-US" altLang="zh-CN" sz="2400" dirty="0"/>
              <a:t>an</a:t>
            </a:r>
            <a:r>
              <a:rPr lang="zh-CN" altLang="en-US" sz="2400" dirty="0"/>
              <a:t> </a:t>
            </a:r>
            <a:r>
              <a:rPr lang="en-US" altLang="zh-CN" sz="2400" dirty="0"/>
              <a:t>MS</a:t>
            </a:r>
            <a:r>
              <a:rPr lang="zh-CN" altLang="en-US" sz="2400" dirty="0"/>
              <a:t> </a:t>
            </a:r>
            <a:r>
              <a:rPr lang="en-US" altLang="zh-CN" sz="2400" dirty="0"/>
              <a:t>dataset</a:t>
            </a:r>
            <a:endParaRPr lang="en-CN" sz="2400" dirty="0"/>
          </a:p>
        </p:txBody>
      </p:sp>
    </p:spTree>
    <p:extLst>
      <p:ext uri="{BB962C8B-B14F-4D97-AF65-F5344CB8AC3E}">
        <p14:creationId xmlns:p14="http://schemas.microsoft.com/office/powerpoint/2010/main" val="1972969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F9D27-B8F4-0606-5E6C-F3026804D7F2}"/>
              </a:ext>
            </a:extLst>
          </p:cNvPr>
          <p:cNvPicPr>
            <a:picLocks noChangeAspect="1"/>
          </p:cNvPicPr>
          <p:nvPr/>
        </p:nvPicPr>
        <p:blipFill>
          <a:blip r:embed="rId3"/>
          <a:stretch>
            <a:fillRect/>
          </a:stretch>
        </p:blipFill>
        <p:spPr>
          <a:xfrm>
            <a:off x="7467600" y="914400"/>
            <a:ext cx="3891607" cy="5111364"/>
          </a:xfrm>
          <a:prstGeom prst="rect">
            <a:avLst/>
          </a:prstGeom>
        </p:spPr>
      </p:pic>
      <p:sp>
        <p:nvSpPr>
          <p:cNvPr id="3" name="Rectangle 2">
            <a:extLst>
              <a:ext uri="{FF2B5EF4-FFF2-40B4-BE49-F238E27FC236}">
                <a16:creationId xmlns:a16="http://schemas.microsoft.com/office/drawing/2014/main" id="{CB2535F1-541F-AA4C-9BE3-9C70A7EA9C0E}"/>
              </a:ext>
            </a:extLst>
          </p:cNvPr>
          <p:cNvSpPr/>
          <p:nvPr/>
        </p:nvSpPr>
        <p:spPr bwMode="auto">
          <a:xfrm>
            <a:off x="9753600" y="1295400"/>
            <a:ext cx="330556" cy="4679304"/>
          </a:xfrm>
          <a:prstGeom prst="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5" name="TextBox 4">
            <a:extLst>
              <a:ext uri="{FF2B5EF4-FFF2-40B4-BE49-F238E27FC236}">
                <a16:creationId xmlns:a16="http://schemas.microsoft.com/office/drawing/2014/main" id="{4C883847-0EDD-155E-DAAB-C4BD77B2CCD1}"/>
              </a:ext>
            </a:extLst>
          </p:cNvPr>
          <p:cNvSpPr txBox="1"/>
          <p:nvPr/>
        </p:nvSpPr>
        <p:spPr>
          <a:xfrm>
            <a:off x="7435080" y="5996801"/>
            <a:ext cx="4591050" cy="276999"/>
          </a:xfrm>
          <a:prstGeom prst="rect">
            <a:avLst/>
          </a:prstGeom>
          <a:noFill/>
        </p:spPr>
        <p:txBody>
          <a:bodyPr wrap="square">
            <a:spAutoFit/>
          </a:bodyPr>
          <a:lstStyle/>
          <a:p>
            <a:r>
              <a:rPr lang="en-CN" sz="1200" dirty="0"/>
              <a:t>https://kb.linkedomics.org/gene/PGK2#sec-tn</a:t>
            </a:r>
          </a:p>
        </p:txBody>
      </p:sp>
      <p:pic>
        <p:nvPicPr>
          <p:cNvPr id="6" name="Picture 5">
            <a:extLst>
              <a:ext uri="{FF2B5EF4-FFF2-40B4-BE49-F238E27FC236}">
                <a16:creationId xmlns:a16="http://schemas.microsoft.com/office/drawing/2014/main" id="{C5DF9597-D4EA-3A7B-BE04-841D60C27128}"/>
              </a:ext>
            </a:extLst>
          </p:cNvPr>
          <p:cNvPicPr>
            <a:picLocks noChangeAspect="1"/>
          </p:cNvPicPr>
          <p:nvPr/>
        </p:nvPicPr>
        <p:blipFill>
          <a:blip r:embed="rId4"/>
          <a:stretch>
            <a:fillRect/>
          </a:stretch>
        </p:blipFill>
        <p:spPr>
          <a:xfrm>
            <a:off x="2279021" y="959496"/>
            <a:ext cx="4908550" cy="5644833"/>
          </a:xfrm>
          <a:prstGeom prst="rect">
            <a:avLst/>
          </a:prstGeom>
        </p:spPr>
      </p:pic>
      <p:sp>
        <p:nvSpPr>
          <p:cNvPr id="8" name="TextBox 7">
            <a:extLst>
              <a:ext uri="{FF2B5EF4-FFF2-40B4-BE49-F238E27FC236}">
                <a16:creationId xmlns:a16="http://schemas.microsoft.com/office/drawing/2014/main" id="{7A0C8F00-C88B-9175-EBC4-5A300C4FFDF7}"/>
              </a:ext>
            </a:extLst>
          </p:cNvPr>
          <p:cNvSpPr txBox="1"/>
          <p:nvPr/>
        </p:nvSpPr>
        <p:spPr>
          <a:xfrm>
            <a:off x="2412371" y="6569334"/>
            <a:ext cx="6496050" cy="276999"/>
          </a:xfrm>
          <a:prstGeom prst="rect">
            <a:avLst/>
          </a:prstGeom>
          <a:noFill/>
        </p:spPr>
        <p:txBody>
          <a:bodyPr wrap="square">
            <a:spAutoFit/>
          </a:bodyPr>
          <a:lstStyle/>
          <a:p>
            <a:r>
              <a:rPr lang="en-CN" sz="1200" dirty="0"/>
              <a:t>https://www.proteinatlas.org/ENSG00000170950-PGK2/tissue</a:t>
            </a:r>
          </a:p>
        </p:txBody>
      </p:sp>
      <p:sp>
        <p:nvSpPr>
          <p:cNvPr id="4" name="Rectangle 3">
            <a:extLst>
              <a:ext uri="{FF2B5EF4-FFF2-40B4-BE49-F238E27FC236}">
                <a16:creationId xmlns:a16="http://schemas.microsoft.com/office/drawing/2014/main" id="{19F2C3E8-4B23-2B67-F906-3C078E69E0F8}"/>
              </a:ext>
            </a:extLst>
          </p:cNvPr>
          <p:cNvSpPr/>
          <p:nvPr/>
        </p:nvSpPr>
        <p:spPr>
          <a:xfrm>
            <a:off x="819150" y="0"/>
            <a:ext cx="10553700" cy="1446550"/>
          </a:xfrm>
          <a:prstGeom prst="rect">
            <a:avLst/>
          </a:prstGeom>
        </p:spPr>
        <p:txBody>
          <a:bodyPr wrap="square">
            <a:spAutoFit/>
          </a:bodyPr>
          <a:lstStyle/>
          <a:p>
            <a:pPr algn="ctr"/>
            <a:r>
              <a:rPr lang="en-US" altLang="zh-CN" sz="3200" dirty="0">
                <a:latin typeface="+mn-ea"/>
              </a:rPr>
              <a:t>Validating known peptide identifications</a:t>
            </a:r>
          </a:p>
          <a:p>
            <a:pPr algn="ctr"/>
            <a:r>
              <a:rPr lang="en-US" altLang="zh-CN" sz="2400" dirty="0">
                <a:latin typeface="+mn-ea"/>
              </a:rPr>
              <a:t>Large</a:t>
            </a:r>
            <a:r>
              <a:rPr lang="zh-CN" altLang="en-US" sz="2400" dirty="0"/>
              <a:t> </a:t>
            </a:r>
            <a:r>
              <a:rPr lang="en-US" altLang="zh-CN" sz="2400" dirty="0"/>
              <a:t>scale</a:t>
            </a:r>
            <a:r>
              <a:rPr lang="zh-CN" altLang="en-US" sz="2400" dirty="0"/>
              <a:t> </a:t>
            </a:r>
            <a:r>
              <a:rPr lang="en-US" altLang="zh-CN" sz="2400" dirty="0"/>
              <a:t>MS</a:t>
            </a:r>
            <a:r>
              <a:rPr lang="zh-CN" altLang="en-US" sz="2400" dirty="0"/>
              <a:t> </a:t>
            </a:r>
            <a:r>
              <a:rPr lang="en-US" altLang="zh-CN" sz="2400" dirty="0"/>
              <a:t>experiment</a:t>
            </a:r>
            <a:endParaRPr lang="en-CN" sz="2400" dirty="0"/>
          </a:p>
          <a:p>
            <a:pPr algn="ctr"/>
            <a:endParaRPr lang="en-US" altLang="zh-CN" sz="3200" dirty="0">
              <a:latin typeface="+mn-ea"/>
            </a:endParaRPr>
          </a:p>
        </p:txBody>
      </p:sp>
      <p:sp>
        <p:nvSpPr>
          <p:cNvPr id="7" name="TextBox 6">
            <a:extLst>
              <a:ext uri="{FF2B5EF4-FFF2-40B4-BE49-F238E27FC236}">
                <a16:creationId xmlns:a16="http://schemas.microsoft.com/office/drawing/2014/main" id="{795A4D81-DED9-CF27-1672-586C3F3D7E05}"/>
              </a:ext>
            </a:extLst>
          </p:cNvPr>
          <p:cNvSpPr txBox="1"/>
          <p:nvPr/>
        </p:nvSpPr>
        <p:spPr>
          <a:xfrm>
            <a:off x="152400" y="1752600"/>
            <a:ext cx="2128717" cy="4031873"/>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PGK2:</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Highly specific expression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male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and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female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tissues.</a:t>
            </a:r>
          </a:p>
          <a:p>
            <a:pPr marL="285750" indent="-285750">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High</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abundant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CPTAC</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LUAD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samples</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Its abundance in tumors was significantly higher than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 adjacent normal tissues.</a:t>
            </a:r>
          </a:p>
        </p:txBody>
      </p:sp>
      <p:sp>
        <p:nvSpPr>
          <p:cNvPr id="9" name="TextBox 8">
            <a:extLst>
              <a:ext uri="{FF2B5EF4-FFF2-40B4-BE49-F238E27FC236}">
                <a16:creationId xmlns:a16="http://schemas.microsoft.com/office/drawing/2014/main" id="{CBAD15C8-62E2-1912-B761-B73D9F803ACA}"/>
              </a:ext>
            </a:extLst>
          </p:cNvPr>
          <p:cNvSpPr txBox="1"/>
          <p:nvPr/>
        </p:nvSpPr>
        <p:spPr>
          <a:xfrm>
            <a:off x="8421922" y="1143000"/>
            <a:ext cx="949812" cy="369332"/>
          </a:xfrm>
          <a:prstGeom prst="rect">
            <a:avLst/>
          </a:prstGeom>
          <a:noFill/>
        </p:spPr>
        <p:txBody>
          <a:bodyPr wrap="none" rtlCol="0">
            <a:spAutoFit/>
          </a:bodyPr>
          <a:lstStyle/>
          <a:p>
            <a:r>
              <a:rPr lang="en-US" altLang="zh-CN" dirty="0"/>
              <a:t>CPTAC</a:t>
            </a:r>
            <a:endParaRPr lang="en-CN" dirty="0"/>
          </a:p>
        </p:txBody>
      </p:sp>
      <p:sp>
        <p:nvSpPr>
          <p:cNvPr id="10" name="TextBox 9">
            <a:extLst>
              <a:ext uri="{FF2B5EF4-FFF2-40B4-BE49-F238E27FC236}">
                <a16:creationId xmlns:a16="http://schemas.microsoft.com/office/drawing/2014/main" id="{2F2FE3FA-01B1-14B6-45D5-FF0EB9C2EC8E}"/>
              </a:ext>
            </a:extLst>
          </p:cNvPr>
          <p:cNvSpPr txBox="1"/>
          <p:nvPr/>
        </p:nvSpPr>
        <p:spPr>
          <a:xfrm>
            <a:off x="8421922" y="3745468"/>
            <a:ext cx="1179277" cy="369332"/>
          </a:xfrm>
          <a:prstGeom prst="rect">
            <a:avLst/>
          </a:prstGeom>
          <a:noFill/>
        </p:spPr>
        <p:txBody>
          <a:bodyPr wrap="square" rtlCol="0">
            <a:spAutoFit/>
          </a:bodyPr>
          <a:lstStyle/>
          <a:p>
            <a:r>
              <a:rPr lang="en-US" altLang="zh-CN" dirty="0"/>
              <a:t>CPTAC</a:t>
            </a:r>
            <a:endParaRPr lang="en-CN" dirty="0"/>
          </a:p>
        </p:txBody>
      </p:sp>
      <p:sp>
        <p:nvSpPr>
          <p:cNvPr id="11" name="TextBox 10">
            <a:extLst>
              <a:ext uri="{FF2B5EF4-FFF2-40B4-BE49-F238E27FC236}">
                <a16:creationId xmlns:a16="http://schemas.microsoft.com/office/drawing/2014/main" id="{8A3563D7-6912-532B-82B4-03CAC0C5D6C7}"/>
              </a:ext>
            </a:extLst>
          </p:cNvPr>
          <p:cNvSpPr txBox="1"/>
          <p:nvPr/>
        </p:nvSpPr>
        <p:spPr>
          <a:xfrm>
            <a:off x="2133600" y="849868"/>
            <a:ext cx="2287870" cy="369332"/>
          </a:xfrm>
          <a:prstGeom prst="rect">
            <a:avLst/>
          </a:prstGeom>
          <a:noFill/>
        </p:spPr>
        <p:txBody>
          <a:bodyPr wrap="none" rtlCol="0">
            <a:spAutoFit/>
          </a:bodyPr>
          <a:lstStyle/>
          <a:p>
            <a:r>
              <a:rPr lang="en-US" altLang="zh-CN" dirty="0"/>
              <a:t>Human Protein Atlas</a:t>
            </a:r>
            <a:endParaRPr lang="en-CN" dirty="0"/>
          </a:p>
        </p:txBody>
      </p:sp>
      <p:sp>
        <p:nvSpPr>
          <p:cNvPr id="13" name="TextBox 12">
            <a:extLst>
              <a:ext uri="{FF2B5EF4-FFF2-40B4-BE49-F238E27FC236}">
                <a16:creationId xmlns:a16="http://schemas.microsoft.com/office/drawing/2014/main" id="{E703FF10-CF83-5D9B-9B6E-5783EDA94123}"/>
              </a:ext>
            </a:extLst>
          </p:cNvPr>
          <p:cNvSpPr txBox="1"/>
          <p:nvPr/>
        </p:nvSpPr>
        <p:spPr>
          <a:xfrm>
            <a:off x="7002726" y="6248400"/>
            <a:ext cx="5189274" cy="523220"/>
          </a:xfrm>
          <a:prstGeom prst="rect">
            <a:avLst/>
          </a:prstGeom>
          <a:noFill/>
        </p:spPr>
        <p:txBody>
          <a:bodyPr wrap="square">
            <a:spAutoFit/>
          </a:bodyPr>
          <a:lstStyle/>
          <a:p>
            <a:pPr algn="just"/>
            <a:r>
              <a:rPr lang="en-US" altLang="zh-CN" sz="1400" dirty="0">
                <a:effectLst/>
                <a:latin typeface="Arial" panose="020B0604020202020204" pitchFamily="34" charset="0"/>
                <a:cs typeface="Arial" panose="020B0604020202020204" pitchFamily="34" charset="0"/>
              </a:rPr>
              <a:t>S</a:t>
            </a:r>
            <a:r>
              <a:rPr lang="en-US" sz="1400" dirty="0">
                <a:effectLst/>
                <a:latin typeface="Arial" panose="020B0604020202020204" pitchFamily="34" charset="0"/>
                <a:cs typeface="Arial" panose="020B0604020202020204" pitchFamily="34" charset="0"/>
              </a:rPr>
              <a:t>uggesting PGK2 as a possible cancer/testis (CT)</a:t>
            </a:r>
            <a:r>
              <a:rPr lang="zh-CN" altLang="en-US" sz="1400" dirty="0">
                <a:effectLst/>
                <a:latin typeface="Arial" panose="020B0604020202020204" pitchFamily="34" charset="0"/>
                <a:cs typeface="Arial" panose="020B0604020202020204" pitchFamily="34" charset="0"/>
              </a:rPr>
              <a:t> </a:t>
            </a:r>
            <a:r>
              <a:rPr lang="en-US" sz="1400" dirty="0">
                <a:effectLst/>
                <a:latin typeface="Arial" panose="020B0604020202020204" pitchFamily="34" charset="0"/>
                <a:cs typeface="Arial" panose="020B0604020202020204" pitchFamily="34" charset="0"/>
              </a:rPr>
              <a:t>antigen and a putative immunotherapy target for lung cancer treatment</a:t>
            </a:r>
            <a:r>
              <a:rPr lang="en-US" altLang="zh-CN" sz="1400" dirty="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820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4">
            <a:extLst>
              <a:ext uri="{FF2B5EF4-FFF2-40B4-BE49-F238E27FC236}">
                <a16:creationId xmlns:a16="http://schemas.microsoft.com/office/drawing/2014/main" id="{8B62A4B3-A75D-138F-CE71-9E4937BD64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333"/>
          <a:stretch/>
        </p:blipFill>
        <p:spPr bwMode="auto">
          <a:xfrm>
            <a:off x="131763" y="1738439"/>
            <a:ext cx="558323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EF5D4A-73D1-2ED4-6607-6C05A6F69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938" y="1756955"/>
            <a:ext cx="6063257" cy="4038600"/>
          </a:xfrm>
          <a:prstGeom prst="rect">
            <a:avLst/>
          </a:prstGeom>
        </p:spPr>
      </p:pic>
      <p:sp>
        <p:nvSpPr>
          <p:cNvPr id="6" name="Rectangle 5">
            <a:extLst>
              <a:ext uri="{FF2B5EF4-FFF2-40B4-BE49-F238E27FC236}">
                <a16:creationId xmlns:a16="http://schemas.microsoft.com/office/drawing/2014/main" id="{B63ADD32-F281-FE4E-C061-C6672A145331}"/>
              </a:ext>
            </a:extLst>
          </p:cNvPr>
          <p:cNvSpPr/>
          <p:nvPr/>
        </p:nvSpPr>
        <p:spPr bwMode="auto">
          <a:xfrm>
            <a:off x="304800" y="1738439"/>
            <a:ext cx="5410200" cy="228600"/>
          </a:xfrm>
          <a:prstGeom prst="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cxnSp>
        <p:nvCxnSpPr>
          <p:cNvPr id="8" name="Elbow Connector 7">
            <a:extLst>
              <a:ext uri="{FF2B5EF4-FFF2-40B4-BE49-F238E27FC236}">
                <a16:creationId xmlns:a16="http://schemas.microsoft.com/office/drawing/2014/main" id="{B6AF5760-96B8-F671-AEA6-F0D6B67B0304}"/>
              </a:ext>
            </a:extLst>
          </p:cNvPr>
          <p:cNvCxnSpPr>
            <a:cxnSpLocks/>
            <a:stCxn id="6" idx="3"/>
            <a:endCxn id="5" idx="1"/>
          </p:cNvCxnSpPr>
          <p:nvPr/>
        </p:nvCxnSpPr>
        <p:spPr bwMode="auto">
          <a:xfrm>
            <a:off x="5715000" y="1852739"/>
            <a:ext cx="353938" cy="1923516"/>
          </a:xfrm>
          <a:prstGeom prst="bentConnector3">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C8436E6-B30E-5336-143E-3C548CD82BD9}"/>
              </a:ext>
            </a:extLst>
          </p:cNvPr>
          <p:cNvSpPr/>
          <p:nvPr/>
        </p:nvSpPr>
        <p:spPr>
          <a:xfrm>
            <a:off x="819150" y="405825"/>
            <a:ext cx="10553700" cy="584775"/>
          </a:xfrm>
          <a:prstGeom prst="rect">
            <a:avLst/>
          </a:prstGeom>
        </p:spPr>
        <p:txBody>
          <a:bodyPr wrap="square">
            <a:spAutoFit/>
          </a:bodyPr>
          <a:lstStyle/>
          <a:p>
            <a:pPr algn="ctr"/>
            <a:r>
              <a:rPr lang="en-US" altLang="zh-CN" sz="3200" dirty="0">
                <a:latin typeface="+mn-ea"/>
              </a:rPr>
              <a:t>PGK2</a:t>
            </a:r>
            <a:r>
              <a:rPr lang="zh-CN" altLang="en-US" sz="3200" dirty="0">
                <a:latin typeface="+mn-ea"/>
              </a:rPr>
              <a:t> </a:t>
            </a:r>
            <a:r>
              <a:rPr lang="en-US" altLang="zh-CN" sz="3200" dirty="0">
                <a:latin typeface="+mn-ea"/>
              </a:rPr>
              <a:t>identification</a:t>
            </a:r>
            <a:r>
              <a:rPr lang="zh-CN" altLang="en-US" sz="3200" dirty="0">
                <a:latin typeface="+mn-ea"/>
              </a:rPr>
              <a:t> </a:t>
            </a:r>
            <a:r>
              <a:rPr lang="en-US" altLang="zh-CN" sz="3200" dirty="0">
                <a:latin typeface="+mn-ea"/>
              </a:rPr>
              <a:t>and</a:t>
            </a:r>
            <a:r>
              <a:rPr lang="zh-CN" altLang="en-US" sz="3200" dirty="0">
                <a:latin typeface="+mn-ea"/>
              </a:rPr>
              <a:t> </a:t>
            </a:r>
            <a:r>
              <a:rPr lang="en-US" altLang="zh-CN" sz="3200" dirty="0">
                <a:latin typeface="+mn-ea"/>
              </a:rPr>
              <a:t>quantification</a:t>
            </a:r>
            <a:r>
              <a:rPr lang="zh-CN" altLang="en-US" sz="3200" dirty="0">
                <a:latin typeface="+mn-ea"/>
              </a:rPr>
              <a:t> </a:t>
            </a:r>
            <a:r>
              <a:rPr lang="en-US" altLang="zh-CN" sz="3200" dirty="0">
                <a:latin typeface="+mn-ea"/>
              </a:rPr>
              <a:t>are</a:t>
            </a:r>
            <a:r>
              <a:rPr lang="zh-CN" altLang="en-US" sz="3200" dirty="0">
                <a:latin typeface="+mn-ea"/>
              </a:rPr>
              <a:t> </a:t>
            </a:r>
            <a:r>
              <a:rPr lang="en-US" altLang="zh-CN" sz="3200" dirty="0">
                <a:latin typeface="+mn-ea"/>
              </a:rPr>
              <a:t>not</a:t>
            </a:r>
            <a:r>
              <a:rPr lang="zh-CN" altLang="en-US" sz="3200" dirty="0">
                <a:latin typeface="+mn-ea"/>
              </a:rPr>
              <a:t> </a:t>
            </a:r>
            <a:r>
              <a:rPr lang="en-US" altLang="zh-CN" sz="3200" dirty="0">
                <a:latin typeface="+mn-ea"/>
              </a:rPr>
              <a:t>reliable</a:t>
            </a:r>
          </a:p>
        </p:txBody>
      </p:sp>
      <p:sp>
        <p:nvSpPr>
          <p:cNvPr id="9" name="Rectangle 8">
            <a:extLst>
              <a:ext uri="{FF2B5EF4-FFF2-40B4-BE49-F238E27FC236}">
                <a16:creationId xmlns:a16="http://schemas.microsoft.com/office/drawing/2014/main" id="{5457EAFD-419E-67A1-2FEA-7EC9C90ED06A}"/>
              </a:ext>
            </a:extLst>
          </p:cNvPr>
          <p:cNvSpPr/>
          <p:nvPr/>
        </p:nvSpPr>
        <p:spPr bwMode="auto">
          <a:xfrm>
            <a:off x="-76200" y="1738439"/>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0" name="Rectangle 9">
            <a:extLst>
              <a:ext uri="{FF2B5EF4-FFF2-40B4-BE49-F238E27FC236}">
                <a16:creationId xmlns:a16="http://schemas.microsoft.com/office/drawing/2014/main" id="{06DE503E-4751-ABC9-CD0C-DB86861712AD}"/>
              </a:ext>
            </a:extLst>
          </p:cNvPr>
          <p:cNvSpPr/>
          <p:nvPr/>
        </p:nvSpPr>
        <p:spPr bwMode="auto">
          <a:xfrm>
            <a:off x="76200" y="3567239"/>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1" name="Rectangle 10">
            <a:extLst>
              <a:ext uri="{FF2B5EF4-FFF2-40B4-BE49-F238E27FC236}">
                <a16:creationId xmlns:a16="http://schemas.microsoft.com/office/drawing/2014/main" id="{73521F52-A742-38AF-8F3F-DD4092625A77}"/>
              </a:ext>
            </a:extLst>
          </p:cNvPr>
          <p:cNvSpPr/>
          <p:nvPr/>
        </p:nvSpPr>
        <p:spPr bwMode="auto">
          <a:xfrm>
            <a:off x="2895600" y="3567239"/>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2" name="TextBox 11">
            <a:extLst>
              <a:ext uri="{FF2B5EF4-FFF2-40B4-BE49-F238E27FC236}">
                <a16:creationId xmlns:a16="http://schemas.microsoft.com/office/drawing/2014/main" id="{2895DEA1-1E16-C8C6-D225-DCB3C1A3EBD0}"/>
              </a:ext>
            </a:extLst>
          </p:cNvPr>
          <p:cNvSpPr txBox="1"/>
          <p:nvPr/>
        </p:nvSpPr>
        <p:spPr>
          <a:xfrm>
            <a:off x="216877" y="1143000"/>
            <a:ext cx="10554684" cy="400110"/>
          </a:xfrm>
          <a:prstGeom prst="rect">
            <a:avLst/>
          </a:prstGeom>
          <a:noFill/>
        </p:spPr>
        <p:txBody>
          <a:bodyPr wrap="none" rtlCol="0">
            <a:spAutoFit/>
          </a:bodyPr>
          <a:lstStyle/>
          <a:p>
            <a:r>
              <a:rPr lang="en-US" altLang="zh-CN" sz="2000" dirty="0"/>
              <a:t>Validating</a:t>
            </a:r>
            <a:r>
              <a:rPr lang="zh-CN" altLang="en-US" sz="2000" dirty="0"/>
              <a:t> </a:t>
            </a:r>
            <a:r>
              <a:rPr lang="en-US" altLang="zh-CN" sz="2000" dirty="0"/>
              <a:t>all</a:t>
            </a:r>
            <a:r>
              <a:rPr lang="zh-CN" altLang="en-US" sz="2000" dirty="0"/>
              <a:t> </a:t>
            </a:r>
            <a:r>
              <a:rPr lang="en-US" altLang="zh-CN" sz="2000" dirty="0"/>
              <a:t>PSMs</a:t>
            </a:r>
            <a:r>
              <a:rPr lang="zh-CN" altLang="en-US" sz="2000" dirty="0"/>
              <a:t> </a:t>
            </a:r>
            <a:r>
              <a:rPr lang="en-US" altLang="zh-CN" sz="2000" dirty="0"/>
              <a:t>identified</a:t>
            </a:r>
            <a:r>
              <a:rPr lang="zh-CN" altLang="en-US" sz="2000" dirty="0"/>
              <a:t> </a:t>
            </a:r>
            <a:r>
              <a:rPr lang="en-US" altLang="zh-CN" sz="2000" dirty="0"/>
              <a:t>for</a:t>
            </a:r>
            <a:r>
              <a:rPr lang="zh-CN" altLang="en-US" sz="2000" dirty="0"/>
              <a:t> </a:t>
            </a:r>
            <a:r>
              <a:rPr lang="en-US" altLang="zh-CN" sz="2000" dirty="0"/>
              <a:t>PGK2</a:t>
            </a:r>
            <a:r>
              <a:rPr lang="zh-CN" altLang="en-US" sz="2000" dirty="0"/>
              <a:t> </a:t>
            </a:r>
            <a:r>
              <a:rPr lang="en-US" altLang="zh-CN" sz="2000" dirty="0"/>
              <a:t>by</a:t>
            </a:r>
            <a:r>
              <a:rPr lang="zh-CN" altLang="en-US" sz="2000" dirty="0"/>
              <a:t> </a:t>
            </a:r>
            <a:r>
              <a:rPr lang="en-US" altLang="zh-CN" sz="2000" dirty="0"/>
              <a:t>a</a:t>
            </a:r>
            <a:r>
              <a:rPr lang="zh-CN" altLang="en-US" sz="2000" dirty="0"/>
              <a:t> </a:t>
            </a:r>
            <a:r>
              <a:rPr lang="en-US" altLang="zh-CN" sz="2000" dirty="0"/>
              <a:t>standard</a:t>
            </a:r>
            <a:r>
              <a:rPr lang="zh-CN" altLang="en-US" sz="2000" dirty="0"/>
              <a:t> </a:t>
            </a:r>
            <a:r>
              <a:rPr lang="en-US" altLang="zh-CN" sz="2000" dirty="0"/>
              <a:t>proteomics</a:t>
            </a:r>
            <a:r>
              <a:rPr lang="zh-CN" altLang="en-US" sz="2000" dirty="0"/>
              <a:t> </a:t>
            </a:r>
            <a:r>
              <a:rPr lang="en-US" altLang="zh-CN" sz="2000" dirty="0"/>
              <a:t>pipeline</a:t>
            </a:r>
            <a:r>
              <a:rPr lang="zh-CN" altLang="en-US" sz="2000" dirty="0"/>
              <a:t> </a:t>
            </a:r>
            <a:r>
              <a:rPr lang="en-US" altLang="zh-CN" sz="2000" dirty="0"/>
              <a:t>using</a:t>
            </a:r>
            <a:r>
              <a:rPr lang="zh-CN" altLang="en-US" sz="2000" dirty="0"/>
              <a:t> </a:t>
            </a:r>
            <a:r>
              <a:rPr lang="en-US" altLang="zh-CN" sz="2000" dirty="0"/>
              <a:t>PepQuery2</a:t>
            </a:r>
            <a:endParaRPr lang="en-CN" sz="2000" dirty="0"/>
          </a:p>
        </p:txBody>
      </p:sp>
      <p:sp>
        <p:nvSpPr>
          <p:cNvPr id="3" name="TextBox 2">
            <a:extLst>
              <a:ext uri="{FF2B5EF4-FFF2-40B4-BE49-F238E27FC236}">
                <a16:creationId xmlns:a16="http://schemas.microsoft.com/office/drawing/2014/main" id="{6E9B3F1D-A280-5FBE-9D16-6249CACF1253}"/>
              </a:ext>
            </a:extLst>
          </p:cNvPr>
          <p:cNvSpPr txBox="1"/>
          <p:nvPr/>
        </p:nvSpPr>
        <p:spPr>
          <a:xfrm>
            <a:off x="5410200" y="6550223"/>
            <a:ext cx="6781800" cy="307777"/>
          </a:xfrm>
          <a:prstGeom prst="rect">
            <a:avLst/>
          </a:prstGeom>
          <a:noFill/>
        </p:spPr>
        <p:txBody>
          <a:bodyPr wrap="square">
            <a:spAutoFit/>
          </a:bodyPr>
          <a:lstStyle/>
          <a:p>
            <a:pPr algn="r"/>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1519537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CC58993-240A-F0EA-625C-09400550E11F}"/>
              </a:ext>
            </a:extLst>
          </p:cNvPr>
          <p:cNvGrpSpPr/>
          <p:nvPr/>
        </p:nvGrpSpPr>
        <p:grpSpPr>
          <a:xfrm>
            <a:off x="533400" y="2514600"/>
            <a:ext cx="6953596" cy="3983182"/>
            <a:chOff x="685800" y="1752600"/>
            <a:chExt cx="6953596" cy="3983182"/>
          </a:xfrm>
        </p:grpSpPr>
        <p:sp>
          <p:nvSpPr>
            <p:cNvPr id="2" name="Oval 1">
              <a:extLst>
                <a:ext uri="{FF2B5EF4-FFF2-40B4-BE49-F238E27FC236}">
                  <a16:creationId xmlns:a16="http://schemas.microsoft.com/office/drawing/2014/main" id="{402F03EC-2987-3916-3625-D32E1F0126D2}"/>
                </a:ext>
              </a:extLst>
            </p:cNvPr>
            <p:cNvSpPr/>
            <p:nvPr/>
          </p:nvSpPr>
          <p:spPr bwMode="auto">
            <a:xfrm>
              <a:off x="7010400" y="2171700"/>
              <a:ext cx="628996" cy="584068"/>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pic>
          <p:nvPicPr>
            <p:cNvPr id="5" name="Picture 4">
              <a:extLst>
                <a:ext uri="{FF2B5EF4-FFF2-40B4-BE49-F238E27FC236}">
                  <a16:creationId xmlns:a16="http://schemas.microsoft.com/office/drawing/2014/main" id="{E03F6098-1FE8-E428-2D07-6CA7377D2353}"/>
                </a:ext>
              </a:extLst>
            </p:cNvPr>
            <p:cNvPicPr>
              <a:picLocks noChangeAspect="1"/>
            </p:cNvPicPr>
            <p:nvPr/>
          </p:nvPicPr>
          <p:blipFill>
            <a:blip r:embed="rId3"/>
            <a:stretch>
              <a:fillRect/>
            </a:stretch>
          </p:blipFill>
          <p:spPr>
            <a:xfrm>
              <a:off x="685800" y="1752600"/>
              <a:ext cx="5842001" cy="3983182"/>
            </a:xfrm>
            <a:prstGeom prst="rect">
              <a:avLst/>
            </a:prstGeom>
          </p:spPr>
        </p:pic>
      </p:grpSp>
      <p:sp>
        <p:nvSpPr>
          <p:cNvPr id="8" name="TextBox 7">
            <a:extLst>
              <a:ext uri="{FF2B5EF4-FFF2-40B4-BE49-F238E27FC236}">
                <a16:creationId xmlns:a16="http://schemas.microsoft.com/office/drawing/2014/main" id="{90ABAE0C-08BB-C4D6-313E-8C0B027EE295}"/>
              </a:ext>
            </a:extLst>
          </p:cNvPr>
          <p:cNvSpPr txBox="1"/>
          <p:nvPr/>
        </p:nvSpPr>
        <p:spPr>
          <a:xfrm>
            <a:off x="626438" y="1446939"/>
            <a:ext cx="6555758" cy="923330"/>
          </a:xfrm>
          <a:prstGeom prst="rect">
            <a:avLst/>
          </a:prstGeom>
          <a:noFill/>
        </p:spPr>
        <p:txBody>
          <a:bodyPr wrap="square">
            <a:spAutoFit/>
          </a:bodyPr>
          <a:lstStyle/>
          <a:p>
            <a:r>
              <a:rPr lang="en-US" altLang="zh-CN" dirty="0">
                <a:latin typeface="Helvetica" pitchFamily="2" charset="0"/>
              </a:rPr>
              <a:t>A</a:t>
            </a:r>
            <a:r>
              <a:rPr lang="zh-CN" altLang="en-US" dirty="0">
                <a:latin typeface="Helvetica" pitchFamily="2" charset="0"/>
              </a:rPr>
              <a:t> </a:t>
            </a:r>
            <a:r>
              <a:rPr lang="en-US" altLang="zh-CN" dirty="0">
                <a:latin typeface="Helvetica" pitchFamily="2" charset="0"/>
              </a:rPr>
              <a:t>large</a:t>
            </a:r>
            <a:r>
              <a:rPr lang="zh-CN" altLang="en-US" dirty="0">
                <a:latin typeface="Helvetica" pitchFamily="2" charset="0"/>
              </a:rPr>
              <a:t> </a:t>
            </a:r>
            <a:r>
              <a:rPr lang="en-US" altLang="zh-CN" dirty="0">
                <a:latin typeface="Helvetica" pitchFamily="2" charset="0"/>
              </a:rPr>
              <a:t>number</a:t>
            </a:r>
            <a:r>
              <a:rPr lang="zh-CN" altLang="en-US" dirty="0">
                <a:latin typeface="Helvetica" pitchFamily="2" charset="0"/>
              </a:rPr>
              <a:t> </a:t>
            </a:r>
            <a:r>
              <a:rPr lang="en-US" altLang="zh-CN" dirty="0">
                <a:latin typeface="Helvetica" pitchFamily="2" charset="0"/>
              </a:rPr>
              <a:t>of</a:t>
            </a:r>
            <a:r>
              <a:rPr lang="zh-CN" altLang="en-US" dirty="0">
                <a:latin typeface="Helvetica" pitchFamily="2" charset="0"/>
              </a:rPr>
              <a:t> </a:t>
            </a:r>
            <a:r>
              <a:rPr lang="en-US" altLang="zh-CN" dirty="0">
                <a:latin typeface="Helvetica" pitchFamily="2" charset="0"/>
              </a:rPr>
              <a:t>n</a:t>
            </a:r>
            <a:r>
              <a:rPr lang="en-US" dirty="0">
                <a:effectLst/>
                <a:latin typeface="Helvetica" pitchFamily="2" charset="0"/>
              </a:rPr>
              <a:t>ovel or unannotated open reading frames (</a:t>
            </a:r>
            <a:r>
              <a:rPr lang="en-US" dirty="0" err="1">
                <a:effectLst/>
                <a:latin typeface="Helvetica" pitchFamily="2" charset="0"/>
              </a:rPr>
              <a:t>nuORFs</a:t>
            </a:r>
            <a:r>
              <a:rPr lang="en-US" dirty="0">
                <a:effectLst/>
                <a:latin typeface="Helvetica" pitchFamily="2" charset="0"/>
              </a:rPr>
              <a:t>) peptides in the MHC-I immunopeptidome of cancer cells</a:t>
            </a:r>
            <a:r>
              <a:rPr lang="zh-CN" altLang="en-US" dirty="0">
                <a:effectLst/>
                <a:latin typeface="Helvetica" pitchFamily="2" charset="0"/>
              </a:rPr>
              <a:t> </a:t>
            </a:r>
            <a:r>
              <a:rPr lang="en-US" altLang="zh-CN" dirty="0">
                <a:effectLst/>
                <a:latin typeface="Helvetica" pitchFamily="2" charset="0"/>
              </a:rPr>
              <a:t>were</a:t>
            </a:r>
            <a:r>
              <a:rPr lang="zh-CN" altLang="en-US" dirty="0">
                <a:effectLst/>
                <a:latin typeface="Helvetica" pitchFamily="2" charset="0"/>
              </a:rPr>
              <a:t> </a:t>
            </a:r>
            <a:r>
              <a:rPr lang="en-US" altLang="zh-CN" dirty="0">
                <a:effectLst/>
                <a:latin typeface="Helvetica" pitchFamily="2" charset="0"/>
              </a:rPr>
              <a:t>identified.</a:t>
            </a:r>
            <a:endParaRPr lang="en-US" dirty="0">
              <a:effectLst/>
              <a:latin typeface="Helvetica" pitchFamily="2" charset="0"/>
            </a:endParaRPr>
          </a:p>
        </p:txBody>
      </p:sp>
      <p:grpSp>
        <p:nvGrpSpPr>
          <p:cNvPr id="9" name="Group 8">
            <a:extLst>
              <a:ext uri="{FF2B5EF4-FFF2-40B4-BE49-F238E27FC236}">
                <a16:creationId xmlns:a16="http://schemas.microsoft.com/office/drawing/2014/main" id="{A29B9FE8-A546-CCB9-7675-31C6B12E08F3}"/>
              </a:ext>
            </a:extLst>
          </p:cNvPr>
          <p:cNvGrpSpPr/>
          <p:nvPr/>
        </p:nvGrpSpPr>
        <p:grpSpPr>
          <a:xfrm>
            <a:off x="7167525" y="914400"/>
            <a:ext cx="4038600" cy="3024608"/>
            <a:chOff x="7167525" y="914400"/>
            <a:chExt cx="4038600" cy="3024608"/>
          </a:xfrm>
        </p:grpSpPr>
        <p:pic>
          <p:nvPicPr>
            <p:cNvPr id="11" name="Picture 10">
              <a:extLst>
                <a:ext uri="{FF2B5EF4-FFF2-40B4-BE49-F238E27FC236}">
                  <a16:creationId xmlns:a16="http://schemas.microsoft.com/office/drawing/2014/main" id="{17AF410E-18F2-2B85-DA49-806AF4BF75F6}"/>
                </a:ext>
              </a:extLst>
            </p:cNvPr>
            <p:cNvPicPr>
              <a:picLocks noChangeAspect="1"/>
            </p:cNvPicPr>
            <p:nvPr/>
          </p:nvPicPr>
          <p:blipFill rotWithShape="1">
            <a:blip r:embed="rId4"/>
            <a:srcRect r="48039"/>
            <a:stretch/>
          </p:blipFill>
          <p:spPr>
            <a:xfrm>
              <a:off x="7167525" y="914400"/>
              <a:ext cx="4038600" cy="3024608"/>
            </a:xfrm>
            <a:prstGeom prst="rect">
              <a:avLst/>
            </a:prstGeom>
          </p:spPr>
        </p:pic>
        <p:sp>
          <p:nvSpPr>
            <p:cNvPr id="7" name="Oval 6">
              <a:extLst>
                <a:ext uri="{FF2B5EF4-FFF2-40B4-BE49-F238E27FC236}">
                  <a16:creationId xmlns:a16="http://schemas.microsoft.com/office/drawing/2014/main" id="{685AB354-727A-F9B8-BB53-3BEBF2CFC379}"/>
                </a:ext>
              </a:extLst>
            </p:cNvPr>
            <p:cNvSpPr/>
            <p:nvPr/>
          </p:nvSpPr>
          <p:spPr bwMode="auto">
            <a:xfrm>
              <a:off x="7182196" y="914400"/>
              <a:ext cx="514004" cy="51400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grpSp>
        <p:nvGrpSpPr>
          <p:cNvPr id="14" name="Group 13">
            <a:extLst>
              <a:ext uri="{FF2B5EF4-FFF2-40B4-BE49-F238E27FC236}">
                <a16:creationId xmlns:a16="http://schemas.microsoft.com/office/drawing/2014/main" id="{83DDE42B-EE54-1394-8E2C-628E3E753CD5}"/>
              </a:ext>
            </a:extLst>
          </p:cNvPr>
          <p:cNvGrpSpPr/>
          <p:nvPr/>
        </p:nvGrpSpPr>
        <p:grpSpPr>
          <a:xfrm>
            <a:off x="7182196" y="3835546"/>
            <a:ext cx="3757229" cy="3138119"/>
            <a:chOff x="7182196" y="3835546"/>
            <a:chExt cx="3757229" cy="3138119"/>
          </a:xfrm>
        </p:grpSpPr>
        <p:pic>
          <p:nvPicPr>
            <p:cNvPr id="12" name="Picture 11">
              <a:extLst>
                <a:ext uri="{FF2B5EF4-FFF2-40B4-BE49-F238E27FC236}">
                  <a16:creationId xmlns:a16="http://schemas.microsoft.com/office/drawing/2014/main" id="{2CF13035-C6D9-50FF-77DA-D99DBF851F4F}"/>
                </a:ext>
              </a:extLst>
            </p:cNvPr>
            <p:cNvPicPr>
              <a:picLocks noChangeAspect="1"/>
            </p:cNvPicPr>
            <p:nvPr/>
          </p:nvPicPr>
          <p:blipFill rotWithShape="1">
            <a:blip r:embed="rId4"/>
            <a:srcRect l="54902"/>
            <a:stretch/>
          </p:blipFill>
          <p:spPr>
            <a:xfrm>
              <a:off x="7434225" y="3949057"/>
              <a:ext cx="3505200" cy="3024608"/>
            </a:xfrm>
            <a:prstGeom prst="rect">
              <a:avLst/>
            </a:prstGeom>
          </p:spPr>
        </p:pic>
        <p:sp>
          <p:nvSpPr>
            <p:cNvPr id="13" name="Oval 12">
              <a:extLst>
                <a:ext uri="{FF2B5EF4-FFF2-40B4-BE49-F238E27FC236}">
                  <a16:creationId xmlns:a16="http://schemas.microsoft.com/office/drawing/2014/main" id="{DE1EEB79-AF3D-90CE-65C3-BBD4E170769E}"/>
                </a:ext>
              </a:extLst>
            </p:cNvPr>
            <p:cNvSpPr/>
            <p:nvPr/>
          </p:nvSpPr>
          <p:spPr bwMode="auto">
            <a:xfrm>
              <a:off x="7182196" y="3835546"/>
              <a:ext cx="514004" cy="66640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sp>
        <p:nvSpPr>
          <p:cNvPr id="10" name="TextBox 9">
            <a:extLst>
              <a:ext uri="{FF2B5EF4-FFF2-40B4-BE49-F238E27FC236}">
                <a16:creationId xmlns:a16="http://schemas.microsoft.com/office/drawing/2014/main" id="{B53D95EB-0690-47D1-A84A-7ED4492ACBED}"/>
              </a:ext>
            </a:extLst>
          </p:cNvPr>
          <p:cNvSpPr txBox="1"/>
          <p:nvPr/>
        </p:nvSpPr>
        <p:spPr>
          <a:xfrm>
            <a:off x="9684984" y="2209800"/>
            <a:ext cx="2507016" cy="923330"/>
          </a:xfrm>
          <a:prstGeom prst="rect">
            <a:avLst/>
          </a:prstGeom>
          <a:noFill/>
        </p:spPr>
        <p:txBody>
          <a:bodyPr wrap="square">
            <a:spAutoFit/>
          </a:bodyPr>
          <a:lstStyle/>
          <a:p>
            <a:pPr algn="ctr"/>
            <a:r>
              <a:rPr lang="en-CN" b="0" i="0" dirty="0">
                <a:solidFill>
                  <a:srgbClr val="222222"/>
                </a:solidFill>
                <a:effectLst/>
                <a:latin typeface="Arial" panose="020B0604020202020204" pitchFamily="34" charset="0"/>
                <a:cs typeface="Arial" panose="020B0604020202020204" pitchFamily="34" charset="0"/>
              </a:rPr>
              <a:t>576 nuORFs identified from 10 cancer</a:t>
            </a:r>
            <a:r>
              <a:rPr lang="zh-CN" altLang="en-US" b="0" i="0" dirty="0">
                <a:solidFill>
                  <a:srgbClr val="222222"/>
                </a:solidFill>
                <a:effectLst/>
                <a:latin typeface="Arial" panose="020B0604020202020204" pitchFamily="34" charset="0"/>
                <a:cs typeface="Arial" panose="020B0604020202020204" pitchFamily="34" charset="0"/>
              </a:rPr>
              <a:t> </a:t>
            </a:r>
            <a:r>
              <a:rPr lang="en-US" altLang="zh-CN" b="0" i="0" dirty="0">
                <a:solidFill>
                  <a:srgbClr val="222222"/>
                </a:solidFill>
                <a:effectLst/>
                <a:latin typeface="Arial" panose="020B0604020202020204" pitchFamily="34" charset="0"/>
                <a:cs typeface="Arial" panose="020B0604020202020204" pitchFamily="34" charset="0"/>
              </a:rPr>
              <a:t>samples</a:t>
            </a:r>
            <a:r>
              <a:rPr lang="en-CN" b="0" i="0" dirty="0">
                <a:solidFill>
                  <a:srgbClr val="222222"/>
                </a:solidFill>
                <a:effectLst/>
                <a:latin typeface="Arial" panose="020B0604020202020204" pitchFamily="34" charset="0"/>
                <a:cs typeface="Arial" panose="020B0604020202020204" pitchFamily="34" charset="0"/>
              </a:rPr>
              <a:t> </a:t>
            </a:r>
            <a:endParaRPr lang="en-CN"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CAB339E-023A-0D75-10DC-72C999AE7E3A}"/>
              </a:ext>
            </a:extLst>
          </p:cNvPr>
          <p:cNvSpPr txBox="1"/>
          <p:nvPr/>
        </p:nvSpPr>
        <p:spPr>
          <a:xfrm>
            <a:off x="228600" y="76200"/>
            <a:ext cx="11734800" cy="1077218"/>
          </a:xfrm>
          <a:prstGeom prst="rect">
            <a:avLst/>
          </a:prstGeom>
          <a:noFill/>
        </p:spPr>
        <p:txBody>
          <a:bodyPr wrap="square">
            <a:spAutoFit/>
          </a:bodyPr>
          <a:lstStyle/>
          <a:p>
            <a:pPr algn="ctr"/>
            <a:r>
              <a:rPr lang="en-US" sz="3200" dirty="0" err="1">
                <a:effectLst/>
                <a:latin typeface="Arial" panose="020B0604020202020204" pitchFamily="34" charset="0"/>
                <a:cs typeface="Arial" panose="020B0604020202020204" pitchFamily="34" charset="0"/>
              </a:rPr>
              <a:t>NuORFs</a:t>
            </a:r>
            <a:r>
              <a:rPr lang="en-US" sz="3200" dirty="0">
                <a:effectLst/>
                <a:latin typeface="Arial" panose="020B0604020202020204" pitchFamily="34" charset="0"/>
                <a:cs typeface="Arial" panose="020B0604020202020204" pitchFamily="34" charset="0"/>
              </a:rPr>
              <a:t> are an unexplored pool of MHC-I-presented,</a:t>
            </a:r>
            <a:r>
              <a:rPr lang="zh-CN" altLang="en-US" sz="3200" dirty="0">
                <a:effectLst/>
                <a:latin typeface="Arial" panose="020B0604020202020204" pitchFamily="34" charset="0"/>
                <a:cs typeface="Arial" panose="020B0604020202020204" pitchFamily="34" charset="0"/>
              </a:rPr>
              <a:t> </a:t>
            </a:r>
            <a:r>
              <a:rPr lang="en-US" sz="3200" dirty="0">
                <a:effectLst/>
                <a:latin typeface="Arial" panose="020B0604020202020204" pitchFamily="34" charset="0"/>
                <a:cs typeface="Arial" panose="020B0604020202020204" pitchFamily="34" charset="0"/>
              </a:rPr>
              <a:t>tumor-specific peptides with potential as immunotherapy targets</a:t>
            </a:r>
          </a:p>
        </p:txBody>
      </p:sp>
    </p:spTree>
    <p:extLst>
      <p:ext uri="{BB962C8B-B14F-4D97-AF65-F5344CB8AC3E}">
        <p14:creationId xmlns:p14="http://schemas.microsoft.com/office/powerpoint/2010/main" val="311247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D5426D1-C581-5D06-F7C7-02ECE222D9A6}"/>
              </a:ext>
            </a:extLst>
          </p:cNvPr>
          <p:cNvSpPr txBox="1"/>
          <p:nvPr/>
        </p:nvSpPr>
        <p:spPr>
          <a:xfrm>
            <a:off x="228600" y="76200"/>
            <a:ext cx="117348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34537C"/>
                </a:solidFill>
                <a:latin typeface="Arial" panose="020B0604020202020204" pitchFamily="34" charset="0"/>
                <a:cs typeface="Arial" panose="020B0604020202020204" pitchFamily="34" charset="0"/>
              </a:rPr>
              <a:t>Prioritizing tumor-specific antigens by searching public proteomics data derived from healthy human tissue</a:t>
            </a:r>
            <a:r>
              <a:rPr lang="en-US" altLang="zh-CN" sz="3200" dirty="0">
                <a:solidFill>
                  <a:srgbClr val="34537C"/>
                </a:solidFill>
                <a:latin typeface="Arial" panose="020B0604020202020204" pitchFamily="34" charset="0"/>
                <a:cs typeface="Arial" panose="020B0604020202020204" pitchFamily="34" charset="0"/>
              </a:rPr>
              <a:t>s</a:t>
            </a:r>
            <a:endParaRPr lang="en-US" sz="3200" dirty="0">
              <a:solidFill>
                <a:srgbClr val="34537C"/>
              </a:solidFill>
              <a:latin typeface="Arial" panose="020B0604020202020204" pitchFamily="34" charset="0"/>
              <a:cs typeface="Arial" panose="020B0604020202020204" pitchFamily="34" charset="0"/>
            </a:endParaRPr>
          </a:p>
        </p:txBody>
      </p:sp>
      <p:pic>
        <p:nvPicPr>
          <p:cNvPr id="5" name="Picture 2" descr="Fig. 5">
            <a:extLst>
              <a:ext uri="{FF2B5EF4-FFF2-40B4-BE49-F238E27FC236}">
                <a16:creationId xmlns:a16="http://schemas.microsoft.com/office/drawing/2014/main" id="{E3FE28E8-0168-086C-B76D-B140AE4A4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6195"/>
          <a:stretch/>
        </p:blipFill>
        <p:spPr bwMode="auto">
          <a:xfrm>
            <a:off x="7658100" y="1443000"/>
            <a:ext cx="1905000" cy="25956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222B6AA-76D1-45C7-6247-C394419DE1B6}"/>
              </a:ext>
            </a:extLst>
          </p:cNvPr>
          <p:cNvGrpSpPr/>
          <p:nvPr/>
        </p:nvGrpSpPr>
        <p:grpSpPr>
          <a:xfrm>
            <a:off x="990600" y="1143000"/>
            <a:ext cx="4038600" cy="5715000"/>
            <a:chOff x="990600" y="1143000"/>
            <a:chExt cx="4038600" cy="5715000"/>
          </a:xfrm>
        </p:grpSpPr>
        <p:grpSp>
          <p:nvGrpSpPr>
            <p:cNvPr id="6" name="Group 5">
              <a:extLst>
                <a:ext uri="{FF2B5EF4-FFF2-40B4-BE49-F238E27FC236}">
                  <a16:creationId xmlns:a16="http://schemas.microsoft.com/office/drawing/2014/main" id="{4C0AC538-DE26-BBBE-21DA-4F7728BD61E6}"/>
                </a:ext>
              </a:extLst>
            </p:cNvPr>
            <p:cNvGrpSpPr/>
            <p:nvPr/>
          </p:nvGrpSpPr>
          <p:grpSpPr>
            <a:xfrm>
              <a:off x="990600" y="1143000"/>
              <a:ext cx="4038600" cy="5715000"/>
              <a:chOff x="990600" y="1143000"/>
              <a:chExt cx="4038600" cy="5715000"/>
            </a:xfrm>
          </p:grpSpPr>
          <p:pic>
            <p:nvPicPr>
              <p:cNvPr id="3" name="Picture 2">
                <a:extLst>
                  <a:ext uri="{FF2B5EF4-FFF2-40B4-BE49-F238E27FC236}">
                    <a16:creationId xmlns:a16="http://schemas.microsoft.com/office/drawing/2014/main" id="{BA3437EB-7A7F-15D2-6D6E-BF60C11B96D3}"/>
                  </a:ext>
                </a:extLst>
              </p:cNvPr>
              <p:cNvPicPr>
                <a:picLocks noChangeAspect="1"/>
              </p:cNvPicPr>
              <p:nvPr/>
            </p:nvPicPr>
            <p:blipFill rotWithShape="1">
              <a:blip r:embed="rId4">
                <a:extLst>
                  <a:ext uri="{28A0092B-C50C-407E-A947-70E740481C1C}">
                    <a14:useLocalDpi xmlns:a14="http://schemas.microsoft.com/office/drawing/2010/main" val="0"/>
                  </a:ext>
                </a:extLst>
              </a:blip>
              <a:srcRect r="50476" b="52165"/>
              <a:stretch/>
            </p:blipFill>
            <p:spPr>
              <a:xfrm>
                <a:off x="1066800" y="2895600"/>
                <a:ext cx="3962400" cy="3962400"/>
              </a:xfrm>
              <a:prstGeom prst="rect">
                <a:avLst/>
              </a:prstGeom>
            </p:spPr>
          </p:pic>
          <p:pic>
            <p:nvPicPr>
              <p:cNvPr id="4" name="Picture 3">
                <a:extLst>
                  <a:ext uri="{FF2B5EF4-FFF2-40B4-BE49-F238E27FC236}">
                    <a16:creationId xmlns:a16="http://schemas.microsoft.com/office/drawing/2014/main" id="{7887462F-5D40-EA03-CAE0-134C70973F8F}"/>
                  </a:ext>
                </a:extLst>
              </p:cNvPr>
              <p:cNvPicPr>
                <a:picLocks noChangeAspect="1"/>
              </p:cNvPicPr>
              <p:nvPr/>
            </p:nvPicPr>
            <p:blipFill>
              <a:blip r:embed="rId5"/>
              <a:stretch>
                <a:fillRect/>
              </a:stretch>
            </p:blipFill>
            <p:spPr>
              <a:xfrm>
                <a:off x="1066800" y="1143000"/>
                <a:ext cx="3962400" cy="1709443"/>
              </a:xfrm>
              <a:prstGeom prst="rect">
                <a:avLst/>
              </a:prstGeom>
            </p:spPr>
          </p:pic>
          <p:sp>
            <p:nvSpPr>
              <p:cNvPr id="2" name="Oval 1">
                <a:extLst>
                  <a:ext uri="{FF2B5EF4-FFF2-40B4-BE49-F238E27FC236}">
                    <a16:creationId xmlns:a16="http://schemas.microsoft.com/office/drawing/2014/main" id="{A5AD927D-1196-9166-3AB1-2E1ECE373F63}"/>
                  </a:ext>
                </a:extLst>
              </p:cNvPr>
              <p:cNvSpPr/>
              <p:nvPr/>
            </p:nvSpPr>
            <p:spPr bwMode="auto">
              <a:xfrm>
                <a:off x="990600" y="2514600"/>
                <a:ext cx="381000" cy="381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sp>
          <p:nvSpPr>
            <p:cNvPr id="8" name="Oval 7">
              <a:extLst>
                <a:ext uri="{FF2B5EF4-FFF2-40B4-BE49-F238E27FC236}">
                  <a16:creationId xmlns:a16="http://schemas.microsoft.com/office/drawing/2014/main" id="{071C5300-01FA-D884-E950-05C7A3D6BC2C}"/>
                </a:ext>
              </a:extLst>
            </p:cNvPr>
            <p:cNvSpPr/>
            <p:nvPr/>
          </p:nvSpPr>
          <p:spPr bwMode="auto">
            <a:xfrm>
              <a:off x="1066800" y="2852443"/>
              <a:ext cx="304800" cy="34795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grpSp>
      <p:pic>
        <p:nvPicPr>
          <p:cNvPr id="2050" name="Picture 2" descr="Fig. 5">
            <a:extLst>
              <a:ext uri="{FF2B5EF4-FFF2-40B4-BE49-F238E27FC236}">
                <a16:creationId xmlns:a16="http://schemas.microsoft.com/office/drawing/2014/main" id="{A63B9A7D-034E-F382-0CEA-A2C4A0FE0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10"/>
          <a:stretch/>
        </p:blipFill>
        <p:spPr bwMode="auto">
          <a:xfrm>
            <a:off x="5562600" y="3958083"/>
            <a:ext cx="6096000" cy="2595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0A7957-371B-F2FE-375E-ACC33C44E203}"/>
              </a:ext>
            </a:extLst>
          </p:cNvPr>
          <p:cNvSpPr txBox="1"/>
          <p:nvPr/>
        </p:nvSpPr>
        <p:spPr>
          <a:xfrm>
            <a:off x="5410200" y="6553200"/>
            <a:ext cx="6781800" cy="307777"/>
          </a:xfrm>
          <a:prstGeom prst="rect">
            <a:avLst/>
          </a:prstGeom>
          <a:noFill/>
        </p:spPr>
        <p:txBody>
          <a:bodyPr wrap="square">
            <a:spAutoFit/>
          </a:bodyPr>
          <a:lstStyle/>
          <a:p>
            <a:pPr algn="r"/>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2026835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0C50E-7523-96F4-78B2-0F01F0E3FC53}"/>
              </a:ext>
            </a:extLst>
          </p:cNvPr>
          <p:cNvSpPr txBox="1"/>
          <p:nvPr/>
        </p:nvSpPr>
        <p:spPr>
          <a:xfrm>
            <a:off x="569031" y="1399401"/>
            <a:ext cx="4841169" cy="954107"/>
          </a:xfrm>
          <a:prstGeom prst="rect">
            <a:avLst/>
          </a:prstGeom>
          <a:solidFill>
            <a:srgbClr val="E2F1DA"/>
          </a:solidFill>
        </p:spPr>
        <p:txBody>
          <a:bodyPr wrap="square" rtlCol="0">
            <a:spAutoFit/>
          </a:bodyPr>
          <a:lstStyle/>
          <a:p>
            <a:pPr algn="just"/>
            <a:r>
              <a:rPr lang="en-US" sz="1400" dirty="0">
                <a:effectLst/>
                <a:latin typeface="Helvetica" pitchFamily="2" charset="0"/>
              </a:rPr>
              <a:t>Evidence at protein level: Strong evidence of detection by MS or other methods (detected by antibodies and/or sequenced by Edman degradation, or that its 3D structure has been resolved).</a:t>
            </a:r>
          </a:p>
        </p:txBody>
      </p:sp>
      <p:sp>
        <p:nvSpPr>
          <p:cNvPr id="3" name="TextBox 2">
            <a:extLst>
              <a:ext uri="{FF2B5EF4-FFF2-40B4-BE49-F238E27FC236}">
                <a16:creationId xmlns:a16="http://schemas.microsoft.com/office/drawing/2014/main" id="{C2D22372-1A26-3B61-9A8A-000B62F0BF00}"/>
              </a:ext>
            </a:extLst>
          </p:cNvPr>
          <p:cNvSpPr txBox="1"/>
          <p:nvPr/>
        </p:nvSpPr>
        <p:spPr>
          <a:xfrm>
            <a:off x="569031" y="2658561"/>
            <a:ext cx="4841169" cy="738664"/>
          </a:xfrm>
          <a:prstGeom prst="rect">
            <a:avLst/>
          </a:prstGeom>
          <a:solidFill>
            <a:srgbClr val="FBE6D6"/>
          </a:solidFill>
        </p:spPr>
        <p:txBody>
          <a:bodyPr wrap="square" rtlCol="0">
            <a:spAutoFit/>
          </a:bodyPr>
          <a:lstStyle/>
          <a:p>
            <a:pPr algn="just"/>
            <a:r>
              <a:rPr lang="en-US" sz="1400" dirty="0">
                <a:effectLst/>
                <a:latin typeface="Helvetica" pitchFamily="2" charset="0"/>
              </a:rPr>
              <a:t>Evidence at transcript level only: evidence at the transcript level, but no clear experimental evidence at the protein level (as above).</a:t>
            </a:r>
          </a:p>
        </p:txBody>
      </p:sp>
      <p:sp>
        <p:nvSpPr>
          <p:cNvPr id="4" name="TextBox 3">
            <a:extLst>
              <a:ext uri="{FF2B5EF4-FFF2-40B4-BE49-F238E27FC236}">
                <a16:creationId xmlns:a16="http://schemas.microsoft.com/office/drawing/2014/main" id="{92D83C87-AD0B-B92A-27FA-0047904BA634}"/>
              </a:ext>
            </a:extLst>
          </p:cNvPr>
          <p:cNvSpPr txBox="1"/>
          <p:nvPr/>
        </p:nvSpPr>
        <p:spPr>
          <a:xfrm>
            <a:off x="569031" y="3702278"/>
            <a:ext cx="4841169" cy="738664"/>
          </a:xfrm>
          <a:prstGeom prst="rect">
            <a:avLst/>
          </a:prstGeom>
          <a:solidFill>
            <a:srgbClr val="F9CCAC"/>
          </a:solidFill>
        </p:spPr>
        <p:txBody>
          <a:bodyPr wrap="square" rtlCol="0">
            <a:spAutoFit/>
          </a:bodyPr>
          <a:lstStyle/>
          <a:p>
            <a:pPr algn="just"/>
            <a:r>
              <a:rPr lang="en-US" sz="1400" dirty="0">
                <a:effectLst/>
                <a:latin typeface="Helvetica" pitchFamily="2" charset="0"/>
              </a:rPr>
              <a:t>Evidence in homologous species only: inferred from homology only, no evidence at transcript or protein level (as above).</a:t>
            </a:r>
          </a:p>
        </p:txBody>
      </p:sp>
      <p:sp>
        <p:nvSpPr>
          <p:cNvPr id="5" name="TextBox 4">
            <a:extLst>
              <a:ext uri="{FF2B5EF4-FFF2-40B4-BE49-F238E27FC236}">
                <a16:creationId xmlns:a16="http://schemas.microsoft.com/office/drawing/2014/main" id="{08EBC426-A3CD-1B0C-F7CA-0301241EF035}"/>
              </a:ext>
            </a:extLst>
          </p:cNvPr>
          <p:cNvSpPr txBox="1"/>
          <p:nvPr/>
        </p:nvSpPr>
        <p:spPr>
          <a:xfrm>
            <a:off x="556331" y="4745995"/>
            <a:ext cx="4841169" cy="738664"/>
          </a:xfrm>
          <a:prstGeom prst="rect">
            <a:avLst/>
          </a:prstGeom>
          <a:solidFill>
            <a:srgbClr val="FFF1CD"/>
          </a:solidFill>
        </p:spPr>
        <p:txBody>
          <a:bodyPr wrap="square" rtlCol="0">
            <a:spAutoFit/>
          </a:bodyPr>
          <a:lstStyle/>
          <a:p>
            <a:pPr algn="just"/>
            <a:r>
              <a:rPr lang="en-US" sz="1400" dirty="0">
                <a:effectLst/>
                <a:latin typeface="Helvetica" pitchFamily="2" charset="0"/>
              </a:rPr>
              <a:t>Evidence at theoretical level only: protein predicted to be expressed by a gene, no homology, transcript or protein expression evidence (as above).</a:t>
            </a:r>
          </a:p>
        </p:txBody>
      </p:sp>
      <p:sp>
        <p:nvSpPr>
          <p:cNvPr id="6" name="TextBox 5">
            <a:extLst>
              <a:ext uri="{FF2B5EF4-FFF2-40B4-BE49-F238E27FC236}">
                <a16:creationId xmlns:a16="http://schemas.microsoft.com/office/drawing/2014/main" id="{39F8F8D1-1A7C-9F14-8AD0-EA1EFBEDC1EF}"/>
              </a:ext>
            </a:extLst>
          </p:cNvPr>
          <p:cNvSpPr txBox="1"/>
          <p:nvPr/>
        </p:nvSpPr>
        <p:spPr>
          <a:xfrm>
            <a:off x="543631" y="5789711"/>
            <a:ext cx="4841169" cy="738664"/>
          </a:xfrm>
          <a:prstGeom prst="rect">
            <a:avLst/>
          </a:prstGeom>
          <a:solidFill>
            <a:srgbClr val="FFB8B8"/>
          </a:solidFill>
        </p:spPr>
        <p:txBody>
          <a:bodyPr wrap="square" rtlCol="0">
            <a:spAutoFit/>
          </a:bodyPr>
          <a:lstStyle/>
          <a:p>
            <a:pPr algn="just"/>
            <a:r>
              <a:rPr lang="en-US" sz="1400" dirty="0">
                <a:effectLst/>
                <a:latin typeface="Helvetica" pitchFamily="2" charset="0"/>
              </a:rPr>
              <a:t>Evidence is dubious: due to lack of essential features for transcription and/or mutations of the sequence in the numerous cases of pseudogenes.</a:t>
            </a:r>
          </a:p>
        </p:txBody>
      </p:sp>
      <p:sp>
        <p:nvSpPr>
          <p:cNvPr id="7" name="TextBox 6">
            <a:extLst>
              <a:ext uri="{FF2B5EF4-FFF2-40B4-BE49-F238E27FC236}">
                <a16:creationId xmlns:a16="http://schemas.microsoft.com/office/drawing/2014/main" id="{483D2CFF-FEE8-22DB-664F-E2234A13B4FD}"/>
              </a:ext>
            </a:extLst>
          </p:cNvPr>
          <p:cNvSpPr txBox="1"/>
          <p:nvPr/>
        </p:nvSpPr>
        <p:spPr>
          <a:xfrm>
            <a:off x="5638800" y="1691788"/>
            <a:ext cx="570990" cy="338554"/>
          </a:xfrm>
          <a:prstGeom prst="rect">
            <a:avLst/>
          </a:prstGeom>
          <a:noFill/>
        </p:spPr>
        <p:txBody>
          <a:bodyPr wrap="none" rtlCol="0">
            <a:spAutoFit/>
          </a:bodyPr>
          <a:lstStyle/>
          <a:p>
            <a:r>
              <a:rPr lang="en-CN" sz="1600" dirty="0"/>
              <a:t>PE1</a:t>
            </a:r>
          </a:p>
        </p:txBody>
      </p:sp>
      <p:sp>
        <p:nvSpPr>
          <p:cNvPr id="8" name="TextBox 7">
            <a:extLst>
              <a:ext uri="{FF2B5EF4-FFF2-40B4-BE49-F238E27FC236}">
                <a16:creationId xmlns:a16="http://schemas.microsoft.com/office/drawing/2014/main" id="{58551126-E547-3A8B-4244-00DCB3BA2AED}"/>
              </a:ext>
            </a:extLst>
          </p:cNvPr>
          <p:cNvSpPr txBox="1"/>
          <p:nvPr/>
        </p:nvSpPr>
        <p:spPr>
          <a:xfrm>
            <a:off x="5638800" y="2843227"/>
            <a:ext cx="570990" cy="338554"/>
          </a:xfrm>
          <a:prstGeom prst="rect">
            <a:avLst/>
          </a:prstGeom>
          <a:noFill/>
        </p:spPr>
        <p:txBody>
          <a:bodyPr wrap="none" rtlCol="0">
            <a:spAutoFit/>
          </a:bodyPr>
          <a:lstStyle/>
          <a:p>
            <a:r>
              <a:rPr lang="en-CN" sz="1600" dirty="0"/>
              <a:t>PE2</a:t>
            </a:r>
          </a:p>
        </p:txBody>
      </p:sp>
      <p:sp>
        <p:nvSpPr>
          <p:cNvPr id="9" name="TextBox 8">
            <a:extLst>
              <a:ext uri="{FF2B5EF4-FFF2-40B4-BE49-F238E27FC236}">
                <a16:creationId xmlns:a16="http://schemas.microsoft.com/office/drawing/2014/main" id="{CAC2950B-9631-45D4-B4D9-864118701262}"/>
              </a:ext>
            </a:extLst>
          </p:cNvPr>
          <p:cNvSpPr txBox="1"/>
          <p:nvPr/>
        </p:nvSpPr>
        <p:spPr>
          <a:xfrm>
            <a:off x="5644341" y="3886944"/>
            <a:ext cx="570990" cy="338554"/>
          </a:xfrm>
          <a:prstGeom prst="rect">
            <a:avLst/>
          </a:prstGeom>
          <a:noFill/>
        </p:spPr>
        <p:txBody>
          <a:bodyPr wrap="none" rtlCol="0">
            <a:spAutoFit/>
          </a:bodyPr>
          <a:lstStyle/>
          <a:p>
            <a:r>
              <a:rPr lang="en-CN" sz="1600" dirty="0"/>
              <a:t>PE3</a:t>
            </a:r>
          </a:p>
        </p:txBody>
      </p:sp>
      <p:sp>
        <p:nvSpPr>
          <p:cNvPr id="10" name="TextBox 9">
            <a:extLst>
              <a:ext uri="{FF2B5EF4-FFF2-40B4-BE49-F238E27FC236}">
                <a16:creationId xmlns:a16="http://schemas.microsoft.com/office/drawing/2014/main" id="{253300DD-D2C7-5C5C-6772-4AD33C0DC1F3}"/>
              </a:ext>
            </a:extLst>
          </p:cNvPr>
          <p:cNvSpPr txBox="1"/>
          <p:nvPr/>
        </p:nvSpPr>
        <p:spPr>
          <a:xfrm>
            <a:off x="5638799" y="4930661"/>
            <a:ext cx="570990" cy="338554"/>
          </a:xfrm>
          <a:prstGeom prst="rect">
            <a:avLst/>
          </a:prstGeom>
          <a:noFill/>
        </p:spPr>
        <p:txBody>
          <a:bodyPr wrap="none" rtlCol="0">
            <a:spAutoFit/>
          </a:bodyPr>
          <a:lstStyle/>
          <a:p>
            <a:r>
              <a:rPr lang="en-CN" sz="1600" dirty="0"/>
              <a:t>PE4</a:t>
            </a:r>
          </a:p>
        </p:txBody>
      </p:sp>
      <p:sp>
        <p:nvSpPr>
          <p:cNvPr id="11" name="TextBox 10">
            <a:extLst>
              <a:ext uri="{FF2B5EF4-FFF2-40B4-BE49-F238E27FC236}">
                <a16:creationId xmlns:a16="http://schemas.microsoft.com/office/drawing/2014/main" id="{23596893-971C-62CC-D0D0-0E15D9C3EF34}"/>
              </a:ext>
            </a:extLst>
          </p:cNvPr>
          <p:cNvSpPr txBox="1"/>
          <p:nvPr/>
        </p:nvSpPr>
        <p:spPr>
          <a:xfrm>
            <a:off x="5638799" y="5974377"/>
            <a:ext cx="570990" cy="338554"/>
          </a:xfrm>
          <a:prstGeom prst="rect">
            <a:avLst/>
          </a:prstGeom>
          <a:noFill/>
        </p:spPr>
        <p:txBody>
          <a:bodyPr wrap="none" rtlCol="0">
            <a:spAutoFit/>
          </a:bodyPr>
          <a:lstStyle/>
          <a:p>
            <a:r>
              <a:rPr lang="en-CN" sz="1600" dirty="0"/>
              <a:t>PE5</a:t>
            </a:r>
          </a:p>
        </p:txBody>
      </p:sp>
      <p:sp>
        <p:nvSpPr>
          <p:cNvPr id="13" name="TextBox 12">
            <a:extLst>
              <a:ext uri="{FF2B5EF4-FFF2-40B4-BE49-F238E27FC236}">
                <a16:creationId xmlns:a16="http://schemas.microsoft.com/office/drawing/2014/main" id="{738E63A5-61B2-8679-258E-15CE14EDD8FA}"/>
              </a:ext>
            </a:extLst>
          </p:cNvPr>
          <p:cNvSpPr txBox="1"/>
          <p:nvPr/>
        </p:nvSpPr>
        <p:spPr>
          <a:xfrm>
            <a:off x="537280" y="956846"/>
            <a:ext cx="10206920" cy="338554"/>
          </a:xfrm>
          <a:prstGeom prst="rect">
            <a:avLst/>
          </a:prstGeom>
          <a:noFill/>
        </p:spPr>
        <p:txBody>
          <a:bodyPr wrap="square">
            <a:spAutoFit/>
          </a:bodyPr>
          <a:lstStyle/>
          <a:p>
            <a:r>
              <a:rPr lang="en-US" sz="1600" dirty="0">
                <a:solidFill>
                  <a:srgbClr val="00659B"/>
                </a:solidFill>
                <a:latin typeface="Helvetica" pitchFamily="2" charset="0"/>
              </a:rPr>
              <a:t>Human Proteome Project (HPP): </a:t>
            </a:r>
            <a:r>
              <a:rPr lang="en-US" sz="1600" dirty="0">
                <a:solidFill>
                  <a:srgbClr val="00659B"/>
                </a:solidFill>
                <a:effectLst/>
                <a:latin typeface="Helvetica" pitchFamily="2" charset="0"/>
              </a:rPr>
              <a:t>Missing Proteins = PE2 + PE3 + PE4 proteins only</a:t>
            </a:r>
          </a:p>
        </p:txBody>
      </p:sp>
      <p:sp>
        <p:nvSpPr>
          <p:cNvPr id="14" name="Rectangle 13">
            <a:extLst>
              <a:ext uri="{FF2B5EF4-FFF2-40B4-BE49-F238E27FC236}">
                <a16:creationId xmlns:a16="http://schemas.microsoft.com/office/drawing/2014/main" id="{646BFAE3-F478-9841-B006-19470E12B8B2}"/>
              </a:ext>
            </a:extLst>
          </p:cNvPr>
          <p:cNvSpPr/>
          <p:nvPr/>
        </p:nvSpPr>
        <p:spPr bwMode="auto">
          <a:xfrm>
            <a:off x="569031" y="2658560"/>
            <a:ext cx="4841169" cy="2826099"/>
          </a:xfrm>
          <a:prstGeom prst="rect">
            <a:avLst/>
          </a:prstGeom>
          <a:noFill/>
          <a:ln w="28575" cap="flat" cmpd="sng" algn="ctr">
            <a:solidFill>
              <a:srgbClr val="0070C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7" name="TextBox 16">
            <a:extLst>
              <a:ext uri="{FF2B5EF4-FFF2-40B4-BE49-F238E27FC236}">
                <a16:creationId xmlns:a16="http://schemas.microsoft.com/office/drawing/2014/main" id="{36DCF152-DF70-EFB3-A7CD-F6BD1B1F40CA}"/>
              </a:ext>
            </a:extLst>
          </p:cNvPr>
          <p:cNvSpPr txBox="1"/>
          <p:nvPr/>
        </p:nvSpPr>
        <p:spPr>
          <a:xfrm>
            <a:off x="6515611" y="3581400"/>
            <a:ext cx="1942589" cy="923330"/>
          </a:xfrm>
          <a:prstGeom prst="rect">
            <a:avLst/>
          </a:prstGeom>
          <a:noFill/>
        </p:spPr>
        <p:txBody>
          <a:bodyPr wrap="square">
            <a:spAutoFit/>
          </a:bodyPr>
          <a:lstStyle/>
          <a:p>
            <a:pPr algn="ctr"/>
            <a:r>
              <a:rPr lang="en-CN" dirty="0">
                <a:effectLst/>
                <a:latin typeface="Times" pitchFamily="2" charset="0"/>
              </a:rPr>
              <a:t>1343 proteins</a:t>
            </a:r>
          </a:p>
          <a:p>
            <a:pPr algn="ctr"/>
            <a:r>
              <a:rPr lang="en-US" dirty="0">
                <a:latin typeface="Times" pitchFamily="2" charset="0"/>
                <a:hlinkClick r:id="rId3"/>
              </a:rPr>
              <a:t>www.nextprot.org</a:t>
            </a:r>
            <a:r>
              <a:rPr lang="zh-CN" altLang="en-US" dirty="0">
                <a:latin typeface="Times" pitchFamily="2" charset="0"/>
              </a:rPr>
              <a:t> </a:t>
            </a:r>
            <a:endParaRPr lang="en-CN" dirty="0">
              <a:latin typeface="Times" pitchFamily="2" charset="0"/>
            </a:endParaRPr>
          </a:p>
          <a:p>
            <a:pPr algn="ctr"/>
            <a:r>
              <a:rPr lang="en-CN" dirty="0">
                <a:effectLst/>
                <a:latin typeface="Times" pitchFamily="2" charset="0"/>
              </a:rPr>
              <a:t>04/14/2022</a:t>
            </a:r>
          </a:p>
        </p:txBody>
      </p:sp>
      <p:sp>
        <p:nvSpPr>
          <p:cNvPr id="18" name="Right Brace 17">
            <a:extLst>
              <a:ext uri="{FF2B5EF4-FFF2-40B4-BE49-F238E27FC236}">
                <a16:creationId xmlns:a16="http://schemas.microsoft.com/office/drawing/2014/main" id="{B013DDF6-C5AC-5780-DC45-F38B04D1A57A}"/>
              </a:ext>
            </a:extLst>
          </p:cNvPr>
          <p:cNvSpPr/>
          <p:nvPr/>
        </p:nvSpPr>
        <p:spPr bwMode="auto">
          <a:xfrm>
            <a:off x="6150124" y="2658560"/>
            <a:ext cx="353472" cy="2826099"/>
          </a:xfrm>
          <a:prstGeom prst="righ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pic>
        <p:nvPicPr>
          <p:cNvPr id="20" name="Picture 19">
            <a:extLst>
              <a:ext uri="{FF2B5EF4-FFF2-40B4-BE49-F238E27FC236}">
                <a16:creationId xmlns:a16="http://schemas.microsoft.com/office/drawing/2014/main" id="{68132C94-0833-EABA-E9CA-F563969F2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4056" y="1876454"/>
            <a:ext cx="2750744" cy="4117573"/>
          </a:xfrm>
          <a:prstGeom prst="rect">
            <a:avLst/>
          </a:prstGeom>
        </p:spPr>
      </p:pic>
      <p:pic>
        <p:nvPicPr>
          <p:cNvPr id="23" name="Picture 22">
            <a:extLst>
              <a:ext uri="{FF2B5EF4-FFF2-40B4-BE49-F238E27FC236}">
                <a16:creationId xmlns:a16="http://schemas.microsoft.com/office/drawing/2014/main" id="{36AC51A7-4ABE-CB7A-3162-AF9531517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1794" y="1158321"/>
            <a:ext cx="1075268" cy="691244"/>
          </a:xfrm>
          <a:prstGeom prst="rect">
            <a:avLst/>
          </a:prstGeom>
        </p:spPr>
      </p:pic>
      <p:cxnSp>
        <p:nvCxnSpPr>
          <p:cNvPr id="25" name="Curved Connector 24">
            <a:extLst>
              <a:ext uri="{FF2B5EF4-FFF2-40B4-BE49-F238E27FC236}">
                <a16:creationId xmlns:a16="http://schemas.microsoft.com/office/drawing/2014/main" id="{A572B7E1-A08F-4752-3043-076645DF98B2}"/>
              </a:ext>
            </a:extLst>
          </p:cNvPr>
          <p:cNvCxnSpPr>
            <a:cxnSpLocks/>
            <a:stCxn id="17" idx="0"/>
            <a:endCxn id="23" idx="1"/>
          </p:cNvCxnSpPr>
          <p:nvPr/>
        </p:nvCxnSpPr>
        <p:spPr bwMode="auto">
          <a:xfrm rot="5400000" flipH="1" flipV="1">
            <a:off x="7615622" y="1375228"/>
            <a:ext cx="2077457" cy="2334888"/>
          </a:xfrm>
          <a:prstGeom prst="curvedConnector2">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B92FD7-0329-250D-2D29-A5C58851C627}"/>
              </a:ext>
            </a:extLst>
          </p:cNvPr>
          <p:cNvSpPr txBox="1"/>
          <p:nvPr/>
        </p:nvSpPr>
        <p:spPr>
          <a:xfrm rot="18681610">
            <a:off x="7329784" y="1994660"/>
            <a:ext cx="1223412" cy="369332"/>
          </a:xfrm>
          <a:prstGeom prst="rect">
            <a:avLst/>
          </a:prstGeom>
          <a:noFill/>
        </p:spPr>
        <p:txBody>
          <a:bodyPr wrap="none" rtlCol="0">
            <a:spAutoFit/>
          </a:bodyPr>
          <a:lstStyle/>
          <a:p>
            <a:r>
              <a:rPr lang="en-US" altLang="zh-CN" dirty="0" err="1"/>
              <a:t>PepQuery</a:t>
            </a:r>
            <a:endParaRPr lang="en-CN" dirty="0"/>
          </a:p>
        </p:txBody>
      </p:sp>
      <p:sp>
        <p:nvSpPr>
          <p:cNvPr id="12" name="TextBox 11">
            <a:extLst>
              <a:ext uri="{FF2B5EF4-FFF2-40B4-BE49-F238E27FC236}">
                <a16:creationId xmlns:a16="http://schemas.microsoft.com/office/drawing/2014/main" id="{9DFDF08C-8E40-AA97-6346-8C6311458F83}"/>
              </a:ext>
            </a:extLst>
          </p:cNvPr>
          <p:cNvSpPr txBox="1"/>
          <p:nvPr/>
        </p:nvSpPr>
        <p:spPr>
          <a:xfrm>
            <a:off x="421040" y="-10418"/>
            <a:ext cx="11349920" cy="1077218"/>
          </a:xfrm>
          <a:prstGeom prst="rect">
            <a:avLst/>
          </a:prstGeom>
          <a:noFill/>
        </p:spPr>
        <p:txBody>
          <a:bodyPr wrap="square" rtlCol="0">
            <a:spAutoFit/>
          </a:bodyPr>
          <a:lstStyle/>
          <a:p>
            <a:pPr algn="ctr"/>
            <a:r>
              <a:rPr lang="en-US" altLang="zh-CN" sz="3200" dirty="0"/>
              <a:t>Missing</a:t>
            </a:r>
            <a:r>
              <a:rPr lang="zh-CN" altLang="en-US" sz="3200" dirty="0"/>
              <a:t> </a:t>
            </a:r>
            <a:r>
              <a:rPr lang="en-US" altLang="zh-CN" sz="3200" dirty="0"/>
              <a:t>protein</a:t>
            </a:r>
            <a:r>
              <a:rPr lang="zh-CN" altLang="en-US" sz="3200" dirty="0"/>
              <a:t> </a:t>
            </a:r>
            <a:r>
              <a:rPr lang="en-US" altLang="zh-CN" sz="3200" dirty="0"/>
              <a:t>identification</a:t>
            </a:r>
            <a:r>
              <a:rPr lang="zh-CN" altLang="en-US" sz="3200" dirty="0"/>
              <a:t> </a:t>
            </a:r>
            <a:r>
              <a:rPr lang="en-US" altLang="zh-CN" sz="3200" dirty="0"/>
              <a:t>by</a:t>
            </a:r>
            <a:r>
              <a:rPr lang="zh-CN" altLang="en-US" sz="3200" dirty="0"/>
              <a:t> </a:t>
            </a:r>
            <a:r>
              <a:rPr lang="en-US" altLang="zh-CN" sz="3200" dirty="0"/>
              <a:t>using</a:t>
            </a:r>
            <a:r>
              <a:rPr lang="zh-CN" altLang="en-US" sz="3200" dirty="0"/>
              <a:t> </a:t>
            </a:r>
            <a:r>
              <a:rPr lang="en-US" altLang="zh-CN" sz="3200" dirty="0"/>
              <a:t>large</a:t>
            </a:r>
            <a:r>
              <a:rPr lang="zh-CN" altLang="en-US" sz="3200" dirty="0"/>
              <a:t> </a:t>
            </a:r>
            <a:r>
              <a:rPr lang="en-US" altLang="zh-CN" sz="3200" dirty="0"/>
              <a:t>scale</a:t>
            </a:r>
            <a:r>
              <a:rPr lang="zh-CN" altLang="en-US" sz="3200" dirty="0"/>
              <a:t> </a:t>
            </a:r>
            <a:r>
              <a:rPr lang="en-US" altLang="zh-CN" sz="3200" dirty="0"/>
              <a:t>public</a:t>
            </a:r>
            <a:r>
              <a:rPr lang="zh-CN" altLang="en-US" sz="3200" dirty="0"/>
              <a:t> </a:t>
            </a:r>
            <a:r>
              <a:rPr lang="en-US" altLang="zh-CN" sz="3200" dirty="0"/>
              <a:t>proteomics</a:t>
            </a:r>
            <a:r>
              <a:rPr lang="zh-CN" altLang="en-US" sz="3200" dirty="0"/>
              <a:t> </a:t>
            </a:r>
            <a:r>
              <a:rPr lang="en-US" altLang="zh-CN" sz="3200" dirty="0"/>
              <a:t>MS</a:t>
            </a:r>
            <a:r>
              <a:rPr lang="zh-CN" altLang="en-US" sz="3200" dirty="0"/>
              <a:t> </a:t>
            </a:r>
            <a:r>
              <a:rPr lang="en-US" altLang="zh-CN" sz="3200" dirty="0"/>
              <a:t>data</a:t>
            </a:r>
            <a:endParaRPr lang="en-CN" sz="3200" dirty="0"/>
          </a:p>
        </p:txBody>
      </p:sp>
    </p:spTree>
    <p:extLst>
      <p:ext uri="{BB962C8B-B14F-4D97-AF65-F5344CB8AC3E}">
        <p14:creationId xmlns:p14="http://schemas.microsoft.com/office/powerpoint/2010/main" val="248388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6">
            <a:extLst>
              <a:ext uri="{FF2B5EF4-FFF2-40B4-BE49-F238E27FC236}">
                <a16:creationId xmlns:a16="http://schemas.microsoft.com/office/drawing/2014/main" id="{C31866AA-6D36-CDC6-15E7-A6AF3EAA2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1031334"/>
            <a:ext cx="5662612" cy="57504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E7AE12-F1C6-DF00-FDD5-00762EFAB172}"/>
              </a:ext>
            </a:extLst>
          </p:cNvPr>
          <p:cNvSpPr txBox="1"/>
          <p:nvPr/>
        </p:nvSpPr>
        <p:spPr>
          <a:xfrm>
            <a:off x="152400" y="1197888"/>
            <a:ext cx="5462588" cy="5355312"/>
          </a:xfrm>
          <a:prstGeom prst="rect">
            <a:avLst/>
          </a:prstGeom>
          <a:noFill/>
        </p:spPr>
        <p:txBody>
          <a:bodyPr wrap="square">
            <a:spAutoFit/>
          </a:bodyPr>
          <a:lstStyle/>
          <a:p>
            <a:pPr algn="just"/>
            <a:r>
              <a:rPr lang="en-US" altLang="zh-CN" dirty="0">
                <a:solidFill>
                  <a:srgbClr val="222222"/>
                </a:solidFill>
                <a:latin typeface="Arial" panose="020B0604020202020204" pitchFamily="34" charset="0"/>
                <a:cs typeface="Arial" panose="020B0604020202020204" pitchFamily="34" charset="0"/>
              </a:rPr>
              <a:t>T</a:t>
            </a:r>
            <a:r>
              <a:rPr lang="en-US" b="0" i="0" dirty="0">
                <a:solidFill>
                  <a:srgbClr val="222222"/>
                </a:solidFill>
                <a:effectLst/>
                <a:latin typeface="Arial" panose="020B0604020202020204" pitchFamily="34" charset="0"/>
                <a:cs typeface="Arial" panose="020B0604020202020204" pitchFamily="34" charset="0"/>
              </a:rPr>
              <a:t>wo or more unique peptides detected in at least one dataset, and all of them had peptide evidence in multiple datasets</a:t>
            </a:r>
          </a:p>
          <a:p>
            <a:pPr algn="just"/>
            <a:endParaRPr lang="en-US" dirty="0">
              <a:solidFill>
                <a:srgbClr val="222222"/>
              </a:solidFill>
              <a:latin typeface="Arial" panose="020B0604020202020204" pitchFamily="34" charset="0"/>
              <a:cs typeface="Arial" panose="020B0604020202020204" pitchFamily="34" charset="0"/>
            </a:endParaRPr>
          </a:p>
          <a:p>
            <a:pPr algn="just"/>
            <a:r>
              <a:rPr lang="en-US" b="0" i="0" dirty="0">
                <a:solidFill>
                  <a:srgbClr val="222222"/>
                </a:solidFill>
                <a:effectLst/>
                <a:latin typeface="Arial" panose="020B0604020202020204" pitchFamily="34" charset="0"/>
                <a:cs typeface="Arial" panose="020B0604020202020204" pitchFamily="34" charset="0"/>
              </a:rPr>
              <a:t>Any unique peptides passing the validation of both scoring algorithms (</a:t>
            </a:r>
            <a:r>
              <a:rPr lang="en-US" b="0" i="0" dirty="0" err="1">
                <a:solidFill>
                  <a:srgbClr val="222222"/>
                </a:solidFill>
                <a:effectLst/>
                <a:latin typeface="Arial" panose="020B0604020202020204" pitchFamily="34" charset="0"/>
                <a:cs typeface="Arial" panose="020B0604020202020204" pitchFamily="34" charset="0"/>
              </a:rPr>
              <a:t>Hyperscore</a:t>
            </a:r>
            <a:r>
              <a:rPr lang="en-US" b="0" i="0" dirty="0">
                <a:solidFill>
                  <a:srgbClr val="222222"/>
                </a:solidFill>
                <a:effectLst/>
                <a:latin typeface="Arial" panose="020B0604020202020204" pitchFamily="34" charset="0"/>
                <a:cs typeface="Arial" panose="020B0604020202020204" pitchFamily="34" charset="0"/>
              </a:rPr>
              <a:t> and MVH) implemented in PepQuery2 were included in downstream analyses. A missing protein was considered to be confidently identified if: (1) at least two unique non-nested peptides with length equal or greater than 9 amino acids were identified in the same dataset; and (2) the missing protein was identified in at least two datasets with at least one unique peptide with length equal or greater than 7 amino acids.</a:t>
            </a:r>
          </a:p>
          <a:p>
            <a:pPr algn="just"/>
            <a:endParaRPr lang="en-US" dirty="0">
              <a:solidFill>
                <a:srgbClr val="222222"/>
              </a:solidFill>
              <a:latin typeface="Arial" panose="020B0604020202020204" pitchFamily="34" charset="0"/>
              <a:cs typeface="Arial" panose="020B0604020202020204" pitchFamily="34" charset="0"/>
            </a:endParaRPr>
          </a:p>
          <a:p>
            <a:pPr algn="just"/>
            <a:r>
              <a:rPr lang="en-US" altLang="zh-CN" dirty="0">
                <a:solidFill>
                  <a:srgbClr val="222222"/>
                </a:solidFill>
                <a:latin typeface="Arial" panose="020B0604020202020204" pitchFamily="34" charset="0"/>
                <a:cs typeface="Arial" panose="020B0604020202020204" pitchFamily="34" charset="0"/>
              </a:rPr>
              <a:t>&gt;</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1000</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modifications</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from</a:t>
            </a:r>
            <a:r>
              <a:rPr lang="zh-CN" altLang="en-US" dirty="0">
                <a:solidFill>
                  <a:srgbClr val="222222"/>
                </a:solidFill>
                <a:latin typeface="Arial" panose="020B0604020202020204" pitchFamily="34" charset="0"/>
                <a:cs typeface="Arial" panose="020B0604020202020204" pitchFamily="34" charset="0"/>
              </a:rPr>
              <a:t> </a:t>
            </a:r>
            <a:r>
              <a:rPr lang="en-US" altLang="zh-CN" dirty="0" err="1">
                <a:solidFill>
                  <a:srgbClr val="222222"/>
                </a:solidFill>
                <a:latin typeface="Arial" panose="020B0604020202020204" pitchFamily="34" charset="0"/>
                <a:cs typeface="Arial" panose="020B0604020202020204" pitchFamily="34" charset="0"/>
              </a:rPr>
              <a:t>Unimod</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and</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amino</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acid</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substitutions</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were</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considered</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in</a:t>
            </a:r>
            <a:r>
              <a:rPr lang="zh-CN" altLang="en-US" dirty="0">
                <a:solidFill>
                  <a:srgbClr val="222222"/>
                </a:solidFill>
                <a:latin typeface="Arial" panose="020B0604020202020204" pitchFamily="34" charset="0"/>
                <a:cs typeface="Arial" panose="020B0604020202020204" pitchFamily="34" charset="0"/>
              </a:rPr>
              <a:t> </a:t>
            </a:r>
            <a:r>
              <a:rPr lang="en-US" altLang="zh-CN" dirty="0" err="1">
                <a:solidFill>
                  <a:srgbClr val="222222"/>
                </a:solidFill>
                <a:latin typeface="Arial" panose="020B0604020202020204" pitchFamily="34" charset="0"/>
                <a:cs typeface="Arial" panose="020B0604020202020204" pitchFamily="34" charset="0"/>
              </a:rPr>
              <a:t>PepQuery</a:t>
            </a:r>
            <a:r>
              <a:rPr lang="zh-CN" altLang="en-US" dirty="0">
                <a:solidFill>
                  <a:srgbClr val="222222"/>
                </a:solidFill>
                <a:latin typeface="Arial" panose="020B0604020202020204" pitchFamily="34" charset="0"/>
                <a:cs typeface="Arial" panose="020B0604020202020204" pitchFamily="34" charset="0"/>
              </a:rPr>
              <a:t> </a:t>
            </a:r>
            <a:r>
              <a:rPr lang="en-US" altLang="zh-CN" dirty="0">
                <a:solidFill>
                  <a:srgbClr val="222222"/>
                </a:solidFill>
                <a:latin typeface="Arial" panose="020B0604020202020204" pitchFamily="34" charset="0"/>
                <a:cs typeface="Arial" panose="020B0604020202020204" pitchFamily="34" charset="0"/>
              </a:rPr>
              <a:t>searching.</a:t>
            </a:r>
            <a:endParaRPr lang="en-US" b="0" i="0" dirty="0">
              <a:solidFill>
                <a:srgbClr val="222222"/>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DE5967-6214-1321-D3D3-7A02BA6996B0}"/>
              </a:ext>
            </a:extLst>
          </p:cNvPr>
          <p:cNvSpPr txBox="1"/>
          <p:nvPr/>
        </p:nvSpPr>
        <p:spPr>
          <a:xfrm>
            <a:off x="421040" y="0"/>
            <a:ext cx="11349920" cy="1077218"/>
          </a:xfrm>
          <a:prstGeom prst="rect">
            <a:avLst/>
          </a:prstGeom>
          <a:noFill/>
        </p:spPr>
        <p:txBody>
          <a:bodyPr wrap="square" rtlCol="0">
            <a:spAutoFit/>
          </a:bodyPr>
          <a:lstStyle/>
          <a:p>
            <a:pPr algn="ctr"/>
            <a:r>
              <a:rPr lang="en-US" altLang="zh-CN" sz="3200" dirty="0"/>
              <a:t>48</a:t>
            </a:r>
            <a:r>
              <a:rPr lang="zh-CN" altLang="en-US" sz="3200" dirty="0"/>
              <a:t> </a:t>
            </a:r>
            <a:r>
              <a:rPr lang="en-US" altLang="zh-CN" sz="3200" dirty="0"/>
              <a:t>missing</a:t>
            </a:r>
            <a:r>
              <a:rPr lang="zh-CN" altLang="en-US" sz="3200" dirty="0"/>
              <a:t> </a:t>
            </a:r>
            <a:r>
              <a:rPr lang="en-US" altLang="zh-CN" sz="3200" dirty="0"/>
              <a:t>protein</a:t>
            </a:r>
            <a:r>
              <a:rPr lang="zh-CN" altLang="en-US" sz="3200" dirty="0"/>
              <a:t> </a:t>
            </a:r>
            <a:r>
              <a:rPr lang="en-US" altLang="zh-CN" sz="3200" dirty="0"/>
              <a:t>candidates</a:t>
            </a:r>
            <a:r>
              <a:rPr lang="zh-CN" altLang="en-US" sz="3200" dirty="0"/>
              <a:t> </a:t>
            </a:r>
            <a:r>
              <a:rPr lang="en-US" altLang="zh-CN" sz="3200" dirty="0"/>
              <a:t>were</a:t>
            </a:r>
            <a:r>
              <a:rPr lang="zh-CN" altLang="en-US" sz="3200" dirty="0"/>
              <a:t> </a:t>
            </a:r>
            <a:r>
              <a:rPr lang="en-US" altLang="zh-CN" sz="3200" dirty="0"/>
              <a:t>identified</a:t>
            </a:r>
            <a:r>
              <a:rPr lang="zh-CN" altLang="en-US" sz="3200" dirty="0"/>
              <a:t> </a:t>
            </a:r>
            <a:r>
              <a:rPr lang="en-US" altLang="zh-CN" sz="3200" dirty="0"/>
              <a:t>by</a:t>
            </a:r>
            <a:r>
              <a:rPr lang="zh-CN" altLang="en-US" sz="3200" dirty="0"/>
              <a:t> </a:t>
            </a:r>
            <a:r>
              <a:rPr lang="en-US" altLang="zh-CN" sz="3200" dirty="0"/>
              <a:t>searching</a:t>
            </a:r>
            <a:r>
              <a:rPr lang="zh-CN" altLang="en-US" sz="3200" dirty="0"/>
              <a:t> </a:t>
            </a:r>
            <a:r>
              <a:rPr lang="en-US" altLang="zh-CN" sz="3200" dirty="0"/>
              <a:t>&gt;1 billion MS/MS spectra</a:t>
            </a:r>
            <a:r>
              <a:rPr lang="zh-CN" altLang="en-US" sz="3200" dirty="0"/>
              <a:t> </a:t>
            </a:r>
            <a:r>
              <a:rPr lang="en-US" altLang="zh-CN" sz="3200" dirty="0"/>
              <a:t>using</a:t>
            </a:r>
            <a:r>
              <a:rPr lang="zh-CN" altLang="en-US" sz="3200" dirty="0"/>
              <a:t> </a:t>
            </a:r>
            <a:r>
              <a:rPr lang="en-US" altLang="zh-CN" sz="3200" dirty="0"/>
              <a:t>PepQuery2</a:t>
            </a:r>
            <a:r>
              <a:rPr lang="zh-CN" altLang="en-US" sz="3200" dirty="0"/>
              <a:t> </a:t>
            </a:r>
            <a:endParaRPr lang="en-CN" sz="3200" dirty="0"/>
          </a:p>
        </p:txBody>
      </p:sp>
      <p:sp>
        <p:nvSpPr>
          <p:cNvPr id="4" name="TextBox 3">
            <a:extLst>
              <a:ext uri="{FF2B5EF4-FFF2-40B4-BE49-F238E27FC236}">
                <a16:creationId xmlns:a16="http://schemas.microsoft.com/office/drawing/2014/main" id="{ED84E74B-F0B9-02A2-D04F-98D63ACAF758}"/>
              </a:ext>
            </a:extLst>
          </p:cNvPr>
          <p:cNvSpPr txBox="1"/>
          <p:nvPr/>
        </p:nvSpPr>
        <p:spPr>
          <a:xfrm>
            <a:off x="0" y="6550223"/>
            <a:ext cx="6781800" cy="307777"/>
          </a:xfrm>
          <a:prstGeom prst="rect">
            <a:avLst/>
          </a:prstGeom>
          <a:noFill/>
        </p:spPr>
        <p:txBody>
          <a:bodyPr wrap="square">
            <a:spAutoFit/>
          </a:bodyPr>
          <a:lstStyle/>
          <a:p>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2811317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n 9">
            <a:extLst>
              <a:ext uri="{FF2B5EF4-FFF2-40B4-BE49-F238E27FC236}">
                <a16:creationId xmlns:a16="http://schemas.microsoft.com/office/drawing/2014/main" id="{0D357583-9B32-E926-B7E6-1FBB14938FDF}"/>
              </a:ext>
            </a:extLst>
          </p:cNvPr>
          <p:cNvSpPr/>
          <p:nvPr/>
        </p:nvSpPr>
        <p:spPr bwMode="auto">
          <a:xfrm>
            <a:off x="6898490" y="2380519"/>
            <a:ext cx="1066800" cy="838200"/>
          </a:xfrm>
          <a:prstGeom prst="can">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4" name="TextBox 13">
            <a:extLst>
              <a:ext uri="{FF2B5EF4-FFF2-40B4-BE49-F238E27FC236}">
                <a16:creationId xmlns:a16="http://schemas.microsoft.com/office/drawing/2014/main" id="{01CC76B2-643C-31E2-BB47-7BE82A28F657}"/>
              </a:ext>
            </a:extLst>
          </p:cNvPr>
          <p:cNvSpPr txBox="1"/>
          <p:nvPr/>
        </p:nvSpPr>
        <p:spPr>
          <a:xfrm>
            <a:off x="457200" y="1295400"/>
            <a:ext cx="9588937" cy="707886"/>
          </a:xfrm>
          <a:prstGeom prst="rect">
            <a:avLst/>
          </a:prstGeom>
          <a:noFill/>
        </p:spPr>
        <p:txBody>
          <a:bodyPr wrap="square" rtlCol="0">
            <a:spAutoFit/>
          </a:bodyPr>
          <a:lstStyle/>
          <a:p>
            <a:r>
              <a:rPr lang="en-US" sz="2000" b="0" i="0" dirty="0">
                <a:solidFill>
                  <a:schemeClr val="tx2"/>
                </a:solidFill>
                <a:effectLst/>
                <a:latin typeface="Arial" panose="020B0604020202020204" pitchFamily="34" charset="0"/>
                <a:cs typeface="Arial" panose="020B0604020202020204" pitchFamily="34" charset="0"/>
              </a:rPr>
              <a:t>Targeted proteomics detects proteins of interest</a:t>
            </a:r>
            <a:r>
              <a:rPr lang="en-US" altLang="zh-CN" sz="2000" b="0" i="0" dirty="0">
                <a:solidFill>
                  <a:schemeClr val="tx2"/>
                </a:solidFill>
                <a:effectLst/>
                <a:latin typeface="Arial" panose="020B0604020202020204" pitchFamily="34" charset="0"/>
                <a:cs typeface="Arial" panose="020B0604020202020204" pitchFamily="34" charset="0"/>
              </a:rPr>
              <a:t>:</a:t>
            </a:r>
            <a:r>
              <a:rPr lang="zh-CN" altLang="en-US" sz="2000" b="0" i="0" dirty="0">
                <a:solidFill>
                  <a:schemeClr val="tx2"/>
                </a:solidFill>
                <a:effectLst/>
                <a:latin typeface="Arial" panose="020B0604020202020204" pitchFamily="34" charset="0"/>
                <a:cs typeface="Arial" panose="020B0604020202020204" pitchFamily="34" charset="0"/>
              </a:rPr>
              <a:t> </a:t>
            </a:r>
            <a:r>
              <a:rPr lang="en-US" altLang="zh-CN" sz="2000" b="0" i="0" dirty="0">
                <a:solidFill>
                  <a:schemeClr val="tx2"/>
                </a:solidFill>
                <a:effectLst/>
                <a:latin typeface="Arial" panose="020B0604020202020204" pitchFamily="34" charset="0"/>
                <a:cs typeface="Arial" panose="020B0604020202020204" pitchFamily="34" charset="0"/>
              </a:rPr>
              <a:t>high</a:t>
            </a:r>
            <a:r>
              <a:rPr lang="zh-CN" altLang="en-US" sz="2000" b="0" i="0" dirty="0">
                <a:solidFill>
                  <a:schemeClr val="tx2"/>
                </a:solidFill>
                <a:effectLst/>
                <a:latin typeface="Arial" panose="020B0604020202020204" pitchFamily="34" charset="0"/>
                <a:cs typeface="Arial" panose="020B0604020202020204" pitchFamily="34" charset="0"/>
              </a:rPr>
              <a:t> </a:t>
            </a:r>
            <a:r>
              <a:rPr lang="en-US" altLang="zh-CN" sz="2000" b="0" i="0" dirty="0">
                <a:solidFill>
                  <a:schemeClr val="tx2"/>
                </a:solidFill>
                <a:effectLst/>
                <a:latin typeface="Arial" panose="020B0604020202020204" pitchFamily="34" charset="0"/>
                <a:cs typeface="Arial" panose="020B0604020202020204" pitchFamily="34" charset="0"/>
              </a:rPr>
              <a:t>sensitivity,</a:t>
            </a:r>
            <a:r>
              <a:rPr lang="zh-CN" altLang="en-US" sz="2000" b="0" i="0" dirty="0">
                <a:solidFill>
                  <a:schemeClr val="tx2"/>
                </a:solidFill>
                <a:effectLst/>
                <a:latin typeface="Arial" panose="020B0604020202020204" pitchFamily="34" charset="0"/>
                <a:cs typeface="Arial" panose="020B0604020202020204" pitchFamily="34" charset="0"/>
              </a:rPr>
              <a:t> </a:t>
            </a:r>
            <a:r>
              <a:rPr lang="en-US" sz="2000" b="0" i="0" dirty="0">
                <a:solidFill>
                  <a:schemeClr val="tx2"/>
                </a:solidFill>
                <a:effectLst/>
                <a:latin typeface="Arial" panose="020B0604020202020204" pitchFamily="34" charset="0"/>
                <a:cs typeface="Arial" panose="020B0604020202020204" pitchFamily="34" charset="0"/>
              </a:rPr>
              <a:t>quantitative accuracy and reproducibility. </a:t>
            </a:r>
            <a:r>
              <a:rPr lang="zh-CN" altLang="en-US" sz="2000" b="0" i="0" dirty="0">
                <a:solidFill>
                  <a:schemeClr val="tx2"/>
                </a:solidFill>
                <a:effectLst/>
                <a:latin typeface="Arial" panose="020B0604020202020204" pitchFamily="34" charset="0"/>
                <a:cs typeface="Arial" panose="020B0604020202020204" pitchFamily="34" charset="0"/>
              </a:rPr>
              <a:t> </a:t>
            </a:r>
            <a:endParaRPr lang="en-US" altLang="zh-CN" sz="2000" dirty="0">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46231EE-E67C-F0E6-AF26-67E876C70742}"/>
              </a:ext>
            </a:extLst>
          </p:cNvPr>
          <p:cNvPicPr>
            <a:picLocks noChangeAspect="1"/>
          </p:cNvPicPr>
          <p:nvPr/>
        </p:nvPicPr>
        <p:blipFill>
          <a:blip r:embed="rId3"/>
          <a:stretch>
            <a:fillRect/>
          </a:stretch>
        </p:blipFill>
        <p:spPr>
          <a:xfrm>
            <a:off x="10068658" y="222518"/>
            <a:ext cx="1905000" cy="1955800"/>
          </a:xfrm>
          <a:prstGeom prst="rect">
            <a:avLst/>
          </a:prstGeom>
        </p:spPr>
      </p:pic>
      <p:grpSp>
        <p:nvGrpSpPr>
          <p:cNvPr id="60" name="Group 59">
            <a:extLst>
              <a:ext uri="{FF2B5EF4-FFF2-40B4-BE49-F238E27FC236}">
                <a16:creationId xmlns:a16="http://schemas.microsoft.com/office/drawing/2014/main" id="{6895F50D-5E5C-FF3E-B513-6BC9B50F0BDB}"/>
              </a:ext>
            </a:extLst>
          </p:cNvPr>
          <p:cNvGrpSpPr/>
          <p:nvPr/>
        </p:nvGrpSpPr>
        <p:grpSpPr>
          <a:xfrm>
            <a:off x="586424" y="2528366"/>
            <a:ext cx="11019152" cy="3541481"/>
            <a:chOff x="685800" y="2528366"/>
            <a:chExt cx="11019152" cy="3541481"/>
          </a:xfrm>
        </p:grpSpPr>
        <p:graphicFrame>
          <p:nvGraphicFramePr>
            <p:cNvPr id="17" name="Diagram 16">
              <a:extLst>
                <a:ext uri="{FF2B5EF4-FFF2-40B4-BE49-F238E27FC236}">
                  <a16:creationId xmlns:a16="http://schemas.microsoft.com/office/drawing/2014/main" id="{E29EE0CB-AC78-4778-5B7F-82DBFF9B310A}"/>
                </a:ext>
              </a:extLst>
            </p:cNvPr>
            <p:cNvGraphicFramePr/>
            <p:nvPr>
              <p:extLst>
                <p:ext uri="{D42A27DB-BD31-4B8C-83A1-F6EECF244321}">
                  <p14:modId xmlns:p14="http://schemas.microsoft.com/office/powerpoint/2010/main" val="1915592676"/>
                </p:ext>
              </p:extLst>
            </p:nvPr>
          </p:nvGraphicFramePr>
          <p:xfrm>
            <a:off x="685800" y="2600540"/>
            <a:ext cx="4319414" cy="3469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Arrow Connector 4">
              <a:extLst>
                <a:ext uri="{FF2B5EF4-FFF2-40B4-BE49-F238E27FC236}">
                  <a16:creationId xmlns:a16="http://schemas.microsoft.com/office/drawing/2014/main" id="{E1641D5C-C5E9-BBAA-367E-94954377E6DF}"/>
                </a:ext>
              </a:extLst>
            </p:cNvPr>
            <p:cNvCxnSpPr>
              <a:cxnSpLocks/>
              <a:endCxn id="10" idx="2"/>
            </p:cNvCxnSpPr>
            <p:nvPr/>
          </p:nvCxnSpPr>
          <p:spPr bwMode="auto">
            <a:xfrm flipV="1">
              <a:off x="5005214" y="2799619"/>
              <a:ext cx="1992652" cy="70606"/>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DCC0358-1A10-E9ED-EECF-1F910A16DFC1}"/>
                </a:ext>
              </a:extLst>
            </p:cNvPr>
            <p:cNvCxnSpPr>
              <a:cxnSpLocks/>
              <a:endCxn id="10" idx="2"/>
            </p:cNvCxnSpPr>
            <p:nvPr/>
          </p:nvCxnSpPr>
          <p:spPr bwMode="auto">
            <a:xfrm flipV="1">
              <a:off x="5005214" y="2799619"/>
              <a:ext cx="1992652" cy="711303"/>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9D396C9-948F-E618-7616-8865EE06FAF3}"/>
                </a:ext>
              </a:extLst>
            </p:cNvPr>
            <p:cNvCxnSpPr>
              <a:cxnSpLocks/>
              <a:endCxn id="10" idx="2"/>
            </p:cNvCxnSpPr>
            <p:nvPr/>
          </p:nvCxnSpPr>
          <p:spPr bwMode="auto">
            <a:xfrm flipV="1">
              <a:off x="5005214" y="2799619"/>
              <a:ext cx="1992652" cy="142972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2AFC7BD-EF2A-2156-8206-24FDFE696255}"/>
                </a:ext>
              </a:extLst>
            </p:cNvPr>
            <p:cNvCxnSpPr>
              <a:cxnSpLocks/>
              <a:endCxn id="10" idx="2"/>
            </p:cNvCxnSpPr>
            <p:nvPr/>
          </p:nvCxnSpPr>
          <p:spPr bwMode="auto">
            <a:xfrm flipV="1">
              <a:off x="5005214" y="2799619"/>
              <a:ext cx="1992652" cy="2042373"/>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B740CF-B65B-1B7A-2EED-4ADF30A28D62}"/>
                </a:ext>
              </a:extLst>
            </p:cNvPr>
            <p:cNvSpPr txBox="1"/>
            <p:nvPr/>
          </p:nvSpPr>
          <p:spPr>
            <a:xfrm>
              <a:off x="8179237" y="5269468"/>
              <a:ext cx="2292403" cy="369332"/>
            </a:xfrm>
            <a:prstGeom prst="rect">
              <a:avLst/>
            </a:prstGeom>
            <a:noFill/>
          </p:spPr>
          <p:txBody>
            <a:bodyPr wrap="square">
              <a:spAutoFit/>
            </a:bodyPr>
            <a:lstStyle/>
            <a:p>
              <a:r>
                <a:rPr lang="en-US" altLang="zh-CN" dirty="0">
                  <a:solidFill>
                    <a:srgbClr val="333333"/>
                  </a:solidFill>
                  <a:latin typeface="Arial" panose="020B0604020202020204" pitchFamily="34" charset="0"/>
                  <a:cs typeface="Arial" panose="020B0604020202020204" pitchFamily="34" charset="0"/>
                </a:rPr>
                <a:t>Specific</a:t>
              </a:r>
              <a:r>
                <a:rPr lang="zh-CN" altLang="en-US" dirty="0">
                  <a:solidFill>
                    <a:srgbClr val="333333"/>
                  </a:solidFill>
                  <a:latin typeface="Arial" panose="020B0604020202020204" pitchFamily="34" charset="0"/>
                  <a:cs typeface="Arial" panose="020B0604020202020204" pitchFamily="34" charset="0"/>
                </a:rPr>
                <a:t> </a:t>
              </a:r>
              <a:r>
                <a:rPr lang="en-US" altLang="zh-CN" dirty="0">
                  <a:solidFill>
                    <a:srgbClr val="333333"/>
                  </a:solidFill>
                  <a:latin typeface="Arial" panose="020B0604020202020204" pitchFamily="34" charset="0"/>
                  <a:cs typeface="Arial" panose="020B0604020202020204" pitchFamily="34" charset="0"/>
                </a:rPr>
                <a:t>MS</a:t>
              </a:r>
              <a:r>
                <a:rPr lang="zh-CN" altLang="en-US" dirty="0">
                  <a:solidFill>
                    <a:srgbClr val="333333"/>
                  </a:solidFill>
                  <a:latin typeface="Arial" panose="020B0604020202020204" pitchFamily="34" charset="0"/>
                  <a:cs typeface="Arial" panose="020B0604020202020204" pitchFamily="34" charset="0"/>
                </a:rPr>
                <a:t> </a:t>
              </a:r>
              <a:r>
                <a:rPr lang="en-US" altLang="zh-CN" dirty="0">
                  <a:solidFill>
                    <a:srgbClr val="333333"/>
                  </a:solidFill>
                  <a:latin typeface="Arial" panose="020B0604020202020204" pitchFamily="34" charset="0"/>
                  <a:cs typeface="Arial" panose="020B0604020202020204" pitchFamily="34" charset="0"/>
                </a:rPr>
                <a:t>data</a:t>
              </a:r>
              <a:endParaRPr lang="en-US" dirty="0">
                <a:solidFill>
                  <a:srgbClr val="333333"/>
                </a:solidFill>
                <a:latin typeface="Arial" panose="020B0604020202020204" pitchFamily="34"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B916C8A5-CCAD-8A42-726B-2F594D9FB8C1}"/>
                </a:ext>
              </a:extLst>
            </p:cNvPr>
            <p:cNvCxnSpPr>
              <a:cxnSpLocks/>
              <a:endCxn id="37" idx="1"/>
            </p:cNvCxnSpPr>
            <p:nvPr/>
          </p:nvCxnSpPr>
          <p:spPr bwMode="auto">
            <a:xfrm>
              <a:off x="5034522" y="4230943"/>
              <a:ext cx="2010507" cy="1228512"/>
            </a:xfrm>
            <a:prstGeom prst="straightConnector1">
              <a:avLst/>
            </a:prstGeom>
            <a:ln>
              <a:solidFill>
                <a:srgbClr val="029E49"/>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FC86998-FC0D-7D99-DF19-151CA573C26F}"/>
                </a:ext>
              </a:extLst>
            </p:cNvPr>
            <p:cNvCxnSpPr>
              <a:cxnSpLocks/>
              <a:endCxn id="10" idx="2"/>
            </p:cNvCxnSpPr>
            <p:nvPr/>
          </p:nvCxnSpPr>
          <p:spPr bwMode="auto">
            <a:xfrm flipV="1">
              <a:off x="5005214" y="2799619"/>
              <a:ext cx="1992652" cy="2735243"/>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7" name="Card 36">
              <a:extLst>
                <a:ext uri="{FF2B5EF4-FFF2-40B4-BE49-F238E27FC236}">
                  <a16:creationId xmlns:a16="http://schemas.microsoft.com/office/drawing/2014/main" id="{41B0365F-76BE-A652-DEE0-FC2291CF9774}"/>
                </a:ext>
              </a:extLst>
            </p:cNvPr>
            <p:cNvSpPr/>
            <p:nvPr/>
          </p:nvSpPr>
          <p:spPr bwMode="auto">
            <a:xfrm>
              <a:off x="7045029" y="5116555"/>
              <a:ext cx="1066800" cy="685800"/>
            </a:xfrm>
            <a:prstGeom prst="flowChartPunchedCard">
              <a:avLst/>
            </a:prstGeom>
            <a:noFill/>
            <a:ln w="28575" cap="flat" cmpd="sng" algn="ctr">
              <a:solidFill>
                <a:srgbClr val="029E4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38" name="TextBox 37">
              <a:extLst>
                <a:ext uri="{FF2B5EF4-FFF2-40B4-BE49-F238E27FC236}">
                  <a16:creationId xmlns:a16="http://schemas.microsoft.com/office/drawing/2014/main" id="{C195037A-0165-7308-720E-740D90F89C18}"/>
                </a:ext>
              </a:extLst>
            </p:cNvPr>
            <p:cNvSpPr txBox="1"/>
            <p:nvPr/>
          </p:nvSpPr>
          <p:spPr>
            <a:xfrm>
              <a:off x="8179237" y="2528366"/>
              <a:ext cx="3525715" cy="646331"/>
            </a:xfrm>
            <a:prstGeom prst="rect">
              <a:avLst/>
            </a:prstGeom>
            <a:noFill/>
          </p:spPr>
          <p:txBody>
            <a:bodyPr wrap="square">
              <a:spAutoFit/>
            </a:bodyPr>
            <a:lstStyle/>
            <a:p>
              <a:r>
                <a:rPr lang="en-US" altLang="zh-CN" dirty="0">
                  <a:solidFill>
                    <a:srgbClr val="333333"/>
                  </a:solidFill>
                  <a:latin typeface="Arial" panose="020B0604020202020204" pitchFamily="34" charset="0"/>
                  <a:cs typeface="Arial" panose="020B0604020202020204" pitchFamily="34" charset="0"/>
                </a:rPr>
                <a:t>Public</a:t>
              </a:r>
              <a:r>
                <a:rPr lang="zh-CN" altLang="en-US" dirty="0">
                  <a:solidFill>
                    <a:srgbClr val="333333"/>
                  </a:solidFill>
                  <a:latin typeface="Arial" panose="020B0604020202020204" pitchFamily="34" charset="0"/>
                  <a:cs typeface="Arial" panose="020B0604020202020204" pitchFamily="34" charset="0"/>
                </a:rPr>
                <a:t> </a:t>
              </a:r>
              <a:r>
                <a:rPr lang="en-US" altLang="zh-CN" dirty="0">
                  <a:solidFill>
                    <a:srgbClr val="333333"/>
                  </a:solidFill>
                  <a:latin typeface="Arial" panose="020B0604020202020204" pitchFamily="34" charset="0"/>
                  <a:cs typeface="Arial" panose="020B0604020202020204" pitchFamily="34" charset="0"/>
                </a:rPr>
                <a:t>MS</a:t>
              </a:r>
              <a:r>
                <a:rPr lang="zh-CN" altLang="en-US" dirty="0">
                  <a:solidFill>
                    <a:srgbClr val="333333"/>
                  </a:solidFill>
                  <a:latin typeface="Arial" panose="020B0604020202020204" pitchFamily="34" charset="0"/>
                  <a:cs typeface="Arial" panose="020B0604020202020204" pitchFamily="34" charset="0"/>
                </a:rPr>
                <a:t> </a:t>
              </a:r>
              <a:r>
                <a:rPr lang="en-US" altLang="zh-CN" dirty="0">
                  <a:solidFill>
                    <a:srgbClr val="333333"/>
                  </a:solidFill>
                  <a:latin typeface="Arial" panose="020B0604020202020204" pitchFamily="34" charset="0"/>
                  <a:cs typeface="Arial" panose="020B0604020202020204" pitchFamily="34" charset="0"/>
                </a:rPr>
                <a:t>data:</a:t>
              </a:r>
              <a:r>
                <a:rPr lang="zh-CN" altLang="en-US" dirty="0">
                  <a:solidFill>
                    <a:srgbClr val="333333"/>
                  </a:solidFill>
                  <a:latin typeface="Arial" panose="020B0604020202020204" pitchFamily="34" charset="0"/>
                  <a:cs typeface="Arial" panose="020B0604020202020204" pitchFamily="34" charset="0"/>
                </a:rPr>
                <a:t> </a:t>
              </a:r>
              <a:r>
                <a:rPr lang="en-US" altLang="zh-CN" dirty="0" err="1">
                  <a:solidFill>
                    <a:srgbClr val="333333"/>
                  </a:solidFill>
                  <a:latin typeface="Arial" panose="020B0604020202020204" pitchFamily="34" charset="0"/>
                  <a:cs typeface="Arial" panose="020B0604020202020204" pitchFamily="34" charset="0"/>
                </a:rPr>
                <a:t>PeptideAtlas</a:t>
              </a:r>
              <a:r>
                <a:rPr lang="en-US" altLang="zh-CN" dirty="0">
                  <a:solidFill>
                    <a:srgbClr val="333333"/>
                  </a:solidFill>
                  <a:latin typeface="Arial" panose="020B0604020202020204" pitchFamily="34" charset="0"/>
                  <a:cs typeface="Arial" panose="020B0604020202020204" pitchFamily="34" charset="0"/>
                </a:rPr>
                <a:t>,</a:t>
              </a:r>
              <a:r>
                <a:rPr lang="zh-CN" altLang="en-US" dirty="0">
                  <a:solidFill>
                    <a:srgbClr val="333333"/>
                  </a:solidFill>
                  <a:latin typeface="Arial" panose="020B0604020202020204" pitchFamily="34" charset="0"/>
                  <a:cs typeface="Arial" panose="020B0604020202020204" pitchFamily="34" charset="0"/>
                </a:rPr>
                <a:t> </a:t>
              </a:r>
              <a:r>
                <a:rPr lang="en-US" altLang="zh-CN" dirty="0" err="1">
                  <a:solidFill>
                    <a:srgbClr val="333333"/>
                  </a:solidFill>
                  <a:latin typeface="Arial" panose="020B0604020202020204" pitchFamily="34" charset="0"/>
                  <a:cs typeface="Arial" panose="020B0604020202020204" pitchFamily="34" charset="0"/>
                </a:rPr>
                <a:t>SRMAtlas</a:t>
              </a:r>
              <a:endParaRPr lang="en-US" altLang="zh-CN" dirty="0">
                <a:solidFill>
                  <a:srgbClr val="333333"/>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7148D356-9B22-5D14-D46E-92EF276E4E3E}"/>
                </a:ext>
              </a:extLst>
            </p:cNvPr>
            <p:cNvCxnSpPr>
              <a:cxnSpLocks/>
              <a:endCxn id="37" idx="1"/>
            </p:cNvCxnSpPr>
            <p:nvPr/>
          </p:nvCxnSpPr>
          <p:spPr bwMode="auto">
            <a:xfrm>
              <a:off x="5005214" y="2864649"/>
              <a:ext cx="2039815" cy="2594806"/>
            </a:xfrm>
            <a:prstGeom prst="straightConnector1">
              <a:avLst/>
            </a:prstGeom>
            <a:ln>
              <a:solidFill>
                <a:srgbClr val="029E49"/>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E79C44F-96C8-F03A-3918-BA28BFA798C6}"/>
                </a:ext>
              </a:extLst>
            </p:cNvPr>
            <p:cNvCxnSpPr>
              <a:cxnSpLocks/>
              <a:endCxn id="37" idx="1"/>
            </p:cNvCxnSpPr>
            <p:nvPr/>
          </p:nvCxnSpPr>
          <p:spPr bwMode="auto">
            <a:xfrm>
              <a:off x="5005214" y="3510319"/>
              <a:ext cx="2039815" cy="1949136"/>
            </a:xfrm>
            <a:prstGeom prst="straightConnector1">
              <a:avLst/>
            </a:prstGeom>
            <a:ln>
              <a:solidFill>
                <a:srgbClr val="029E49"/>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6F242C4-CAE3-8BE5-D3C1-384E5BD405AC}"/>
                </a:ext>
              </a:extLst>
            </p:cNvPr>
            <p:cNvCxnSpPr>
              <a:cxnSpLocks/>
              <a:endCxn id="37" idx="1"/>
            </p:cNvCxnSpPr>
            <p:nvPr/>
          </p:nvCxnSpPr>
          <p:spPr bwMode="auto">
            <a:xfrm>
              <a:off x="5005214" y="4800823"/>
              <a:ext cx="2039815" cy="658632"/>
            </a:xfrm>
            <a:prstGeom prst="straightConnector1">
              <a:avLst/>
            </a:prstGeom>
            <a:ln>
              <a:solidFill>
                <a:srgbClr val="029E49"/>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4FABFA-E07E-E005-4714-98E23EBFEF8D}"/>
                </a:ext>
              </a:extLst>
            </p:cNvPr>
            <p:cNvCxnSpPr>
              <a:cxnSpLocks/>
              <a:endCxn id="37" idx="1"/>
            </p:cNvCxnSpPr>
            <p:nvPr/>
          </p:nvCxnSpPr>
          <p:spPr bwMode="auto">
            <a:xfrm flipV="1">
              <a:off x="4975907" y="5459455"/>
              <a:ext cx="2069122" cy="75407"/>
            </a:xfrm>
            <a:prstGeom prst="straightConnector1">
              <a:avLst/>
            </a:prstGeom>
            <a:ln>
              <a:solidFill>
                <a:srgbClr val="029E49"/>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F98BE81F-6670-66A8-67AE-2219DA25A063}"/>
                </a:ext>
              </a:extLst>
            </p:cNvPr>
            <p:cNvSpPr/>
            <p:nvPr/>
          </p:nvSpPr>
          <p:spPr bwMode="auto">
            <a:xfrm>
              <a:off x="7045029" y="3628652"/>
              <a:ext cx="1066800" cy="1066800"/>
            </a:xfrm>
            <a:prstGeom prst="ellipse">
              <a:avLst/>
            </a:prstGeom>
            <a:no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cxnSp>
          <p:nvCxnSpPr>
            <p:cNvPr id="52" name="Straight Arrow Connector 51">
              <a:extLst>
                <a:ext uri="{FF2B5EF4-FFF2-40B4-BE49-F238E27FC236}">
                  <a16:creationId xmlns:a16="http://schemas.microsoft.com/office/drawing/2014/main" id="{0E0AC22B-D6CF-33F6-00BD-75C0AC6A48AC}"/>
                </a:ext>
              </a:extLst>
            </p:cNvPr>
            <p:cNvCxnSpPr>
              <a:cxnSpLocks/>
              <a:endCxn id="51" idx="2"/>
            </p:cNvCxnSpPr>
            <p:nvPr/>
          </p:nvCxnSpPr>
          <p:spPr bwMode="auto">
            <a:xfrm>
              <a:off x="5034521" y="3519640"/>
              <a:ext cx="2010508" cy="642412"/>
            </a:xfrm>
            <a:prstGeom prst="straightConnector1">
              <a:avLst/>
            </a:prstGeom>
            <a:ln>
              <a:solidFill>
                <a:srgbClr val="00206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E2D221E-082C-4568-8501-9F9D32AE21C7}"/>
                </a:ext>
              </a:extLst>
            </p:cNvPr>
            <p:cNvCxnSpPr>
              <a:cxnSpLocks/>
              <a:endCxn id="51" idx="2"/>
            </p:cNvCxnSpPr>
            <p:nvPr/>
          </p:nvCxnSpPr>
          <p:spPr bwMode="auto">
            <a:xfrm flipV="1">
              <a:off x="5034521" y="4162052"/>
              <a:ext cx="2010508" cy="673988"/>
            </a:xfrm>
            <a:prstGeom prst="straightConnector1">
              <a:avLst/>
            </a:prstGeom>
            <a:ln>
              <a:solidFill>
                <a:srgbClr val="00206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03F7EF3-97AB-6269-503C-0810CA537EDA}"/>
                </a:ext>
              </a:extLst>
            </p:cNvPr>
            <p:cNvSpPr txBox="1"/>
            <p:nvPr/>
          </p:nvSpPr>
          <p:spPr>
            <a:xfrm>
              <a:off x="8179237" y="3977386"/>
              <a:ext cx="3525715" cy="369332"/>
            </a:xfrm>
            <a:prstGeom prst="rect">
              <a:avLst/>
            </a:prstGeom>
            <a:noFill/>
          </p:spPr>
          <p:txBody>
            <a:bodyPr wrap="square">
              <a:spAutoFit/>
            </a:bodyPr>
            <a:lstStyle/>
            <a:p>
              <a:r>
                <a:rPr lang="en-US" altLang="zh-CN" b="0" i="0" dirty="0">
                  <a:solidFill>
                    <a:srgbClr val="333333"/>
                  </a:solidFill>
                  <a:effectLst/>
                  <a:latin typeface="Arial" panose="020B0604020202020204" pitchFamily="34" charset="0"/>
                  <a:cs typeface="Arial" panose="020B0604020202020204" pitchFamily="34" charset="0"/>
                </a:rPr>
                <a:t>Machine</a:t>
              </a:r>
              <a:r>
                <a:rPr lang="zh-CN" altLang="en-US" b="0" i="0" dirty="0">
                  <a:solidFill>
                    <a:srgbClr val="333333"/>
                  </a:solidFill>
                  <a:effectLst/>
                  <a:latin typeface="Arial" panose="020B0604020202020204" pitchFamily="34" charset="0"/>
                  <a:cs typeface="Arial" panose="020B0604020202020204" pitchFamily="34" charset="0"/>
                </a:rPr>
                <a:t> </a:t>
              </a:r>
              <a:r>
                <a:rPr lang="en-US" altLang="zh-CN" b="0" i="0" dirty="0">
                  <a:solidFill>
                    <a:srgbClr val="333333"/>
                  </a:solidFill>
                  <a:effectLst/>
                  <a:latin typeface="Arial" panose="020B0604020202020204" pitchFamily="34" charset="0"/>
                  <a:cs typeface="Arial" panose="020B0604020202020204" pitchFamily="34" charset="0"/>
                </a:rPr>
                <a:t>learning:</a:t>
              </a:r>
              <a:r>
                <a:rPr lang="zh-CN" altLang="en-US" b="0" i="0" dirty="0">
                  <a:solidFill>
                    <a:srgbClr val="333333"/>
                  </a:solidFill>
                  <a:effectLst/>
                  <a:latin typeface="Arial" panose="020B0604020202020204" pitchFamily="34" charset="0"/>
                  <a:cs typeface="Arial" panose="020B0604020202020204" pitchFamily="34" charset="0"/>
                </a:rPr>
                <a:t> </a:t>
              </a:r>
              <a:r>
                <a:rPr lang="en-US" b="0" i="0" dirty="0" err="1">
                  <a:solidFill>
                    <a:srgbClr val="333333"/>
                  </a:solidFill>
                  <a:effectLst/>
                  <a:latin typeface="Arial" panose="020B0604020202020204" pitchFamily="34" charset="0"/>
                  <a:cs typeface="Arial" panose="020B0604020202020204" pitchFamily="34" charset="0"/>
                </a:rPr>
                <a:t>DeepPRM</a:t>
              </a:r>
              <a:endParaRPr lang="en-US" b="0" i="0" dirty="0">
                <a:solidFill>
                  <a:srgbClr val="333333"/>
                </a:solidFill>
                <a:effectLst/>
                <a:latin typeface="Arial" panose="020B0604020202020204" pitchFamily="34" charset="0"/>
                <a:cs typeface="Arial" panose="020B0604020202020204" pitchFamily="34" charset="0"/>
              </a:endParaRPr>
            </a:p>
          </p:txBody>
        </p:sp>
      </p:grpSp>
      <p:sp>
        <p:nvSpPr>
          <p:cNvPr id="1032" name="TextBox 1031">
            <a:extLst>
              <a:ext uri="{FF2B5EF4-FFF2-40B4-BE49-F238E27FC236}">
                <a16:creationId xmlns:a16="http://schemas.microsoft.com/office/drawing/2014/main" id="{220BDE1B-C990-D051-815E-6743B8079233}"/>
              </a:ext>
            </a:extLst>
          </p:cNvPr>
          <p:cNvSpPr txBox="1"/>
          <p:nvPr/>
        </p:nvSpPr>
        <p:spPr>
          <a:xfrm>
            <a:off x="76200" y="329625"/>
            <a:ext cx="12039600" cy="584775"/>
          </a:xfrm>
          <a:prstGeom prst="rect">
            <a:avLst/>
          </a:prstGeom>
          <a:noFill/>
        </p:spPr>
        <p:txBody>
          <a:bodyPr wrap="square" rtlCol="0">
            <a:spAutoFit/>
          </a:bodyPr>
          <a:lstStyle/>
          <a:p>
            <a:pPr algn="ctr"/>
            <a:r>
              <a:rPr lang="en-US" altLang="zh-CN" sz="3200" dirty="0">
                <a:latin typeface="Arial" panose="020B0604020202020204" pitchFamily="34" charset="0"/>
                <a:cs typeface="Arial" panose="020B0604020202020204" pitchFamily="34" charset="0"/>
              </a:rPr>
              <a:t>Targeted proteomics</a:t>
            </a:r>
          </a:p>
        </p:txBody>
      </p:sp>
      <p:sp>
        <p:nvSpPr>
          <p:cNvPr id="2" name="TextBox 1">
            <a:extLst>
              <a:ext uri="{FF2B5EF4-FFF2-40B4-BE49-F238E27FC236}">
                <a16:creationId xmlns:a16="http://schemas.microsoft.com/office/drawing/2014/main" id="{229020B2-7057-CBAC-0AF2-A396044F9924}"/>
              </a:ext>
            </a:extLst>
          </p:cNvPr>
          <p:cNvSpPr txBox="1"/>
          <p:nvPr/>
        </p:nvSpPr>
        <p:spPr>
          <a:xfrm>
            <a:off x="29399" y="6400800"/>
            <a:ext cx="4314001" cy="369332"/>
          </a:xfrm>
          <a:prstGeom prst="rect">
            <a:avLst/>
          </a:prstGeom>
          <a:noFill/>
        </p:spPr>
        <p:txBody>
          <a:bodyPr wrap="none" rtlCol="0">
            <a:spAutoFit/>
          </a:bodyPr>
          <a:lstStyle/>
          <a:p>
            <a:r>
              <a:rPr lang="zh-CN" altLang="en-US" dirty="0"/>
              <a:t>* </a:t>
            </a:r>
            <a:r>
              <a:rPr lang="en-US" altLang="zh-CN" dirty="0"/>
              <a:t>In</a:t>
            </a:r>
            <a:r>
              <a:rPr lang="zh-CN" altLang="en-US" dirty="0"/>
              <a:t> </a:t>
            </a:r>
            <a:r>
              <a:rPr lang="en-US" altLang="zh-CN" dirty="0"/>
              <a:t>PRM</a:t>
            </a:r>
            <a:r>
              <a:rPr lang="zh-CN" altLang="en-US" dirty="0"/>
              <a:t> </a:t>
            </a:r>
            <a:r>
              <a:rPr lang="en-US" altLang="zh-CN" dirty="0"/>
              <a:t>experiment,</a:t>
            </a:r>
            <a:r>
              <a:rPr lang="zh-CN" altLang="en-US" dirty="0"/>
              <a:t> </a:t>
            </a:r>
            <a:r>
              <a:rPr lang="en-US" altLang="zh-CN" dirty="0"/>
              <a:t>this</a:t>
            </a:r>
            <a:r>
              <a:rPr lang="zh-CN" altLang="en-US" dirty="0"/>
              <a:t> </a:t>
            </a:r>
            <a:r>
              <a:rPr lang="en-US" altLang="zh-CN" dirty="0"/>
              <a:t>is</a:t>
            </a:r>
            <a:r>
              <a:rPr lang="zh-CN" altLang="en-US" dirty="0"/>
              <a:t> </a:t>
            </a:r>
            <a:r>
              <a:rPr lang="en-US" altLang="zh-CN" dirty="0"/>
              <a:t>not</a:t>
            </a:r>
            <a:r>
              <a:rPr lang="zh-CN" altLang="en-US" dirty="0"/>
              <a:t> </a:t>
            </a:r>
            <a:r>
              <a:rPr lang="en-US" altLang="zh-CN" dirty="0"/>
              <a:t>needed.</a:t>
            </a:r>
            <a:endParaRPr lang="en-CN" dirty="0"/>
          </a:p>
        </p:txBody>
      </p:sp>
    </p:spTree>
    <p:extLst>
      <p:ext uri="{BB962C8B-B14F-4D97-AF65-F5344CB8AC3E}">
        <p14:creationId xmlns:p14="http://schemas.microsoft.com/office/powerpoint/2010/main" val="3310888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7FCA9E-1C78-1782-43B4-C985508DEE59}"/>
              </a:ext>
            </a:extLst>
          </p:cNvPr>
          <p:cNvPicPr>
            <a:picLocks noChangeAspect="1"/>
          </p:cNvPicPr>
          <p:nvPr/>
        </p:nvPicPr>
        <p:blipFill>
          <a:blip r:embed="rId3"/>
          <a:stretch>
            <a:fillRect/>
          </a:stretch>
        </p:blipFill>
        <p:spPr>
          <a:xfrm>
            <a:off x="2209800" y="3048000"/>
            <a:ext cx="7772400" cy="3608974"/>
          </a:xfrm>
          <a:prstGeom prst="rect">
            <a:avLst/>
          </a:prstGeom>
        </p:spPr>
      </p:pic>
      <p:pic>
        <p:nvPicPr>
          <p:cNvPr id="6" name="Picture 5">
            <a:extLst>
              <a:ext uri="{FF2B5EF4-FFF2-40B4-BE49-F238E27FC236}">
                <a16:creationId xmlns:a16="http://schemas.microsoft.com/office/drawing/2014/main" id="{3820D43C-4AA4-150A-1215-36F845B236A3}"/>
              </a:ext>
            </a:extLst>
          </p:cNvPr>
          <p:cNvPicPr>
            <a:picLocks noChangeAspect="1"/>
          </p:cNvPicPr>
          <p:nvPr/>
        </p:nvPicPr>
        <p:blipFill rotWithShape="1">
          <a:blip r:embed="rId4">
            <a:extLst>
              <a:ext uri="{28A0092B-C50C-407E-A947-70E740481C1C}">
                <a14:useLocalDpi xmlns:a14="http://schemas.microsoft.com/office/drawing/2010/main" val="0"/>
              </a:ext>
            </a:extLst>
          </a:blip>
          <a:srcRect b="13665"/>
          <a:stretch/>
        </p:blipFill>
        <p:spPr>
          <a:xfrm>
            <a:off x="3162300" y="934687"/>
            <a:ext cx="5676900" cy="2875313"/>
          </a:xfrm>
          <a:prstGeom prst="rect">
            <a:avLst/>
          </a:prstGeom>
        </p:spPr>
      </p:pic>
      <p:sp>
        <p:nvSpPr>
          <p:cNvPr id="9" name="TextBox 8">
            <a:extLst>
              <a:ext uri="{FF2B5EF4-FFF2-40B4-BE49-F238E27FC236}">
                <a16:creationId xmlns:a16="http://schemas.microsoft.com/office/drawing/2014/main" id="{19153D50-3EFE-632D-7332-896EF0CE9AC9}"/>
              </a:ext>
            </a:extLst>
          </p:cNvPr>
          <p:cNvSpPr txBox="1"/>
          <p:nvPr/>
        </p:nvSpPr>
        <p:spPr>
          <a:xfrm>
            <a:off x="3162300" y="3994282"/>
            <a:ext cx="5260730" cy="646331"/>
          </a:xfrm>
          <a:prstGeom prst="rect">
            <a:avLst/>
          </a:prstGeom>
          <a:noFill/>
        </p:spPr>
        <p:txBody>
          <a:bodyPr wrap="square">
            <a:spAutoFit/>
          </a:bodyPr>
          <a:lstStyle/>
          <a:p>
            <a:r>
              <a:rPr lang="en-US" dirty="0">
                <a:effectLst/>
                <a:latin typeface="Helvetica" pitchFamily="2" charset="0"/>
              </a:rPr>
              <a:t>Number of submitted datasets per month to PX resources</a:t>
            </a:r>
            <a:r>
              <a:rPr lang="zh-CN" altLang="en-US" dirty="0">
                <a:latin typeface="Helvetica" pitchFamily="2" charset="0"/>
              </a:rPr>
              <a:t> </a:t>
            </a:r>
            <a:r>
              <a:rPr lang="en-US" altLang="zh-CN" dirty="0">
                <a:latin typeface="Helvetica" pitchFamily="2" charset="0"/>
              </a:rPr>
              <a:t>(</a:t>
            </a:r>
            <a:r>
              <a:rPr lang="en-US" dirty="0">
                <a:effectLst/>
                <a:latin typeface="Helvetica" pitchFamily="2" charset="0"/>
              </a:rPr>
              <a:t>May 2012 </a:t>
            </a:r>
            <a:r>
              <a:rPr lang="en-US" altLang="zh-CN" dirty="0">
                <a:latin typeface="Helvetica" pitchFamily="2" charset="0"/>
              </a:rPr>
              <a:t>-</a:t>
            </a:r>
            <a:r>
              <a:rPr lang="zh-CN" altLang="en-US" dirty="0">
                <a:latin typeface="Helvetica" pitchFamily="2" charset="0"/>
              </a:rPr>
              <a:t> </a:t>
            </a:r>
            <a:r>
              <a:rPr lang="en-US" dirty="0">
                <a:effectLst/>
                <a:latin typeface="Helvetica" pitchFamily="2" charset="0"/>
              </a:rPr>
              <a:t>June 2022</a:t>
            </a:r>
            <a:r>
              <a:rPr lang="en-US" altLang="zh-CN" dirty="0">
                <a:effectLst/>
                <a:latin typeface="Helvetica" pitchFamily="2" charset="0"/>
              </a:rPr>
              <a:t>)</a:t>
            </a:r>
            <a:endParaRPr lang="en-US" dirty="0">
              <a:effectLst/>
              <a:latin typeface="Helvetica" pitchFamily="2" charset="0"/>
            </a:endParaRPr>
          </a:p>
        </p:txBody>
      </p:sp>
      <p:sp>
        <p:nvSpPr>
          <p:cNvPr id="10" name="Rectangle 9">
            <a:extLst>
              <a:ext uri="{FF2B5EF4-FFF2-40B4-BE49-F238E27FC236}">
                <a16:creationId xmlns:a16="http://schemas.microsoft.com/office/drawing/2014/main" id="{A35DD029-C19C-9092-DBC2-F3C3C36600F9}"/>
              </a:ext>
            </a:extLst>
          </p:cNvPr>
          <p:cNvSpPr/>
          <p:nvPr/>
        </p:nvSpPr>
        <p:spPr bwMode="auto">
          <a:xfrm>
            <a:off x="9982200" y="4629077"/>
            <a:ext cx="228600" cy="72000"/>
          </a:xfrm>
          <a:prstGeom prst="rect">
            <a:avLst/>
          </a:prstGeom>
          <a:solidFill>
            <a:srgbClr val="01A04A"/>
          </a:solidFill>
          <a:ln w="9525" cap="flat" cmpd="sng" algn="ctr">
            <a:solidFill>
              <a:srgbClr val="029E4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1" name="Rectangle 10">
            <a:extLst>
              <a:ext uri="{FF2B5EF4-FFF2-40B4-BE49-F238E27FC236}">
                <a16:creationId xmlns:a16="http://schemas.microsoft.com/office/drawing/2014/main" id="{7EAFBFC6-209E-ACF8-2569-60340EF2E62F}"/>
              </a:ext>
            </a:extLst>
          </p:cNvPr>
          <p:cNvSpPr/>
          <p:nvPr/>
        </p:nvSpPr>
        <p:spPr bwMode="auto">
          <a:xfrm>
            <a:off x="9982200" y="4977545"/>
            <a:ext cx="228600" cy="72000"/>
          </a:xfrm>
          <a:prstGeom prst="rect">
            <a:avLst/>
          </a:prstGeom>
          <a:solidFill>
            <a:srgbClr val="E6AC06"/>
          </a:solidFill>
          <a:ln w="9525" cap="flat" cmpd="sng" algn="ctr">
            <a:solidFill>
              <a:srgbClr val="E6AC0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569AC65D-484F-8DEB-9076-3EFC7B0F1108}"/>
              </a:ext>
            </a:extLst>
          </p:cNvPr>
          <p:cNvSpPr txBox="1"/>
          <p:nvPr/>
        </p:nvSpPr>
        <p:spPr>
          <a:xfrm>
            <a:off x="10210800" y="4495800"/>
            <a:ext cx="2206869" cy="338554"/>
          </a:xfrm>
          <a:prstGeom prst="rect">
            <a:avLst/>
          </a:prstGeom>
          <a:noFill/>
        </p:spPr>
        <p:txBody>
          <a:bodyPr wrap="square" anchor="ctr">
            <a:spAutoFit/>
          </a:bodyPr>
          <a:lstStyle/>
          <a:p>
            <a:r>
              <a:rPr lang="en-US" sz="1600" dirty="0">
                <a:effectLst/>
                <a:latin typeface="Helvetica" pitchFamily="2" charset="0"/>
              </a:rPr>
              <a:t>Publicly released</a:t>
            </a:r>
          </a:p>
        </p:txBody>
      </p:sp>
      <p:sp>
        <p:nvSpPr>
          <p:cNvPr id="14" name="TextBox 13">
            <a:extLst>
              <a:ext uri="{FF2B5EF4-FFF2-40B4-BE49-F238E27FC236}">
                <a16:creationId xmlns:a16="http://schemas.microsoft.com/office/drawing/2014/main" id="{F4B703CF-B6A6-38D6-BF55-A03822F3CBD6}"/>
              </a:ext>
            </a:extLst>
          </p:cNvPr>
          <p:cNvSpPr txBox="1"/>
          <p:nvPr/>
        </p:nvSpPr>
        <p:spPr>
          <a:xfrm>
            <a:off x="10210800" y="4844268"/>
            <a:ext cx="2206869" cy="338554"/>
          </a:xfrm>
          <a:prstGeom prst="rect">
            <a:avLst/>
          </a:prstGeom>
          <a:noFill/>
        </p:spPr>
        <p:txBody>
          <a:bodyPr wrap="square" anchor="ctr">
            <a:spAutoFit/>
          </a:bodyPr>
          <a:lstStyle/>
          <a:p>
            <a:r>
              <a:rPr lang="en-US" altLang="zh-CN" sz="1600" dirty="0">
                <a:latin typeface="Helvetica" pitchFamily="2" charset="0"/>
              </a:rPr>
              <a:t>U</a:t>
            </a:r>
            <a:r>
              <a:rPr lang="en-US" sz="1600" dirty="0">
                <a:effectLst/>
                <a:latin typeface="Helvetica" pitchFamily="2" charset="0"/>
              </a:rPr>
              <a:t>nreleased</a:t>
            </a:r>
          </a:p>
        </p:txBody>
      </p:sp>
      <p:sp>
        <p:nvSpPr>
          <p:cNvPr id="17" name="TextBox 16">
            <a:extLst>
              <a:ext uri="{FF2B5EF4-FFF2-40B4-BE49-F238E27FC236}">
                <a16:creationId xmlns:a16="http://schemas.microsoft.com/office/drawing/2014/main" id="{41FD7368-E5B5-4978-9C74-F7ABDEC02101}"/>
              </a:ext>
            </a:extLst>
          </p:cNvPr>
          <p:cNvSpPr txBox="1"/>
          <p:nvPr/>
        </p:nvSpPr>
        <p:spPr>
          <a:xfrm>
            <a:off x="76200" y="-11971"/>
            <a:ext cx="12039600" cy="1077218"/>
          </a:xfrm>
          <a:prstGeom prst="rect">
            <a:avLst/>
          </a:prstGeom>
          <a:noFill/>
        </p:spPr>
        <p:txBody>
          <a:bodyPr wrap="square" rtlCol="0">
            <a:spAutoFit/>
          </a:bodyPr>
          <a:lstStyle/>
          <a:p>
            <a:pPr algn="ctr"/>
            <a:r>
              <a:rPr lang="en-US" altLang="zh-CN" sz="3200" dirty="0">
                <a:latin typeface="Arial" panose="020B0604020202020204" pitchFamily="34" charset="0"/>
                <a:cs typeface="Arial" panose="020B0604020202020204" pitchFamily="34" charset="0"/>
              </a:rPr>
              <a:t>Public</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proteomics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data</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repositories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provide</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a</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large</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amount</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of</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MS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data</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for</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reusing</a:t>
            </a:r>
            <a:endParaRPr lang="en-CN"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1746560-7400-296A-81B9-73AF3151A260}"/>
              </a:ext>
            </a:extLst>
          </p:cNvPr>
          <p:cNvSpPr txBox="1"/>
          <p:nvPr/>
        </p:nvSpPr>
        <p:spPr>
          <a:xfrm>
            <a:off x="2965940" y="6553200"/>
            <a:ext cx="9302260" cy="307777"/>
          </a:xfrm>
          <a:prstGeom prst="rect">
            <a:avLst/>
          </a:prstGeom>
          <a:noFill/>
        </p:spPr>
        <p:txBody>
          <a:bodyPr wrap="square">
            <a:spAutoFit/>
          </a:bodyPr>
          <a:lstStyle/>
          <a:p>
            <a:pPr algn="r"/>
            <a:r>
              <a:rPr lang="en-US" sz="1400" b="0" i="0" dirty="0" err="1">
                <a:solidFill>
                  <a:srgbClr val="05103E"/>
                </a:solidFill>
                <a:effectLst/>
                <a:latin typeface="Arial" panose="020B0604020202020204" pitchFamily="34" charset="0"/>
                <a:cs typeface="Arial" panose="020B0604020202020204" pitchFamily="34" charset="0"/>
              </a:rPr>
              <a:t>ProteomeXchange</a:t>
            </a:r>
            <a:r>
              <a:rPr lang="zh-CN" altLang="en-US" sz="1400" b="0" i="0" dirty="0">
                <a:solidFill>
                  <a:srgbClr val="05103E"/>
                </a:solidFill>
                <a:effectLst/>
                <a:latin typeface="Arial" panose="020B0604020202020204" pitchFamily="34" charset="0"/>
                <a:cs typeface="Arial" panose="020B0604020202020204" pitchFamily="34" charset="0"/>
              </a:rPr>
              <a:t> </a:t>
            </a:r>
            <a:r>
              <a:rPr lang="en-US" sz="1400" b="0" i="0" dirty="0">
                <a:solidFill>
                  <a:srgbClr val="05103E"/>
                </a:solidFill>
                <a:effectLst/>
                <a:latin typeface="Arial" panose="020B0604020202020204" pitchFamily="34" charset="0"/>
                <a:cs typeface="Arial" panose="020B0604020202020204" pitchFamily="34" charset="0"/>
              </a:rPr>
              <a:t>2023 update</a:t>
            </a:r>
            <a:r>
              <a:rPr lang="en-US" altLang="zh-CN" sz="1400" b="0" i="0" dirty="0">
                <a:solidFill>
                  <a:srgbClr val="05103E"/>
                </a:solidFill>
                <a:effectLst/>
                <a:latin typeface="Arial" panose="020B0604020202020204" pitchFamily="34" charset="0"/>
                <a:cs typeface="Arial" panose="020B0604020202020204" pitchFamily="34" charset="0"/>
              </a:rPr>
              <a:t>:</a:t>
            </a:r>
            <a:r>
              <a:rPr lang="zh-CN" altLang="en-US" sz="1400" b="0" i="0" dirty="0">
                <a:solidFill>
                  <a:srgbClr val="05103E"/>
                </a:solidFill>
                <a:effectLst/>
                <a:latin typeface="Arial" panose="020B0604020202020204" pitchFamily="34" charset="0"/>
                <a:cs typeface="Arial" panose="020B0604020202020204" pitchFamily="34" charset="0"/>
              </a:rPr>
              <a:t> </a:t>
            </a:r>
            <a:r>
              <a:rPr lang="en-US" sz="1400" b="0" i="1" dirty="0">
                <a:solidFill>
                  <a:srgbClr val="05103E"/>
                </a:solidFill>
                <a:effectLst/>
                <a:latin typeface="Arial" panose="020B0604020202020204" pitchFamily="34" charset="0"/>
                <a:cs typeface="Arial" panose="020B0604020202020204" pitchFamily="34" charset="0"/>
              </a:rPr>
              <a:t>Nucleic Acids Research</a:t>
            </a:r>
            <a:r>
              <a:rPr lang="en-US" sz="1400" b="0" i="0" dirty="0">
                <a:solidFill>
                  <a:srgbClr val="05103E"/>
                </a:solidFill>
                <a:effectLst/>
                <a:latin typeface="Arial" panose="020B0604020202020204" pitchFamily="34" charset="0"/>
                <a:cs typeface="Arial" panose="020B0604020202020204" pitchFamily="34" charset="0"/>
              </a:rPr>
              <a:t>, </a:t>
            </a:r>
            <a:r>
              <a:rPr lang="en-US" sz="1400" b="0" i="1" dirty="0">
                <a:solidFill>
                  <a:srgbClr val="05103E"/>
                </a:solidFill>
                <a:effectLst/>
                <a:latin typeface="Arial" panose="020B0604020202020204" pitchFamily="34" charset="0"/>
                <a:cs typeface="Arial" panose="020B0604020202020204" pitchFamily="34" charset="0"/>
              </a:rPr>
              <a:t>51</a:t>
            </a:r>
            <a:r>
              <a:rPr lang="en-US" sz="1400" b="0" i="0" dirty="0">
                <a:solidFill>
                  <a:srgbClr val="05103E"/>
                </a:solidFill>
                <a:effectLst/>
                <a:latin typeface="Arial" panose="020B0604020202020204" pitchFamily="34" charset="0"/>
                <a:cs typeface="Arial" panose="020B0604020202020204" pitchFamily="34" charset="0"/>
              </a:rPr>
              <a:t>(D1), D1539–D1548. </a:t>
            </a:r>
            <a:endParaRPr lang="en-C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8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2D7ED-A5E5-21A9-AB9C-AB8DE65AAED4}"/>
              </a:ext>
            </a:extLst>
          </p:cNvPr>
          <p:cNvPicPr>
            <a:picLocks noChangeAspect="1"/>
          </p:cNvPicPr>
          <p:nvPr/>
        </p:nvPicPr>
        <p:blipFill>
          <a:blip r:embed="rId3"/>
          <a:stretch>
            <a:fillRect/>
          </a:stretch>
        </p:blipFill>
        <p:spPr>
          <a:xfrm>
            <a:off x="4419600" y="1365775"/>
            <a:ext cx="6820192" cy="5105400"/>
          </a:xfrm>
          <a:prstGeom prst="rect">
            <a:avLst/>
          </a:prstGeom>
        </p:spPr>
      </p:pic>
      <p:sp>
        <p:nvSpPr>
          <p:cNvPr id="4" name="TextBox 3">
            <a:extLst>
              <a:ext uri="{FF2B5EF4-FFF2-40B4-BE49-F238E27FC236}">
                <a16:creationId xmlns:a16="http://schemas.microsoft.com/office/drawing/2014/main" id="{D3EAA03D-7046-E91B-5615-E9F28856D16C}"/>
              </a:ext>
            </a:extLst>
          </p:cNvPr>
          <p:cNvSpPr txBox="1"/>
          <p:nvPr/>
        </p:nvSpPr>
        <p:spPr>
          <a:xfrm>
            <a:off x="381000" y="2348814"/>
            <a:ext cx="3810000" cy="3416320"/>
          </a:xfrm>
          <a:prstGeom prst="rect">
            <a:avLst/>
          </a:prstGeom>
          <a:noFill/>
        </p:spPr>
        <p:txBody>
          <a:bodyPr wrap="square">
            <a:spAutoFit/>
          </a:bodyPr>
          <a:lstStyle/>
          <a:p>
            <a:r>
              <a:rPr lang="en-US" altLang="zh-CN" dirty="0">
                <a:latin typeface="Times" pitchFamily="2" charset="0"/>
              </a:rPr>
              <a:t>G</a:t>
            </a:r>
            <a:r>
              <a:rPr lang="en-US" dirty="0">
                <a:effectLst/>
                <a:latin typeface="Times" pitchFamily="2" charset="0"/>
              </a:rPr>
              <a:t>ene </a:t>
            </a:r>
            <a:r>
              <a:rPr lang="en-US" dirty="0">
                <a:effectLst/>
                <a:latin typeface="Helvetica" pitchFamily="2" charset="0"/>
              </a:rPr>
              <a:t>XBP1 </a:t>
            </a:r>
            <a:r>
              <a:rPr lang="en-US" dirty="0">
                <a:effectLst/>
                <a:latin typeface="Times" pitchFamily="2" charset="0"/>
              </a:rPr>
              <a:t>(X-box binding protein 1), </a:t>
            </a:r>
          </a:p>
          <a:p>
            <a:pPr marL="285750" indent="-285750">
              <a:buFont typeface="Arial" panose="020B0604020202020204" pitchFamily="34" charset="0"/>
              <a:buChar char="•"/>
            </a:pPr>
            <a:r>
              <a:rPr lang="en-US" dirty="0">
                <a:effectLst/>
                <a:latin typeface="Times" pitchFamily="2" charset="0"/>
              </a:rPr>
              <a:t>the conventionally</a:t>
            </a:r>
            <a:r>
              <a:rPr lang="zh-CN" altLang="en-US" dirty="0">
                <a:effectLst/>
                <a:latin typeface="Times" pitchFamily="2" charset="0"/>
              </a:rPr>
              <a:t> </a:t>
            </a:r>
            <a:r>
              <a:rPr lang="en-US" dirty="0">
                <a:effectLst/>
                <a:latin typeface="Times" pitchFamily="2" charset="0"/>
              </a:rPr>
              <a:t>spliced isoform XBP1u </a:t>
            </a:r>
          </a:p>
          <a:p>
            <a:pPr marL="285750" indent="-285750">
              <a:buFont typeface="Arial" panose="020B0604020202020204" pitchFamily="34" charset="0"/>
              <a:buChar char="•"/>
            </a:pPr>
            <a:r>
              <a:rPr lang="en-US" dirty="0">
                <a:effectLst/>
                <a:latin typeface="Times" pitchFamily="2" charset="0"/>
              </a:rPr>
              <a:t>the non-conventionally spliced isoform</a:t>
            </a:r>
            <a:r>
              <a:rPr lang="zh-CN" altLang="en-US" dirty="0">
                <a:effectLst/>
                <a:latin typeface="Times" pitchFamily="2" charset="0"/>
              </a:rPr>
              <a:t> </a:t>
            </a:r>
            <a:r>
              <a:rPr lang="en-US" dirty="0">
                <a:effectLst/>
                <a:latin typeface="Times" pitchFamily="2" charset="0"/>
              </a:rPr>
              <a:t>XBP1s. </a:t>
            </a:r>
          </a:p>
          <a:p>
            <a:endParaRPr lang="en-US" dirty="0">
              <a:effectLst/>
              <a:latin typeface="Times" pitchFamily="2" charset="0"/>
            </a:endParaRPr>
          </a:p>
          <a:p>
            <a:r>
              <a:rPr lang="en-US" altLang="zh-CN" dirty="0">
                <a:effectLst/>
                <a:latin typeface="Times" pitchFamily="2" charset="0"/>
              </a:rPr>
              <a:t>U</a:t>
            </a:r>
            <a:r>
              <a:rPr lang="en-US" dirty="0">
                <a:effectLst/>
                <a:latin typeface="Times" pitchFamily="2" charset="0"/>
              </a:rPr>
              <a:t>nconventional splicing of </a:t>
            </a:r>
            <a:r>
              <a:rPr lang="en-US" dirty="0">
                <a:effectLst/>
                <a:latin typeface="Helvetica" pitchFamily="2" charset="0"/>
              </a:rPr>
              <a:t>XBP1 </a:t>
            </a:r>
            <a:r>
              <a:rPr lang="en-US" dirty="0">
                <a:effectLst/>
                <a:latin typeface="Times" pitchFamily="2" charset="0"/>
              </a:rPr>
              <a:t>mRNA by IRE1</a:t>
            </a:r>
            <a:r>
              <a:rPr lang="el-GR" dirty="0">
                <a:effectLst/>
                <a:latin typeface="Helvetica" pitchFamily="2" charset="0"/>
              </a:rPr>
              <a:t>α </a:t>
            </a:r>
            <a:r>
              <a:rPr lang="en-US" dirty="0">
                <a:effectLst/>
                <a:latin typeface="Times" pitchFamily="2" charset="0"/>
              </a:rPr>
              <a:t>is</a:t>
            </a:r>
            <a:r>
              <a:rPr lang="zh-CN" altLang="en-US" dirty="0">
                <a:effectLst/>
                <a:latin typeface="Times" pitchFamily="2" charset="0"/>
              </a:rPr>
              <a:t> </a:t>
            </a:r>
            <a:r>
              <a:rPr lang="en-US" dirty="0">
                <a:effectLst/>
                <a:latin typeface="Times" pitchFamily="2" charset="0"/>
              </a:rPr>
              <a:t>an indicator of unfolded protein response and plays an important role</a:t>
            </a:r>
            <a:r>
              <a:rPr lang="zh-CN" altLang="en-US" dirty="0">
                <a:effectLst/>
                <a:latin typeface="Times" pitchFamily="2" charset="0"/>
              </a:rPr>
              <a:t> </a:t>
            </a:r>
            <a:r>
              <a:rPr lang="en-US" dirty="0">
                <a:effectLst/>
                <a:latin typeface="Times" pitchFamily="2" charset="0"/>
              </a:rPr>
              <a:t>in several diseases, including cancer</a:t>
            </a:r>
            <a:r>
              <a:rPr lang="en-US" altLang="zh-CN" dirty="0">
                <a:solidFill>
                  <a:srgbClr val="0066CD"/>
                </a:solidFill>
                <a:latin typeface="Times" pitchFamily="2" charset="0"/>
              </a:rPr>
              <a:t>.</a:t>
            </a:r>
            <a:endParaRPr lang="en-US" dirty="0">
              <a:effectLst/>
              <a:latin typeface="Times" pitchFamily="2" charset="0"/>
            </a:endParaRPr>
          </a:p>
          <a:p>
            <a:pPr algn="ctr"/>
            <a:endParaRPr lang="en-CN"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70BC5E-D839-CCF8-10A6-6F49CF99F75D}"/>
              </a:ext>
            </a:extLst>
          </p:cNvPr>
          <p:cNvSpPr txBox="1"/>
          <p:nvPr/>
        </p:nvSpPr>
        <p:spPr>
          <a:xfrm>
            <a:off x="76200" y="-11971"/>
            <a:ext cx="12039600" cy="1077218"/>
          </a:xfrm>
          <a:prstGeom prst="rect">
            <a:avLst/>
          </a:prstGeom>
          <a:noFill/>
        </p:spPr>
        <p:txBody>
          <a:bodyPr wrap="square" rtlCol="0">
            <a:spAutoFit/>
          </a:bodyPr>
          <a:lstStyle/>
          <a:p>
            <a:pPr algn="ctr"/>
            <a:r>
              <a:rPr lang="en-US" altLang="zh-CN" sz="3200" dirty="0">
                <a:latin typeface="Arial" panose="020B0604020202020204" pitchFamily="34" charset="0"/>
                <a:cs typeface="Arial" panose="020B0604020202020204" pitchFamily="34" charset="0"/>
              </a:rPr>
              <a:t>Guiding the selection of </a:t>
            </a:r>
            <a:r>
              <a:rPr lang="en-US" altLang="zh-CN" sz="3200" dirty="0" err="1">
                <a:latin typeface="Arial" panose="020B0604020202020204" pitchFamily="34" charset="0"/>
                <a:cs typeface="Arial" panose="020B0604020202020204" pitchFamily="34" charset="0"/>
              </a:rPr>
              <a:t>proteotypic</a:t>
            </a:r>
            <a:r>
              <a:rPr lang="en-US" altLang="zh-CN" sz="3200" dirty="0">
                <a:latin typeface="Arial" panose="020B0604020202020204" pitchFamily="34" charset="0"/>
                <a:cs typeface="Arial" panose="020B0604020202020204" pitchFamily="34" charset="0"/>
              </a:rPr>
              <a:t> peptides for targeted proteomics by directly searching public MS data</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using</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PepQuery2</a:t>
            </a:r>
          </a:p>
        </p:txBody>
      </p:sp>
      <p:sp>
        <p:nvSpPr>
          <p:cNvPr id="2" name="TextBox 1">
            <a:extLst>
              <a:ext uri="{FF2B5EF4-FFF2-40B4-BE49-F238E27FC236}">
                <a16:creationId xmlns:a16="http://schemas.microsoft.com/office/drawing/2014/main" id="{776E0CE8-A6D4-D0AF-3498-CF719526B8BA}"/>
              </a:ext>
            </a:extLst>
          </p:cNvPr>
          <p:cNvSpPr txBox="1"/>
          <p:nvPr/>
        </p:nvSpPr>
        <p:spPr>
          <a:xfrm>
            <a:off x="5410200" y="6550223"/>
            <a:ext cx="6781800" cy="307777"/>
          </a:xfrm>
          <a:prstGeom prst="rect">
            <a:avLst/>
          </a:prstGeom>
          <a:noFill/>
        </p:spPr>
        <p:txBody>
          <a:bodyPr wrap="square">
            <a:spAutoFit/>
          </a:bodyPr>
          <a:lstStyle/>
          <a:p>
            <a:pPr algn="r"/>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256702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45F0F-0DB1-A443-924A-7A2E0BB34D56}"/>
              </a:ext>
            </a:extLst>
          </p:cNvPr>
          <p:cNvSpPr txBox="1"/>
          <p:nvPr/>
        </p:nvSpPr>
        <p:spPr>
          <a:xfrm>
            <a:off x="609600" y="2017455"/>
            <a:ext cx="10972800" cy="255454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We</a:t>
            </a:r>
            <a:r>
              <a:rPr lang="zh-CN" altLang="en-US" sz="2000" dirty="0"/>
              <a:t> </a:t>
            </a:r>
            <a:r>
              <a:rPr lang="en-US" altLang="zh-CN" sz="2000" dirty="0"/>
              <a:t>developed</a:t>
            </a:r>
            <a:r>
              <a:rPr lang="zh-CN" altLang="en-US" sz="2000" dirty="0"/>
              <a:t> </a:t>
            </a:r>
            <a:r>
              <a:rPr lang="en-US" altLang="zh-CN" sz="2000" dirty="0" err="1"/>
              <a:t>PepQuery</a:t>
            </a:r>
            <a:r>
              <a:rPr lang="en-US" altLang="zh-CN" sz="2000" dirty="0"/>
              <a:t>,</a:t>
            </a:r>
            <a:r>
              <a:rPr lang="zh-CN" altLang="en-US" sz="2000" dirty="0"/>
              <a:t> </a:t>
            </a:r>
            <a:r>
              <a:rPr lang="en-US" altLang="zh-CN" sz="2000" dirty="0"/>
              <a:t>a</a:t>
            </a:r>
            <a:r>
              <a:rPr lang="zh-CN" altLang="en-US" sz="2000" dirty="0"/>
              <a:t> </a:t>
            </a:r>
            <a:r>
              <a:rPr lang="en-US" altLang="zh-CN" sz="2000" dirty="0"/>
              <a:t>targeted</a:t>
            </a:r>
            <a:r>
              <a:rPr lang="zh-CN" altLang="en-US" sz="2000" dirty="0"/>
              <a:t> </a:t>
            </a:r>
            <a:r>
              <a:rPr lang="en-US" altLang="zh-CN" sz="2000" dirty="0"/>
              <a:t>peptide</a:t>
            </a:r>
            <a:r>
              <a:rPr lang="zh-CN" altLang="en-US" sz="2000" dirty="0"/>
              <a:t> </a:t>
            </a:r>
            <a:r>
              <a:rPr lang="en-US" altLang="zh-CN" sz="2000" dirty="0"/>
              <a:t>search</a:t>
            </a:r>
            <a:r>
              <a:rPr lang="zh-CN" altLang="en-US" sz="2000" dirty="0"/>
              <a:t> </a:t>
            </a:r>
            <a:r>
              <a:rPr lang="en-US" altLang="zh-CN" sz="2000" dirty="0"/>
              <a:t>engine</a:t>
            </a:r>
            <a:r>
              <a:rPr lang="zh-CN" altLang="en-US" sz="2000" dirty="0"/>
              <a:t> </a:t>
            </a:r>
            <a:r>
              <a:rPr lang="en-US" altLang="zh-CN" sz="2000" dirty="0"/>
              <a:t>for</a:t>
            </a:r>
            <a:r>
              <a:rPr lang="zh-CN" altLang="en-US" sz="2000" dirty="0"/>
              <a:t> </a:t>
            </a:r>
            <a:r>
              <a:rPr lang="en-US" altLang="zh-CN" sz="2000" dirty="0"/>
              <a:t>identifying or validating known and novel peptides of interest.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altLang="zh-CN" sz="2000" dirty="0"/>
              <a:t>We</a:t>
            </a:r>
            <a:r>
              <a:rPr lang="zh-CN" altLang="en-US" sz="2000" dirty="0"/>
              <a:t> </a:t>
            </a:r>
            <a:r>
              <a:rPr lang="en-US" altLang="zh-CN" sz="2000" dirty="0"/>
              <a:t>d</a:t>
            </a:r>
            <a:r>
              <a:rPr lang="en-US" sz="2000" dirty="0"/>
              <a:t>emonstrated </a:t>
            </a:r>
            <a:r>
              <a:rPr lang="en-US" altLang="zh-CN" sz="2000" dirty="0"/>
              <a:t>its</a:t>
            </a:r>
            <a:r>
              <a:rPr lang="zh-CN" altLang="en-US" sz="2000" dirty="0"/>
              <a:t> </a:t>
            </a:r>
            <a:r>
              <a:rPr lang="en-US" altLang="zh-CN" sz="2000" dirty="0"/>
              <a:t>performance</a:t>
            </a:r>
            <a:r>
              <a:rPr lang="zh-CN" altLang="en-US" sz="2000" dirty="0"/>
              <a:t> </a:t>
            </a:r>
            <a:r>
              <a:rPr lang="en-US" sz="2000" dirty="0"/>
              <a:t>in verifying completely novel proteins, novel splice junctions, SAAVs</a:t>
            </a:r>
            <a:r>
              <a:rPr lang="zh-CN" altLang="en-US" sz="2000" dirty="0"/>
              <a:t> </a:t>
            </a:r>
            <a:r>
              <a:rPr lang="en-US" altLang="zh-CN" sz="2000" dirty="0"/>
              <a:t>and</a:t>
            </a:r>
            <a:r>
              <a:rPr lang="zh-CN" altLang="en-US" sz="2000" dirty="0"/>
              <a:t> </a:t>
            </a:r>
            <a:r>
              <a:rPr lang="en-US" altLang="zh-CN" sz="2000" dirty="0"/>
              <a:t>known</a:t>
            </a:r>
            <a:r>
              <a:rPr lang="zh-CN" altLang="en-US" sz="2000" dirty="0"/>
              <a:t> </a:t>
            </a:r>
            <a:r>
              <a:rPr lang="en-US" altLang="zh-CN" sz="2000" dirty="0"/>
              <a:t>peptides.</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altLang="zh-CN" sz="2000" dirty="0"/>
              <a:t>We</a:t>
            </a:r>
            <a:r>
              <a:rPr lang="zh-CN" altLang="en-US" sz="2000" dirty="0"/>
              <a:t> </a:t>
            </a:r>
            <a:r>
              <a:rPr lang="en-US" altLang="zh-CN" sz="2000" dirty="0"/>
              <a:t>demonstrated</a:t>
            </a:r>
            <a:r>
              <a:rPr lang="zh-CN" altLang="en-US" sz="2000" dirty="0"/>
              <a:t> </a:t>
            </a:r>
            <a:r>
              <a:rPr lang="en-US" altLang="zh-CN" sz="2000" dirty="0" err="1"/>
              <a:t>PepQuery’s</a:t>
            </a:r>
            <a:r>
              <a:rPr lang="zh-CN" altLang="en-US" sz="2000" dirty="0"/>
              <a:t> </a:t>
            </a:r>
            <a:r>
              <a:rPr lang="en-US" altLang="zh-CN" sz="2000" dirty="0"/>
              <a:t>utilities</a:t>
            </a:r>
            <a:r>
              <a:rPr lang="zh-CN" altLang="en-US" sz="2000" dirty="0"/>
              <a:t> </a:t>
            </a:r>
            <a:r>
              <a:rPr lang="en-US" altLang="zh-CN" sz="2000" dirty="0"/>
              <a:t>in</a:t>
            </a:r>
            <a:r>
              <a:rPr lang="zh-CN" altLang="en-US" sz="2000" dirty="0"/>
              <a:t> </a:t>
            </a:r>
            <a:r>
              <a:rPr lang="en-US" altLang="zh-CN" sz="2000" dirty="0"/>
              <a:t>several</a:t>
            </a:r>
            <a:r>
              <a:rPr lang="zh-CN" altLang="en-US" sz="2000" dirty="0"/>
              <a:t> </a:t>
            </a:r>
            <a:r>
              <a:rPr lang="en-US" altLang="zh-CN" sz="2000" dirty="0"/>
              <a:t>applications</a:t>
            </a:r>
            <a:r>
              <a:rPr lang="zh-CN" altLang="en-US" sz="2000" dirty="0"/>
              <a:t> </a:t>
            </a:r>
            <a:r>
              <a:rPr lang="en-US" altLang="zh-CN" sz="2000" dirty="0"/>
              <a:t>including</a:t>
            </a:r>
            <a:r>
              <a:rPr lang="zh-CN" altLang="en-US" sz="2000" dirty="0"/>
              <a:t> </a:t>
            </a:r>
            <a:r>
              <a:rPr lang="en-US" altLang="zh-CN" sz="2000" dirty="0"/>
              <a:t>reusing</a:t>
            </a:r>
            <a:r>
              <a:rPr lang="zh-CN" altLang="en-US" sz="2000" dirty="0"/>
              <a:t> </a:t>
            </a:r>
            <a:r>
              <a:rPr lang="en-US" altLang="zh-CN" sz="2000" dirty="0"/>
              <a:t>public</a:t>
            </a:r>
            <a:r>
              <a:rPr lang="zh-CN" altLang="en-US" sz="2000" dirty="0"/>
              <a:t> </a:t>
            </a:r>
            <a:r>
              <a:rPr lang="en-US" altLang="zh-CN" sz="2000" dirty="0"/>
              <a:t>MS</a:t>
            </a:r>
            <a:r>
              <a:rPr lang="zh-CN" altLang="en-US" sz="2000" dirty="0"/>
              <a:t> </a:t>
            </a:r>
            <a:r>
              <a:rPr lang="en-US" altLang="zh-CN" sz="2000" dirty="0"/>
              <a:t>data</a:t>
            </a:r>
            <a:endParaRPr lang="en-CN" sz="2000" dirty="0"/>
          </a:p>
        </p:txBody>
      </p:sp>
      <p:sp>
        <p:nvSpPr>
          <p:cNvPr id="3" name="TextBox 2">
            <a:extLst>
              <a:ext uri="{FF2B5EF4-FFF2-40B4-BE49-F238E27FC236}">
                <a16:creationId xmlns:a16="http://schemas.microsoft.com/office/drawing/2014/main" id="{84420EBF-D565-934D-9FDD-2F48E754FF93}"/>
              </a:ext>
            </a:extLst>
          </p:cNvPr>
          <p:cNvSpPr txBox="1"/>
          <p:nvPr/>
        </p:nvSpPr>
        <p:spPr>
          <a:xfrm>
            <a:off x="5185336" y="238780"/>
            <a:ext cx="1821331" cy="523220"/>
          </a:xfrm>
          <a:prstGeom prst="rect">
            <a:avLst/>
          </a:prstGeom>
          <a:noFill/>
        </p:spPr>
        <p:txBody>
          <a:bodyPr wrap="none" rtlCol="0">
            <a:spAutoFit/>
          </a:bodyPr>
          <a:lstStyle/>
          <a:p>
            <a:pPr algn="ctr"/>
            <a:r>
              <a:rPr lang="en-US" altLang="zh-CN" sz="2800" b="1" dirty="0">
                <a:solidFill>
                  <a:schemeClr val="tx2"/>
                </a:solidFill>
                <a:ea typeface="宋体" charset="-122"/>
              </a:rPr>
              <a:t>Summary</a:t>
            </a:r>
          </a:p>
        </p:txBody>
      </p:sp>
    </p:spTree>
    <p:extLst>
      <p:ext uri="{BB962C8B-B14F-4D97-AF65-F5344CB8AC3E}">
        <p14:creationId xmlns:p14="http://schemas.microsoft.com/office/powerpoint/2010/main" val="2096268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1C1E3-B602-7072-F0BC-9B27C26CE60C}"/>
              </a:ext>
            </a:extLst>
          </p:cNvPr>
          <p:cNvSpPr txBox="1"/>
          <p:nvPr/>
        </p:nvSpPr>
        <p:spPr>
          <a:xfrm>
            <a:off x="0" y="391180"/>
            <a:ext cx="12192000" cy="584775"/>
          </a:xfrm>
          <a:prstGeom prst="rect">
            <a:avLst/>
          </a:prstGeom>
          <a:noFill/>
        </p:spPr>
        <p:txBody>
          <a:bodyPr wrap="square" rtlCol="0">
            <a:spAutoFit/>
          </a:bodyPr>
          <a:lstStyle/>
          <a:p>
            <a:pPr algn="ctr"/>
            <a:r>
              <a:rPr lang="en-US" altLang="zh-CN" sz="3200" dirty="0"/>
              <a:t>Targeted peptide searching:</a:t>
            </a:r>
            <a:r>
              <a:rPr lang="zh-CN" altLang="en-US" sz="3200" dirty="0"/>
              <a:t> </a:t>
            </a:r>
            <a:r>
              <a:rPr lang="en-US" altLang="zh-CN" sz="3200" dirty="0"/>
              <a:t>a new peptide identification mode</a:t>
            </a:r>
            <a:endParaRPr lang="en-US" altLang="zh-CN" sz="3200" dirty="0">
              <a:solidFill>
                <a:schemeClr val="tx2"/>
              </a:solidFill>
              <a:ea typeface="宋体" charset="-122"/>
            </a:endParaRPr>
          </a:p>
        </p:txBody>
      </p:sp>
      <p:sp>
        <p:nvSpPr>
          <p:cNvPr id="3" name="Rectangle 2">
            <a:extLst>
              <a:ext uri="{FF2B5EF4-FFF2-40B4-BE49-F238E27FC236}">
                <a16:creationId xmlns:a16="http://schemas.microsoft.com/office/drawing/2014/main" id="{3701E573-3675-FE16-0A92-4927F8C7E54B}"/>
              </a:ext>
            </a:extLst>
          </p:cNvPr>
          <p:cNvSpPr/>
          <p:nvPr/>
        </p:nvSpPr>
        <p:spPr>
          <a:xfrm>
            <a:off x="838200" y="1818382"/>
            <a:ext cx="10515600" cy="830997"/>
          </a:xfrm>
          <a:prstGeom prst="rect">
            <a:avLst/>
          </a:prstGeom>
        </p:spPr>
        <p:txBody>
          <a:bodyPr wrap="square">
            <a:spAutoFit/>
          </a:bodyPr>
          <a:lstStyle/>
          <a:p>
            <a:r>
              <a:rPr lang="en-US" altLang="zh-CN" sz="2400" dirty="0">
                <a:ea typeface="宋体" charset="-122"/>
              </a:rPr>
              <a:t>Targeted</a:t>
            </a:r>
            <a:r>
              <a:rPr lang="zh-CN" altLang="en-US" sz="2400" dirty="0">
                <a:ea typeface="宋体" charset="-122"/>
              </a:rPr>
              <a:t> </a:t>
            </a:r>
            <a:r>
              <a:rPr lang="en-US" altLang="zh-CN" sz="2400" dirty="0">
                <a:ea typeface="宋体" charset="-122"/>
              </a:rPr>
              <a:t>peptide</a:t>
            </a:r>
            <a:r>
              <a:rPr lang="zh-CN" altLang="en-US" sz="2400" dirty="0">
                <a:ea typeface="宋体" charset="-122"/>
              </a:rPr>
              <a:t> </a:t>
            </a:r>
            <a:r>
              <a:rPr lang="en-US" altLang="zh-CN" sz="2400" dirty="0">
                <a:ea typeface="宋体" charset="-122"/>
              </a:rPr>
              <a:t>search</a:t>
            </a:r>
            <a:r>
              <a:rPr lang="en-GB" sz="2400" dirty="0">
                <a:ea typeface="宋体" charset="-122"/>
              </a:rPr>
              <a:t> focuses on individual peptides or proteins of interest instead of interpreting all MS/MS spectra.</a:t>
            </a:r>
            <a:r>
              <a:rPr lang="en-US" sz="2400" dirty="0"/>
              <a:t> </a:t>
            </a:r>
          </a:p>
        </p:txBody>
      </p:sp>
      <p:sp>
        <p:nvSpPr>
          <p:cNvPr id="5" name="TextBox 4">
            <a:extLst>
              <a:ext uri="{FF2B5EF4-FFF2-40B4-BE49-F238E27FC236}">
                <a16:creationId xmlns:a16="http://schemas.microsoft.com/office/drawing/2014/main" id="{B679A4C0-DB0E-0E64-DFE5-865EB9CBC601}"/>
              </a:ext>
            </a:extLst>
          </p:cNvPr>
          <p:cNvSpPr txBox="1"/>
          <p:nvPr/>
        </p:nvSpPr>
        <p:spPr>
          <a:xfrm>
            <a:off x="838200" y="3429000"/>
            <a:ext cx="10515600" cy="2308324"/>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t>Fast</a:t>
            </a:r>
          </a:p>
          <a:p>
            <a:pPr marL="285750" indent="-285750">
              <a:buFont typeface="Arial" panose="020B0604020202020204" pitchFamily="34" charset="0"/>
              <a:buChar char="•"/>
            </a:pPr>
            <a:r>
              <a:rPr lang="en-US" altLang="zh-CN" sz="2400" dirty="0"/>
              <a:t>Considering</a:t>
            </a:r>
            <a:r>
              <a:rPr lang="zh-CN" altLang="en-US" sz="2400" dirty="0"/>
              <a:t> </a:t>
            </a:r>
            <a:r>
              <a:rPr lang="en-US" altLang="zh-CN" sz="2400" dirty="0"/>
              <a:t>more</a:t>
            </a:r>
            <a:r>
              <a:rPr lang="zh-CN" altLang="en-US" sz="2400" dirty="0"/>
              <a:t> </a:t>
            </a:r>
            <a:r>
              <a:rPr lang="en-US" altLang="zh-CN" sz="2400" dirty="0"/>
              <a:t>modifications</a:t>
            </a:r>
          </a:p>
          <a:p>
            <a:pPr marL="285750" indent="-285750">
              <a:buFont typeface="Arial" panose="020B0604020202020204" pitchFamily="34" charset="0"/>
              <a:buChar char="•"/>
            </a:pPr>
            <a:r>
              <a:rPr lang="en-US" altLang="zh-CN" sz="2400" dirty="0"/>
              <a:t>Rigorous</a:t>
            </a:r>
            <a:r>
              <a:rPr lang="zh-CN" altLang="en-US" sz="2400" dirty="0"/>
              <a:t> </a:t>
            </a:r>
            <a:r>
              <a:rPr lang="en-US" altLang="zh-CN" sz="2400" dirty="0"/>
              <a:t>quality</a:t>
            </a:r>
            <a:r>
              <a:rPr lang="zh-CN" altLang="en-US" sz="2400" dirty="0"/>
              <a:t> </a:t>
            </a:r>
            <a:r>
              <a:rPr lang="en-US" altLang="zh-CN" sz="2400" dirty="0"/>
              <a:t>control</a:t>
            </a:r>
            <a:r>
              <a:rPr lang="zh-CN" altLang="en-US" sz="2400" dirty="0"/>
              <a:t> </a:t>
            </a:r>
            <a:r>
              <a:rPr lang="en-US" altLang="zh-CN" sz="2400" dirty="0"/>
              <a:t>for</a:t>
            </a:r>
            <a:r>
              <a:rPr lang="zh-CN" altLang="en-US" sz="2400" dirty="0"/>
              <a:t> </a:t>
            </a:r>
            <a:r>
              <a:rPr lang="en-US" altLang="zh-CN" sz="2400" dirty="0"/>
              <a:t>individual</a:t>
            </a:r>
            <a:r>
              <a:rPr lang="zh-CN" altLang="en-US" sz="2400" dirty="0"/>
              <a:t> </a:t>
            </a:r>
            <a:r>
              <a:rPr lang="en-US" altLang="zh-CN" sz="2400" dirty="0"/>
              <a:t>identifications</a:t>
            </a:r>
          </a:p>
          <a:p>
            <a:pPr marL="285750" indent="-285750">
              <a:buFont typeface="Arial" panose="020B0604020202020204" pitchFamily="34" charset="0"/>
              <a:buChar char="•"/>
            </a:pPr>
            <a:r>
              <a:rPr lang="en-US" altLang="zh-CN" sz="2400" dirty="0"/>
              <a:t>Improving</a:t>
            </a:r>
            <a:r>
              <a:rPr lang="zh-CN" altLang="en-US" sz="2400" dirty="0"/>
              <a:t> </a:t>
            </a:r>
            <a:r>
              <a:rPr lang="en-US" altLang="zh-CN" sz="2400" dirty="0"/>
              <a:t>the</a:t>
            </a:r>
            <a:r>
              <a:rPr lang="zh-CN" altLang="en-US" sz="2400" dirty="0"/>
              <a:t> </a:t>
            </a:r>
            <a:r>
              <a:rPr lang="en-US" altLang="zh-CN" sz="2400" dirty="0"/>
              <a:t>efficiency</a:t>
            </a:r>
            <a:r>
              <a:rPr lang="zh-CN" altLang="en-US" sz="2400" dirty="0"/>
              <a:t> </a:t>
            </a:r>
            <a:r>
              <a:rPr lang="en-US" altLang="zh-CN" sz="2400" dirty="0"/>
              <a:t>of</a:t>
            </a:r>
            <a:r>
              <a:rPr lang="zh-CN" altLang="en-US" sz="2400" dirty="0"/>
              <a:t> </a:t>
            </a:r>
            <a:r>
              <a:rPr lang="en-US" altLang="zh-CN" sz="2400" dirty="0"/>
              <a:t>reusing</a:t>
            </a:r>
            <a:r>
              <a:rPr lang="zh-CN" altLang="en-US" sz="2400" dirty="0"/>
              <a:t> </a:t>
            </a:r>
            <a:r>
              <a:rPr lang="en-US" altLang="zh-CN" sz="2400" dirty="0"/>
              <a:t>public</a:t>
            </a:r>
            <a:r>
              <a:rPr lang="zh-CN" altLang="en-US" sz="2400" dirty="0"/>
              <a:t> </a:t>
            </a:r>
            <a:r>
              <a:rPr lang="en-US" altLang="zh-CN" sz="2400" dirty="0"/>
              <a:t>proteomics</a:t>
            </a:r>
            <a:r>
              <a:rPr lang="zh-CN" altLang="en-US" sz="2400" dirty="0"/>
              <a:t> </a:t>
            </a:r>
            <a:r>
              <a:rPr lang="en-US" altLang="zh-CN" sz="2400" dirty="0"/>
              <a:t>data</a:t>
            </a:r>
          </a:p>
          <a:p>
            <a:pPr marL="285750" indent="-285750">
              <a:buFont typeface="Arial" panose="020B0604020202020204" pitchFamily="34" charset="0"/>
              <a:buChar char="•"/>
            </a:pPr>
            <a:r>
              <a:rPr lang="en-US" altLang="zh-CN" sz="2400" dirty="0"/>
              <a:t>Identifying</a:t>
            </a:r>
            <a:r>
              <a:rPr lang="zh-CN" altLang="en-US" sz="2400" dirty="0"/>
              <a:t> </a:t>
            </a:r>
            <a:r>
              <a:rPr lang="en-US" altLang="zh-CN" sz="2400" dirty="0"/>
              <a:t>novel</a:t>
            </a:r>
            <a:r>
              <a:rPr lang="zh-CN" altLang="en-US" sz="2400" dirty="0"/>
              <a:t> </a:t>
            </a:r>
            <a:r>
              <a:rPr lang="en-US" altLang="zh-CN" sz="2400" dirty="0"/>
              <a:t>peptides</a:t>
            </a:r>
            <a:r>
              <a:rPr lang="zh-CN" altLang="en-US" sz="2400" dirty="0"/>
              <a:t> </a:t>
            </a:r>
            <a:r>
              <a:rPr lang="en-US" altLang="zh-CN" sz="2400" dirty="0"/>
              <a:t>without</a:t>
            </a:r>
            <a:r>
              <a:rPr lang="zh-CN" altLang="en-US" sz="2400" dirty="0"/>
              <a:t> </a:t>
            </a:r>
            <a:r>
              <a:rPr lang="en-US" altLang="zh-CN" sz="2400" dirty="0"/>
              <a:t>building</a:t>
            </a:r>
            <a:r>
              <a:rPr lang="zh-CN" altLang="en-US" sz="2400" dirty="0"/>
              <a:t> </a:t>
            </a:r>
            <a:r>
              <a:rPr lang="en-US" altLang="zh-CN" sz="2400" dirty="0"/>
              <a:t>customized</a:t>
            </a:r>
            <a:r>
              <a:rPr lang="zh-CN" altLang="en-US" sz="2400" dirty="0"/>
              <a:t> </a:t>
            </a:r>
            <a:r>
              <a:rPr lang="en-US" altLang="zh-CN" sz="2400" dirty="0"/>
              <a:t>protein</a:t>
            </a:r>
            <a:r>
              <a:rPr lang="zh-CN" altLang="en-US" sz="2400" dirty="0"/>
              <a:t> </a:t>
            </a:r>
            <a:r>
              <a:rPr lang="en-US" altLang="zh-CN" sz="2400" dirty="0"/>
              <a:t>databases</a:t>
            </a:r>
          </a:p>
          <a:p>
            <a:pPr marL="285750" indent="-285750">
              <a:buFont typeface="Arial" panose="020B0604020202020204" pitchFamily="34" charset="0"/>
              <a:buChar char="•"/>
            </a:pPr>
            <a:r>
              <a:rPr lang="en-US" altLang="zh-CN" sz="2400" dirty="0"/>
              <a:t>……</a:t>
            </a:r>
            <a:endParaRPr lang="en-CN" sz="2400" dirty="0"/>
          </a:p>
        </p:txBody>
      </p:sp>
    </p:spTree>
    <p:extLst>
      <p:ext uri="{BB962C8B-B14F-4D97-AF65-F5344CB8AC3E}">
        <p14:creationId xmlns:p14="http://schemas.microsoft.com/office/powerpoint/2010/main" val="3713938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6504D8-C172-244F-A772-4E80A01FB4FE}"/>
              </a:ext>
            </a:extLst>
          </p:cNvPr>
          <p:cNvSpPr txBox="1"/>
          <p:nvPr/>
        </p:nvSpPr>
        <p:spPr>
          <a:xfrm>
            <a:off x="4637107" y="2667000"/>
            <a:ext cx="2917786" cy="707886"/>
          </a:xfrm>
          <a:prstGeom prst="rect">
            <a:avLst/>
          </a:prstGeom>
          <a:noFill/>
        </p:spPr>
        <p:txBody>
          <a:bodyPr wrap="none" rtlCol="0">
            <a:spAutoFit/>
          </a:bodyPr>
          <a:lstStyle/>
          <a:p>
            <a:r>
              <a:rPr lang="en-US" altLang="zh-CN" sz="4000" b="1" dirty="0">
                <a:solidFill>
                  <a:srgbClr val="0F3AF0"/>
                </a:solidFill>
              </a:rPr>
              <a:t>Thank</a:t>
            </a:r>
            <a:r>
              <a:rPr lang="zh-CN" altLang="en-US" sz="4000" b="1" dirty="0">
                <a:solidFill>
                  <a:srgbClr val="0F3AF0"/>
                </a:solidFill>
              </a:rPr>
              <a:t> </a:t>
            </a:r>
            <a:r>
              <a:rPr lang="en-US" altLang="zh-CN" sz="4000" b="1" dirty="0">
                <a:solidFill>
                  <a:srgbClr val="0F3AF0"/>
                </a:solidFill>
              </a:rPr>
              <a:t>you!</a:t>
            </a:r>
            <a:endParaRPr lang="en-CN" sz="4000" b="1" dirty="0">
              <a:solidFill>
                <a:srgbClr val="0F3AF0"/>
              </a:solidFill>
            </a:endParaRPr>
          </a:p>
        </p:txBody>
      </p:sp>
    </p:spTree>
    <p:extLst>
      <p:ext uri="{BB962C8B-B14F-4D97-AF65-F5344CB8AC3E}">
        <p14:creationId xmlns:p14="http://schemas.microsoft.com/office/powerpoint/2010/main" val="2202747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BA7EC-910C-1366-EE99-47DEAE4C66A7}"/>
              </a:ext>
            </a:extLst>
          </p:cNvPr>
          <p:cNvSpPr txBox="1"/>
          <p:nvPr/>
        </p:nvSpPr>
        <p:spPr>
          <a:xfrm>
            <a:off x="0" y="391180"/>
            <a:ext cx="12192000" cy="584775"/>
          </a:xfrm>
          <a:prstGeom prst="rect">
            <a:avLst/>
          </a:prstGeom>
          <a:noFill/>
        </p:spPr>
        <p:txBody>
          <a:bodyPr wrap="square" rtlCol="0">
            <a:spAutoFit/>
          </a:bodyPr>
          <a:lstStyle/>
          <a:p>
            <a:pPr algn="ctr"/>
            <a:r>
              <a:rPr lang="en-US" altLang="zh-CN" sz="3200" dirty="0" err="1"/>
              <a:t>PepQuery</a:t>
            </a:r>
            <a:r>
              <a:rPr lang="en-US" altLang="zh-CN" sz="3200" dirty="0"/>
              <a:t>: a targeted peptide search engine</a:t>
            </a:r>
          </a:p>
        </p:txBody>
      </p:sp>
      <p:sp>
        <p:nvSpPr>
          <p:cNvPr id="8" name="Rectangle 7">
            <a:extLst>
              <a:ext uri="{FF2B5EF4-FFF2-40B4-BE49-F238E27FC236}">
                <a16:creationId xmlns:a16="http://schemas.microsoft.com/office/drawing/2014/main" id="{0E089ADA-2083-B147-8CF2-9FD24A74A282}"/>
              </a:ext>
            </a:extLst>
          </p:cNvPr>
          <p:cNvSpPr/>
          <p:nvPr/>
        </p:nvSpPr>
        <p:spPr>
          <a:xfrm>
            <a:off x="3514204" y="5029076"/>
            <a:ext cx="5163593" cy="461665"/>
          </a:xfrm>
          <a:prstGeom prst="rect">
            <a:avLst/>
          </a:prstGeom>
        </p:spPr>
        <p:txBody>
          <a:bodyPr wrap="none">
            <a:spAutoFit/>
          </a:bodyPr>
          <a:lstStyle/>
          <a:p>
            <a:pPr algn="ctr"/>
            <a:r>
              <a:rPr lang="en-US" sz="2400" b="1" dirty="0" err="1">
                <a:ea typeface="Times New Roman" panose="02020603050405020304" pitchFamily="18" charset="0"/>
              </a:rPr>
              <a:t>PepQuery</a:t>
            </a:r>
            <a:r>
              <a:rPr lang="en-US" sz="2400" dirty="0">
                <a:ea typeface="Times New Roman" panose="02020603050405020304" pitchFamily="18" charset="0"/>
              </a:rPr>
              <a:t> is analogous to </a:t>
            </a:r>
            <a:r>
              <a:rPr lang="en-US" sz="2400" b="1" dirty="0">
                <a:ea typeface="Times New Roman" panose="02020603050405020304" pitchFamily="18" charset="0"/>
              </a:rPr>
              <a:t>BLAST</a:t>
            </a:r>
            <a:r>
              <a:rPr lang="en-US" sz="2400" dirty="0">
                <a:ea typeface="Times New Roman" panose="02020603050405020304" pitchFamily="18" charset="0"/>
              </a:rPr>
              <a:t> </a:t>
            </a:r>
            <a:endParaRPr lang="en-US" sz="2400" dirty="0"/>
          </a:p>
        </p:txBody>
      </p:sp>
      <p:grpSp>
        <p:nvGrpSpPr>
          <p:cNvPr id="7" name="Group 6">
            <a:extLst>
              <a:ext uri="{FF2B5EF4-FFF2-40B4-BE49-F238E27FC236}">
                <a16:creationId xmlns:a16="http://schemas.microsoft.com/office/drawing/2014/main" id="{5546E88F-5005-0DBE-47BF-138704A6AF78}"/>
              </a:ext>
            </a:extLst>
          </p:cNvPr>
          <p:cNvGrpSpPr/>
          <p:nvPr/>
        </p:nvGrpSpPr>
        <p:grpSpPr>
          <a:xfrm>
            <a:off x="381000" y="2590800"/>
            <a:ext cx="11430000" cy="1875304"/>
            <a:chOff x="404445" y="2590800"/>
            <a:chExt cx="11430000" cy="1875304"/>
          </a:xfrm>
        </p:grpSpPr>
        <p:sp>
          <p:nvSpPr>
            <p:cNvPr id="2" name="Rectangle 1">
              <a:extLst>
                <a:ext uri="{FF2B5EF4-FFF2-40B4-BE49-F238E27FC236}">
                  <a16:creationId xmlns:a16="http://schemas.microsoft.com/office/drawing/2014/main" id="{D835A59C-938B-9C46-92C6-232119A3946A}"/>
                </a:ext>
              </a:extLst>
            </p:cNvPr>
            <p:cNvSpPr/>
            <p:nvPr/>
          </p:nvSpPr>
          <p:spPr>
            <a:xfrm>
              <a:off x="404445" y="2590800"/>
              <a:ext cx="5550205" cy="646331"/>
            </a:xfrm>
            <a:prstGeom prst="rect">
              <a:avLst/>
            </a:prstGeom>
          </p:spPr>
          <p:txBody>
            <a:bodyPr wrap="square">
              <a:spAutoFit/>
            </a:bodyPr>
            <a:lstStyle/>
            <a:p>
              <a:r>
                <a:rPr lang="en-US" b="1" dirty="0">
                  <a:solidFill>
                    <a:srgbClr val="000000"/>
                  </a:solidFill>
                </a:rPr>
                <a:t>BLAST</a:t>
              </a:r>
              <a:r>
                <a:rPr lang="en-US" dirty="0">
                  <a:solidFill>
                    <a:srgbClr val="000000"/>
                  </a:solidFill>
                </a:rPr>
                <a:t>: compare a query sequence with a database of sequences</a:t>
              </a:r>
              <a:endParaRPr lang="en-US" dirty="0"/>
            </a:p>
          </p:txBody>
        </p:sp>
        <p:sp>
          <p:nvSpPr>
            <p:cNvPr id="4" name="Snip and Round Single Corner Rectangle 3">
              <a:extLst>
                <a:ext uri="{FF2B5EF4-FFF2-40B4-BE49-F238E27FC236}">
                  <a16:creationId xmlns:a16="http://schemas.microsoft.com/office/drawing/2014/main" id="{F407ECC9-F02E-9D46-A6C4-107A5A3209B7}"/>
                </a:ext>
              </a:extLst>
            </p:cNvPr>
            <p:cNvSpPr/>
            <p:nvPr/>
          </p:nvSpPr>
          <p:spPr bwMode="auto">
            <a:xfrm>
              <a:off x="670511" y="3671709"/>
              <a:ext cx="1181734" cy="381000"/>
            </a:xfrm>
            <a:prstGeom prst="snipRound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cs typeface="Arial" charset="0"/>
              </a:endParaRPr>
            </a:p>
          </p:txBody>
        </p:sp>
        <p:sp>
          <p:nvSpPr>
            <p:cNvPr id="5" name="Can 4">
              <a:extLst>
                <a:ext uri="{FF2B5EF4-FFF2-40B4-BE49-F238E27FC236}">
                  <a16:creationId xmlns:a16="http://schemas.microsoft.com/office/drawing/2014/main" id="{35E51518-0FBF-A14F-A036-37DA7110D222}"/>
                </a:ext>
              </a:extLst>
            </p:cNvPr>
            <p:cNvSpPr/>
            <p:nvPr/>
          </p:nvSpPr>
          <p:spPr bwMode="auto">
            <a:xfrm>
              <a:off x="3930928" y="3169713"/>
              <a:ext cx="1224886" cy="1296391"/>
            </a:xfrm>
            <a:prstGeom prst="can">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cs typeface="Arial" charset="0"/>
              </a:endParaRPr>
            </a:p>
          </p:txBody>
        </p:sp>
        <p:sp>
          <p:nvSpPr>
            <p:cNvPr id="6" name="TextBox 5">
              <a:extLst>
                <a:ext uri="{FF2B5EF4-FFF2-40B4-BE49-F238E27FC236}">
                  <a16:creationId xmlns:a16="http://schemas.microsoft.com/office/drawing/2014/main" id="{38809C38-9610-AE41-839C-5085931F75D1}"/>
                </a:ext>
              </a:extLst>
            </p:cNvPr>
            <p:cNvSpPr txBox="1"/>
            <p:nvPr/>
          </p:nvSpPr>
          <p:spPr>
            <a:xfrm>
              <a:off x="670511" y="3740632"/>
              <a:ext cx="1181734" cy="276999"/>
            </a:xfrm>
            <a:prstGeom prst="rect">
              <a:avLst/>
            </a:prstGeom>
            <a:noFill/>
          </p:spPr>
          <p:txBody>
            <a:bodyPr wrap="none" rtlCol="0">
              <a:spAutoFit/>
            </a:bodyPr>
            <a:lstStyle/>
            <a:p>
              <a:r>
                <a:rPr lang="en-US" altLang="zh-CN" sz="1200" dirty="0"/>
                <a:t>One</a:t>
              </a:r>
              <a:r>
                <a:rPr lang="zh-CN" altLang="en-US" sz="1200" dirty="0"/>
                <a:t> </a:t>
              </a:r>
              <a:r>
                <a:rPr lang="en-US" altLang="zh-CN" sz="1200" dirty="0"/>
                <a:t>sequence</a:t>
              </a:r>
              <a:endParaRPr lang="en-US" sz="1200" dirty="0"/>
            </a:p>
          </p:txBody>
        </p:sp>
        <p:sp>
          <p:nvSpPr>
            <p:cNvPr id="9" name="TextBox 8">
              <a:extLst>
                <a:ext uri="{FF2B5EF4-FFF2-40B4-BE49-F238E27FC236}">
                  <a16:creationId xmlns:a16="http://schemas.microsoft.com/office/drawing/2014/main" id="{1A5E1A0D-CACD-F046-AE7C-CC5B19BCCA07}"/>
                </a:ext>
              </a:extLst>
            </p:cNvPr>
            <p:cNvSpPr txBox="1"/>
            <p:nvPr/>
          </p:nvSpPr>
          <p:spPr>
            <a:xfrm>
              <a:off x="3854729" y="3569822"/>
              <a:ext cx="1350316" cy="584775"/>
            </a:xfrm>
            <a:prstGeom prst="rect">
              <a:avLst/>
            </a:prstGeom>
            <a:noFill/>
          </p:spPr>
          <p:txBody>
            <a:bodyPr wrap="square" rtlCol="0">
              <a:spAutoFit/>
            </a:bodyPr>
            <a:lstStyle/>
            <a:p>
              <a:pPr algn="ctr"/>
              <a:r>
                <a:rPr lang="en-US" altLang="zh-CN" sz="1600" dirty="0"/>
                <a:t>Protein/DNA</a:t>
              </a:r>
              <a:r>
                <a:rPr lang="zh-CN" altLang="en-US" sz="1600" dirty="0"/>
                <a:t> </a:t>
              </a:r>
              <a:r>
                <a:rPr lang="en-US" altLang="zh-CN" sz="1600" dirty="0"/>
                <a:t>database</a:t>
              </a:r>
            </a:p>
          </p:txBody>
        </p:sp>
        <p:cxnSp>
          <p:nvCxnSpPr>
            <p:cNvPr id="11" name="Straight Arrow Connector 10">
              <a:extLst>
                <a:ext uri="{FF2B5EF4-FFF2-40B4-BE49-F238E27FC236}">
                  <a16:creationId xmlns:a16="http://schemas.microsoft.com/office/drawing/2014/main" id="{0150E49D-B172-F744-8D81-E1C25239B1BA}"/>
                </a:ext>
              </a:extLst>
            </p:cNvPr>
            <p:cNvCxnSpPr>
              <a:cxnSpLocks/>
            </p:cNvCxnSpPr>
            <p:nvPr/>
          </p:nvCxnSpPr>
          <p:spPr bwMode="auto">
            <a:xfrm>
              <a:off x="1852245" y="3862210"/>
              <a:ext cx="2057400" cy="0"/>
            </a:xfrm>
            <a:prstGeom prst="straightConnector1">
              <a:avLst/>
            </a:prstGeom>
            <a:noFill/>
            <a:ln w="12700" cap="flat" cmpd="sng" algn="ctr">
              <a:solidFill>
                <a:schemeClr val="tx1"/>
              </a:solidFill>
              <a:prstDash val="solid"/>
              <a:round/>
              <a:headEnd type="none" w="med" len="med"/>
              <a:tailEnd type="triangle"/>
            </a:ln>
            <a:effectLst/>
          </p:spPr>
        </p:cxnSp>
        <p:sp>
          <p:nvSpPr>
            <p:cNvPr id="15" name="Rectangle 14">
              <a:extLst>
                <a:ext uri="{FF2B5EF4-FFF2-40B4-BE49-F238E27FC236}">
                  <a16:creationId xmlns:a16="http://schemas.microsoft.com/office/drawing/2014/main" id="{23547EA0-CB81-274E-82B3-239C12D75300}"/>
                </a:ext>
              </a:extLst>
            </p:cNvPr>
            <p:cNvSpPr/>
            <p:nvPr/>
          </p:nvSpPr>
          <p:spPr>
            <a:xfrm>
              <a:off x="7004634" y="2590800"/>
              <a:ext cx="4829811" cy="646331"/>
            </a:xfrm>
            <a:prstGeom prst="rect">
              <a:avLst/>
            </a:prstGeom>
          </p:spPr>
          <p:txBody>
            <a:bodyPr wrap="square">
              <a:spAutoFit/>
            </a:bodyPr>
            <a:lstStyle/>
            <a:p>
              <a:r>
                <a:rPr lang="en-US" altLang="zh-CN" b="1" dirty="0" err="1">
                  <a:solidFill>
                    <a:srgbClr val="000000"/>
                  </a:solidFill>
                </a:rPr>
                <a:t>PepQuery</a:t>
              </a:r>
              <a:r>
                <a:rPr lang="en-US" altLang="zh-CN" dirty="0">
                  <a:solidFill>
                    <a:srgbClr val="000000"/>
                  </a:solidFill>
                </a:rPr>
                <a:t>:</a:t>
              </a:r>
              <a:r>
                <a:rPr lang="en-US" dirty="0">
                  <a:solidFill>
                    <a:srgbClr val="000000"/>
                  </a:solidFill>
                </a:rPr>
                <a:t> </a:t>
              </a:r>
              <a:r>
                <a:rPr lang="en-US" altLang="zh-CN" dirty="0">
                  <a:solidFill>
                    <a:srgbClr val="000000"/>
                  </a:solidFill>
                </a:rPr>
                <a:t>compare a peptide sequence with a database of MS/MS spectra</a:t>
              </a:r>
              <a:endParaRPr lang="en-US" dirty="0"/>
            </a:p>
          </p:txBody>
        </p:sp>
        <p:sp>
          <p:nvSpPr>
            <p:cNvPr id="16" name="Snip and Round Single Corner Rectangle 15">
              <a:extLst>
                <a:ext uri="{FF2B5EF4-FFF2-40B4-BE49-F238E27FC236}">
                  <a16:creationId xmlns:a16="http://schemas.microsoft.com/office/drawing/2014/main" id="{0A2B913D-65C5-DD49-A28F-8454D4D90611}"/>
                </a:ext>
              </a:extLst>
            </p:cNvPr>
            <p:cNvSpPr/>
            <p:nvPr/>
          </p:nvSpPr>
          <p:spPr bwMode="auto">
            <a:xfrm>
              <a:off x="7270699" y="3671709"/>
              <a:ext cx="1181734" cy="381000"/>
            </a:xfrm>
            <a:prstGeom prst="snipRound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cs typeface="Arial" charset="0"/>
              </a:endParaRPr>
            </a:p>
          </p:txBody>
        </p:sp>
        <p:sp>
          <p:nvSpPr>
            <p:cNvPr id="17" name="Can 16">
              <a:extLst>
                <a:ext uri="{FF2B5EF4-FFF2-40B4-BE49-F238E27FC236}">
                  <a16:creationId xmlns:a16="http://schemas.microsoft.com/office/drawing/2014/main" id="{A6B8B8FE-38D5-2441-B328-97B52C5341BF}"/>
                </a:ext>
              </a:extLst>
            </p:cNvPr>
            <p:cNvSpPr/>
            <p:nvPr/>
          </p:nvSpPr>
          <p:spPr bwMode="auto">
            <a:xfrm>
              <a:off x="10531116" y="3169713"/>
              <a:ext cx="1224886" cy="1296391"/>
            </a:xfrm>
            <a:prstGeom prst="can">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cs typeface="Arial" charset="0"/>
              </a:endParaRPr>
            </a:p>
          </p:txBody>
        </p:sp>
        <p:sp>
          <p:nvSpPr>
            <p:cNvPr id="18" name="TextBox 17">
              <a:extLst>
                <a:ext uri="{FF2B5EF4-FFF2-40B4-BE49-F238E27FC236}">
                  <a16:creationId xmlns:a16="http://schemas.microsoft.com/office/drawing/2014/main" id="{F18118B7-623D-6848-9A3E-05946D3B926D}"/>
                </a:ext>
              </a:extLst>
            </p:cNvPr>
            <p:cNvSpPr txBox="1"/>
            <p:nvPr/>
          </p:nvSpPr>
          <p:spPr>
            <a:xfrm>
              <a:off x="7270699" y="3740632"/>
              <a:ext cx="1181734" cy="276999"/>
            </a:xfrm>
            <a:prstGeom prst="rect">
              <a:avLst/>
            </a:prstGeom>
            <a:noFill/>
          </p:spPr>
          <p:txBody>
            <a:bodyPr wrap="none" rtlCol="0">
              <a:spAutoFit/>
            </a:bodyPr>
            <a:lstStyle/>
            <a:p>
              <a:r>
                <a:rPr lang="en-US" altLang="zh-CN" sz="1200" dirty="0"/>
                <a:t>One</a:t>
              </a:r>
              <a:r>
                <a:rPr lang="zh-CN" altLang="en-US" sz="1200" dirty="0"/>
                <a:t> </a:t>
              </a:r>
              <a:r>
                <a:rPr lang="en-US" altLang="zh-CN" sz="1200" dirty="0"/>
                <a:t>sequence</a:t>
              </a:r>
              <a:endParaRPr lang="en-US" sz="1200" dirty="0"/>
            </a:p>
          </p:txBody>
        </p:sp>
        <p:sp>
          <p:nvSpPr>
            <p:cNvPr id="19" name="TextBox 18">
              <a:extLst>
                <a:ext uri="{FF2B5EF4-FFF2-40B4-BE49-F238E27FC236}">
                  <a16:creationId xmlns:a16="http://schemas.microsoft.com/office/drawing/2014/main" id="{C2DAD048-3C27-CD4A-AD65-679D5DCFA887}"/>
                </a:ext>
              </a:extLst>
            </p:cNvPr>
            <p:cNvSpPr txBox="1"/>
            <p:nvPr/>
          </p:nvSpPr>
          <p:spPr>
            <a:xfrm>
              <a:off x="10484129" y="3537217"/>
              <a:ext cx="1350316" cy="830997"/>
            </a:xfrm>
            <a:prstGeom prst="rect">
              <a:avLst/>
            </a:prstGeom>
            <a:noFill/>
          </p:spPr>
          <p:txBody>
            <a:bodyPr wrap="square" rtlCol="0">
              <a:spAutoFit/>
            </a:bodyPr>
            <a:lstStyle/>
            <a:p>
              <a:pPr algn="ctr"/>
              <a:r>
                <a:rPr lang="en-US" altLang="zh-CN" sz="1600" dirty="0"/>
                <a:t>MS/MS</a:t>
              </a:r>
              <a:r>
                <a:rPr lang="zh-CN" altLang="en-US" sz="1600" dirty="0"/>
                <a:t> </a:t>
              </a:r>
              <a:r>
                <a:rPr lang="en-US" altLang="zh-CN" sz="1600" dirty="0"/>
                <a:t>spectra</a:t>
              </a:r>
              <a:r>
                <a:rPr lang="zh-CN" altLang="en-US" sz="1600" dirty="0"/>
                <a:t> </a:t>
              </a:r>
              <a:r>
                <a:rPr lang="en-US" altLang="zh-CN" sz="1600" dirty="0"/>
                <a:t>database</a:t>
              </a:r>
            </a:p>
          </p:txBody>
        </p:sp>
        <p:cxnSp>
          <p:nvCxnSpPr>
            <p:cNvPr id="20" name="Straight Arrow Connector 19">
              <a:extLst>
                <a:ext uri="{FF2B5EF4-FFF2-40B4-BE49-F238E27FC236}">
                  <a16:creationId xmlns:a16="http://schemas.microsoft.com/office/drawing/2014/main" id="{22B9A50E-9E13-B449-8E3F-D5BB51B94134}"/>
                </a:ext>
              </a:extLst>
            </p:cNvPr>
            <p:cNvCxnSpPr>
              <a:cxnSpLocks/>
            </p:cNvCxnSpPr>
            <p:nvPr/>
          </p:nvCxnSpPr>
          <p:spPr bwMode="auto">
            <a:xfrm>
              <a:off x="8452433" y="3862210"/>
              <a:ext cx="2057400" cy="0"/>
            </a:xfrm>
            <a:prstGeom prst="straightConnector1">
              <a:avLst/>
            </a:prstGeom>
            <a:noFill/>
            <a:ln w="12700" cap="flat" cmpd="sng" algn="ctr">
              <a:solidFill>
                <a:schemeClr val="tx1"/>
              </a:solidFill>
              <a:prstDash val="solid"/>
              <a:round/>
              <a:headEnd type="none" w="med" len="med"/>
              <a:tailEnd type="triangle"/>
            </a:ln>
            <a:effectLst/>
          </p:spPr>
        </p:cxnSp>
      </p:grpSp>
      <p:sp>
        <p:nvSpPr>
          <p:cNvPr id="21" name="Rectangle 20">
            <a:extLst>
              <a:ext uri="{FF2B5EF4-FFF2-40B4-BE49-F238E27FC236}">
                <a16:creationId xmlns:a16="http://schemas.microsoft.com/office/drawing/2014/main" id="{71FBFA0A-0756-8441-A78C-5809BC90E99D}"/>
              </a:ext>
            </a:extLst>
          </p:cNvPr>
          <p:cNvSpPr/>
          <p:nvPr/>
        </p:nvSpPr>
        <p:spPr>
          <a:xfrm>
            <a:off x="7137706" y="6172200"/>
            <a:ext cx="4978094" cy="461665"/>
          </a:xfrm>
          <a:prstGeom prst="rect">
            <a:avLst/>
          </a:prstGeom>
        </p:spPr>
        <p:txBody>
          <a:bodyPr wrap="none">
            <a:spAutoFit/>
          </a:bodyPr>
          <a:lstStyle/>
          <a:p>
            <a:r>
              <a:rPr lang="en-US" sz="1200" i="1" dirty="0"/>
              <a:t>Wen, Bo,</a:t>
            </a:r>
            <a:r>
              <a:rPr lang="zh-CN" altLang="en-US" sz="1200" i="1" dirty="0"/>
              <a:t> </a:t>
            </a:r>
            <a:r>
              <a:rPr lang="en-US" altLang="zh-CN" sz="1200" i="1" dirty="0"/>
              <a:t>et</a:t>
            </a:r>
            <a:r>
              <a:rPr lang="zh-CN" altLang="en-US" sz="1200" i="1" dirty="0"/>
              <a:t> </a:t>
            </a:r>
            <a:r>
              <a:rPr lang="en-US" altLang="zh-CN" sz="1200" i="1" dirty="0"/>
              <a:t>al.</a:t>
            </a:r>
            <a:r>
              <a:rPr lang="en-US" sz="1200" i="1" dirty="0"/>
              <a:t> Genome research 29.3 (2019): 485-493.</a:t>
            </a:r>
          </a:p>
          <a:p>
            <a:r>
              <a:rPr lang="en-US" sz="1200" i="1" dirty="0"/>
              <a:t>Wen, Bo, and Bing Zhang.  Nature communications 14.1 (2023): 2213.</a:t>
            </a:r>
          </a:p>
        </p:txBody>
      </p:sp>
    </p:spTree>
    <p:extLst>
      <p:ext uri="{BB962C8B-B14F-4D97-AF65-F5344CB8AC3E}">
        <p14:creationId xmlns:p14="http://schemas.microsoft.com/office/powerpoint/2010/main" val="105809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688F3-EB7F-FBB6-8378-843FBACF2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762000"/>
            <a:ext cx="10896600" cy="5835488"/>
          </a:xfrm>
          <a:prstGeom prst="rect">
            <a:avLst/>
          </a:prstGeom>
        </p:spPr>
      </p:pic>
      <p:sp>
        <p:nvSpPr>
          <p:cNvPr id="3" name="TextBox 2">
            <a:extLst>
              <a:ext uri="{FF2B5EF4-FFF2-40B4-BE49-F238E27FC236}">
                <a16:creationId xmlns:a16="http://schemas.microsoft.com/office/drawing/2014/main" id="{ED6C835F-6493-B676-71F8-DB12133394B8}"/>
              </a:ext>
            </a:extLst>
          </p:cNvPr>
          <p:cNvSpPr txBox="1"/>
          <p:nvPr/>
        </p:nvSpPr>
        <p:spPr>
          <a:xfrm>
            <a:off x="2158157" y="101025"/>
            <a:ext cx="7875686" cy="584775"/>
          </a:xfrm>
          <a:prstGeom prst="rect">
            <a:avLst/>
          </a:prstGeom>
          <a:noFill/>
        </p:spPr>
        <p:txBody>
          <a:bodyPr wrap="square">
            <a:spAutoFit/>
          </a:bodyPr>
          <a:lstStyle/>
          <a:p>
            <a:pPr algn="ctr"/>
            <a:r>
              <a:rPr lang="en-US" sz="3200" dirty="0">
                <a:effectLst/>
                <a:latin typeface="+mj-lt"/>
              </a:rPr>
              <a:t>Overview of the PepQuery2 workflow</a:t>
            </a:r>
          </a:p>
        </p:txBody>
      </p:sp>
      <p:sp>
        <p:nvSpPr>
          <p:cNvPr id="5" name="TextBox 4">
            <a:extLst>
              <a:ext uri="{FF2B5EF4-FFF2-40B4-BE49-F238E27FC236}">
                <a16:creationId xmlns:a16="http://schemas.microsoft.com/office/drawing/2014/main" id="{E7D3A478-7F3E-9746-1F02-D16D3E38BF67}"/>
              </a:ext>
            </a:extLst>
          </p:cNvPr>
          <p:cNvSpPr txBox="1"/>
          <p:nvPr/>
        </p:nvSpPr>
        <p:spPr>
          <a:xfrm>
            <a:off x="5410200" y="6550223"/>
            <a:ext cx="6781800" cy="307777"/>
          </a:xfrm>
          <a:prstGeom prst="rect">
            <a:avLst/>
          </a:prstGeom>
          <a:noFill/>
        </p:spPr>
        <p:txBody>
          <a:bodyPr wrap="square">
            <a:spAutoFit/>
          </a:bodyPr>
          <a:lstStyle/>
          <a:p>
            <a:pPr algn="r"/>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3314571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C5B4E5-05D4-9B49-A98F-13F817B38786}"/>
              </a:ext>
            </a:extLst>
          </p:cNvPr>
          <p:cNvPicPr>
            <a:picLocks noChangeAspect="1"/>
          </p:cNvPicPr>
          <p:nvPr/>
        </p:nvPicPr>
        <p:blipFill>
          <a:blip r:embed="rId3"/>
          <a:stretch>
            <a:fillRect/>
          </a:stretch>
        </p:blipFill>
        <p:spPr>
          <a:xfrm>
            <a:off x="2192369" y="4834571"/>
            <a:ext cx="4515597" cy="1413829"/>
          </a:xfrm>
          <a:prstGeom prst="rect">
            <a:avLst/>
          </a:prstGeom>
        </p:spPr>
      </p:pic>
      <p:pic>
        <p:nvPicPr>
          <p:cNvPr id="12" name="Picture 11">
            <a:extLst>
              <a:ext uri="{FF2B5EF4-FFF2-40B4-BE49-F238E27FC236}">
                <a16:creationId xmlns:a16="http://schemas.microsoft.com/office/drawing/2014/main" id="{AC713F16-E4F0-5F47-B73D-96FD57A8B833}"/>
              </a:ext>
            </a:extLst>
          </p:cNvPr>
          <p:cNvPicPr>
            <a:picLocks noChangeAspect="1"/>
          </p:cNvPicPr>
          <p:nvPr/>
        </p:nvPicPr>
        <p:blipFill>
          <a:blip r:embed="rId4"/>
          <a:stretch>
            <a:fillRect/>
          </a:stretch>
        </p:blipFill>
        <p:spPr>
          <a:xfrm>
            <a:off x="1134424" y="1620400"/>
            <a:ext cx="9923152" cy="3347023"/>
          </a:xfrm>
          <a:prstGeom prst="rect">
            <a:avLst/>
          </a:prstGeom>
        </p:spPr>
      </p:pic>
      <p:sp>
        <p:nvSpPr>
          <p:cNvPr id="16" name="TextBox 15">
            <a:extLst>
              <a:ext uri="{FF2B5EF4-FFF2-40B4-BE49-F238E27FC236}">
                <a16:creationId xmlns:a16="http://schemas.microsoft.com/office/drawing/2014/main" id="{47434DA0-90EC-774C-B6FC-EEF5CA6C39BC}"/>
              </a:ext>
            </a:extLst>
          </p:cNvPr>
          <p:cNvSpPr txBox="1"/>
          <p:nvPr/>
        </p:nvSpPr>
        <p:spPr>
          <a:xfrm>
            <a:off x="3407299" y="1408643"/>
            <a:ext cx="7330471" cy="584775"/>
          </a:xfrm>
          <a:prstGeom prst="rect">
            <a:avLst/>
          </a:prstGeom>
          <a:noFill/>
        </p:spPr>
        <p:txBody>
          <a:bodyPr wrap="square" rtlCol="0">
            <a:spAutoFit/>
          </a:bodyPr>
          <a:lstStyle/>
          <a:p>
            <a:pPr algn="r"/>
            <a:r>
              <a:rPr lang="en-US" sz="1600" b="1" dirty="0">
                <a:solidFill>
                  <a:srgbClr val="0F3AF0"/>
                </a:solidFill>
              </a:rPr>
              <a:t>Peptide</a:t>
            </a:r>
            <a:r>
              <a:rPr lang="zh-CN" altLang="en-US" sz="1600" b="1" dirty="0">
                <a:solidFill>
                  <a:srgbClr val="0F3AF0"/>
                </a:solidFill>
              </a:rPr>
              <a:t> </a:t>
            </a:r>
            <a:r>
              <a:rPr lang="en-US" altLang="zh-CN" sz="1600" b="1" dirty="0">
                <a:solidFill>
                  <a:srgbClr val="0F3AF0"/>
                </a:solidFill>
              </a:rPr>
              <a:t>spectrum</a:t>
            </a:r>
            <a:r>
              <a:rPr lang="zh-CN" altLang="en-US" sz="1600" b="1" dirty="0">
                <a:solidFill>
                  <a:srgbClr val="0F3AF0"/>
                </a:solidFill>
              </a:rPr>
              <a:t> </a:t>
            </a:r>
            <a:r>
              <a:rPr lang="en-US" altLang="zh-CN" sz="1600" b="1" dirty="0">
                <a:solidFill>
                  <a:srgbClr val="0F3AF0"/>
                </a:solidFill>
              </a:rPr>
              <a:t>scoring </a:t>
            </a:r>
          </a:p>
          <a:p>
            <a:pPr algn="r"/>
            <a:r>
              <a:rPr lang="en-US" altLang="zh-CN" sz="1600" dirty="0"/>
              <a:t>evaluate the similarity of a peptide with a spectrum </a:t>
            </a:r>
            <a:endParaRPr lang="en-US" sz="1600" dirty="0"/>
          </a:p>
        </p:txBody>
      </p:sp>
      <p:pic>
        <p:nvPicPr>
          <p:cNvPr id="14" name="Picture 13">
            <a:extLst>
              <a:ext uri="{FF2B5EF4-FFF2-40B4-BE49-F238E27FC236}">
                <a16:creationId xmlns:a16="http://schemas.microsoft.com/office/drawing/2014/main" id="{1915B95D-C1AB-2B48-9DF6-BBD0D5E9ABCB}"/>
              </a:ext>
            </a:extLst>
          </p:cNvPr>
          <p:cNvPicPr>
            <a:picLocks noChangeAspect="1"/>
          </p:cNvPicPr>
          <p:nvPr/>
        </p:nvPicPr>
        <p:blipFill>
          <a:blip r:embed="rId5"/>
          <a:stretch>
            <a:fillRect/>
          </a:stretch>
        </p:blipFill>
        <p:spPr>
          <a:xfrm>
            <a:off x="6719916" y="5094254"/>
            <a:ext cx="3765401" cy="894463"/>
          </a:xfrm>
          <a:prstGeom prst="rect">
            <a:avLst/>
          </a:prstGeom>
        </p:spPr>
      </p:pic>
      <p:sp>
        <p:nvSpPr>
          <p:cNvPr id="8" name="TextBox 7">
            <a:extLst>
              <a:ext uri="{FF2B5EF4-FFF2-40B4-BE49-F238E27FC236}">
                <a16:creationId xmlns:a16="http://schemas.microsoft.com/office/drawing/2014/main" id="{180BBE13-D600-BD2A-AAA4-1E1EFB12BD96}"/>
              </a:ext>
            </a:extLst>
          </p:cNvPr>
          <p:cNvSpPr txBox="1"/>
          <p:nvPr/>
        </p:nvSpPr>
        <p:spPr>
          <a:xfrm>
            <a:off x="1829443" y="304800"/>
            <a:ext cx="8533115" cy="584775"/>
          </a:xfrm>
          <a:prstGeom prst="rect">
            <a:avLst/>
          </a:prstGeom>
          <a:noFill/>
        </p:spPr>
        <p:txBody>
          <a:bodyPr wrap="square" rtlCol="0">
            <a:spAutoFit/>
          </a:bodyPr>
          <a:lstStyle/>
          <a:p>
            <a:pPr algn="ctr"/>
            <a:r>
              <a:rPr lang="en-US" sz="3200" dirty="0"/>
              <a:t>Peptide spectrum scoring in PepQuery2 </a:t>
            </a:r>
          </a:p>
        </p:txBody>
      </p:sp>
      <p:cxnSp>
        <p:nvCxnSpPr>
          <p:cNvPr id="10" name="Elbow Connector 9">
            <a:extLst>
              <a:ext uri="{FF2B5EF4-FFF2-40B4-BE49-F238E27FC236}">
                <a16:creationId xmlns:a16="http://schemas.microsoft.com/office/drawing/2014/main" id="{F37F7C7E-AC56-7E69-98F0-9CF26F5EF5A7}"/>
              </a:ext>
            </a:extLst>
          </p:cNvPr>
          <p:cNvCxnSpPr>
            <a:stCxn id="12" idx="3"/>
            <a:endCxn id="14" idx="3"/>
          </p:cNvCxnSpPr>
          <p:nvPr/>
        </p:nvCxnSpPr>
        <p:spPr bwMode="auto">
          <a:xfrm flipH="1">
            <a:off x="10485317" y="3293912"/>
            <a:ext cx="572259" cy="2247574"/>
          </a:xfrm>
          <a:prstGeom prst="bentConnector3">
            <a:avLst>
              <a:gd name="adj1" fmla="val -39947"/>
            </a:avLst>
          </a:prstGeom>
          <a:ln w="28575">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6AF4ED3-B431-16CE-16B9-C2998C80FA43}"/>
              </a:ext>
            </a:extLst>
          </p:cNvPr>
          <p:cNvSpPr/>
          <p:nvPr/>
        </p:nvSpPr>
        <p:spPr>
          <a:xfrm>
            <a:off x="7137706" y="6172200"/>
            <a:ext cx="4978094" cy="461665"/>
          </a:xfrm>
          <a:prstGeom prst="rect">
            <a:avLst/>
          </a:prstGeom>
        </p:spPr>
        <p:txBody>
          <a:bodyPr wrap="none">
            <a:spAutoFit/>
          </a:bodyPr>
          <a:lstStyle/>
          <a:p>
            <a:r>
              <a:rPr lang="en-US" sz="1200" i="1" dirty="0"/>
              <a:t>Wen, Bo,</a:t>
            </a:r>
            <a:r>
              <a:rPr lang="zh-CN" altLang="en-US" sz="1200" i="1" dirty="0"/>
              <a:t> </a:t>
            </a:r>
            <a:r>
              <a:rPr lang="en-US" altLang="zh-CN" sz="1200" i="1" dirty="0"/>
              <a:t>et</a:t>
            </a:r>
            <a:r>
              <a:rPr lang="zh-CN" altLang="en-US" sz="1200" i="1" dirty="0"/>
              <a:t> </a:t>
            </a:r>
            <a:r>
              <a:rPr lang="en-US" altLang="zh-CN" sz="1200" i="1" dirty="0"/>
              <a:t>al.</a:t>
            </a:r>
            <a:r>
              <a:rPr lang="en-US" sz="1200" i="1" dirty="0"/>
              <a:t> Genome research 29.3 (2019): 485-493.</a:t>
            </a:r>
          </a:p>
          <a:p>
            <a:r>
              <a:rPr lang="en-US" sz="1200" i="1" dirty="0"/>
              <a:t>Wen, Bo, and Bing Zhang.  Nature communications 14.1 (2023): 2213.</a:t>
            </a:r>
          </a:p>
        </p:txBody>
      </p:sp>
    </p:spTree>
    <p:extLst>
      <p:ext uri="{BB962C8B-B14F-4D97-AF65-F5344CB8AC3E}">
        <p14:creationId xmlns:p14="http://schemas.microsoft.com/office/powerpoint/2010/main" val="51615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0DA82-CA54-6550-B87D-D4506C6BC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958" y="1638993"/>
            <a:ext cx="2433299" cy="3642391"/>
          </a:xfrm>
          <a:prstGeom prst="rect">
            <a:avLst/>
          </a:prstGeom>
        </p:spPr>
      </p:pic>
      <p:pic>
        <p:nvPicPr>
          <p:cNvPr id="3" name="Picture 2">
            <a:extLst>
              <a:ext uri="{FF2B5EF4-FFF2-40B4-BE49-F238E27FC236}">
                <a16:creationId xmlns:a16="http://schemas.microsoft.com/office/drawing/2014/main" id="{5C2730A9-4A12-FCA2-75A8-58404A9C904C}"/>
              </a:ext>
            </a:extLst>
          </p:cNvPr>
          <p:cNvPicPr>
            <a:picLocks noChangeAspect="1"/>
          </p:cNvPicPr>
          <p:nvPr/>
        </p:nvPicPr>
        <p:blipFill>
          <a:blip r:embed="rId4"/>
          <a:stretch>
            <a:fillRect/>
          </a:stretch>
        </p:blipFill>
        <p:spPr>
          <a:xfrm>
            <a:off x="342276" y="1371600"/>
            <a:ext cx="8877924" cy="4177177"/>
          </a:xfrm>
          <a:prstGeom prst="rect">
            <a:avLst/>
          </a:prstGeom>
        </p:spPr>
      </p:pic>
      <p:sp>
        <p:nvSpPr>
          <p:cNvPr id="5" name="TextBox 4">
            <a:extLst>
              <a:ext uri="{FF2B5EF4-FFF2-40B4-BE49-F238E27FC236}">
                <a16:creationId xmlns:a16="http://schemas.microsoft.com/office/drawing/2014/main" id="{FF4D639F-4E76-D069-5FB5-4A3B679F28B0}"/>
              </a:ext>
            </a:extLst>
          </p:cNvPr>
          <p:cNvSpPr txBox="1"/>
          <p:nvPr/>
        </p:nvSpPr>
        <p:spPr>
          <a:xfrm>
            <a:off x="457200" y="329625"/>
            <a:ext cx="11277600" cy="584775"/>
          </a:xfrm>
          <a:prstGeom prst="rect">
            <a:avLst/>
          </a:prstGeom>
          <a:noFill/>
        </p:spPr>
        <p:txBody>
          <a:bodyPr wrap="square">
            <a:spAutoFit/>
          </a:bodyPr>
          <a:lstStyle/>
          <a:p>
            <a:pPr algn="ctr"/>
            <a:r>
              <a:rPr lang="en-US" sz="3200" dirty="0">
                <a:effectLst/>
                <a:latin typeface="Arial" panose="020B0604020202020204" pitchFamily="34" charset="0"/>
                <a:ea typeface="DengXian" panose="02010600030101010101" pitchFamily="2" charset="-122"/>
                <a:cs typeface="Arial" panose="020B0604020202020204" pitchFamily="34" charset="0"/>
              </a:rPr>
              <a:t>MS/MS data indexing and fast spectrum query in PepQuery2</a:t>
            </a:r>
            <a:r>
              <a:rPr lang="en-CN" sz="3200" dirty="0">
                <a:effectLst/>
                <a:latin typeface="Arial" panose="020B0604020202020204" pitchFamily="34" charset="0"/>
                <a:cs typeface="Arial" panose="020B0604020202020204" pitchFamily="34" charset="0"/>
              </a:rPr>
              <a:t> </a:t>
            </a:r>
            <a:endParaRPr lang="en-CN"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8268A90-8A20-A702-8585-7D5AE1C755EC}"/>
              </a:ext>
            </a:extLst>
          </p:cNvPr>
          <p:cNvSpPr txBox="1"/>
          <p:nvPr/>
        </p:nvSpPr>
        <p:spPr>
          <a:xfrm>
            <a:off x="1295400" y="5845314"/>
            <a:ext cx="9601200" cy="707886"/>
          </a:xfrm>
          <a:prstGeom prst="rect">
            <a:avLst/>
          </a:prstGeom>
          <a:noFill/>
        </p:spPr>
        <p:txBody>
          <a:bodyPr wrap="square">
            <a:spAutoFit/>
          </a:bodyPr>
          <a:lstStyle/>
          <a:p>
            <a:pPr algn="ctr">
              <a:spcAft>
                <a:spcPts val="600"/>
              </a:spcAft>
            </a:pPr>
            <a:r>
              <a:rPr lang="en-US" sz="2000" dirty="0">
                <a:effectLst/>
                <a:latin typeface="Arial" panose="020B0604020202020204" pitchFamily="34" charset="0"/>
                <a:ea typeface="DengXian" panose="02010600030101010101" pitchFamily="2" charset="-122"/>
                <a:cs typeface="Arial" panose="020B0604020202020204" pitchFamily="34" charset="0"/>
              </a:rPr>
              <a:t>The indexed MS/MS files for </a:t>
            </a:r>
            <a:r>
              <a:rPr lang="en-US" sz="2000" dirty="0" err="1">
                <a:effectLst/>
                <a:latin typeface="Arial" panose="020B0604020202020204" pitchFamily="34" charset="0"/>
                <a:ea typeface="DengXian" panose="02010600030101010101" pitchFamily="2" charset="-122"/>
                <a:cs typeface="Arial" panose="020B0604020202020204" pitchFamily="34" charset="0"/>
              </a:rPr>
              <a:t>PepQueryDB</a:t>
            </a:r>
            <a:r>
              <a:rPr lang="en-US" sz="2000" dirty="0">
                <a:effectLst/>
                <a:latin typeface="Arial" panose="020B0604020202020204" pitchFamily="34" charset="0"/>
                <a:ea typeface="DengXian" panose="02010600030101010101" pitchFamily="2" charset="-122"/>
                <a:cs typeface="Arial" panose="020B0604020202020204" pitchFamily="34" charset="0"/>
              </a:rPr>
              <a:t> are stored on cloud storage and can be accessed in any computer with internet connection.</a:t>
            </a:r>
            <a:endParaRPr lang="en-CN" dirty="0">
              <a:effectLst/>
              <a:latin typeface="Arial" panose="020B0604020202020204" pitchFamily="34" charset="0"/>
              <a:ea typeface="DengXia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145F8DD6-A80C-386F-E15E-5EFDE1DFB35B}"/>
              </a:ext>
            </a:extLst>
          </p:cNvPr>
          <p:cNvSpPr txBox="1"/>
          <p:nvPr/>
        </p:nvSpPr>
        <p:spPr>
          <a:xfrm>
            <a:off x="5410200" y="6550223"/>
            <a:ext cx="6781800" cy="307777"/>
          </a:xfrm>
          <a:prstGeom prst="rect">
            <a:avLst/>
          </a:prstGeom>
          <a:noFill/>
        </p:spPr>
        <p:txBody>
          <a:bodyPr wrap="square">
            <a:spAutoFit/>
          </a:bodyPr>
          <a:lstStyle/>
          <a:p>
            <a:pPr algn="r"/>
            <a:r>
              <a:rPr lang="en-US" sz="1400" i="1" dirty="0"/>
              <a:t>Wen, Bo, and Bing Zhang.  Nature communications 14.1 (2023): 2213.</a:t>
            </a:r>
            <a:endParaRPr lang="en-CN" sz="1400" i="1" dirty="0"/>
          </a:p>
        </p:txBody>
      </p:sp>
    </p:spTree>
    <p:extLst>
      <p:ext uri="{BB962C8B-B14F-4D97-AF65-F5344CB8AC3E}">
        <p14:creationId xmlns:p14="http://schemas.microsoft.com/office/powerpoint/2010/main" val="374616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CB7A64-C3C2-3872-578B-7AB72FF422AF}"/>
              </a:ext>
            </a:extLst>
          </p:cNvPr>
          <p:cNvSpPr txBox="1"/>
          <p:nvPr/>
        </p:nvSpPr>
        <p:spPr>
          <a:xfrm>
            <a:off x="312493" y="141982"/>
            <a:ext cx="11567014"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PepQuery2 was implemented both as a stand-alone tool and a web application</a:t>
            </a:r>
            <a:endParaRPr lang="en-CN" sz="3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D8BF3F1-A70B-5FA7-AF07-DCC2E0F144FA}"/>
              </a:ext>
            </a:extLst>
          </p:cNvPr>
          <p:cNvPicPr>
            <a:picLocks noChangeAspect="1"/>
          </p:cNvPicPr>
          <p:nvPr/>
        </p:nvPicPr>
        <p:blipFill>
          <a:blip r:embed="rId2"/>
          <a:stretch>
            <a:fillRect/>
          </a:stretch>
        </p:blipFill>
        <p:spPr>
          <a:xfrm>
            <a:off x="4889469" y="1371600"/>
            <a:ext cx="6990038" cy="4953000"/>
          </a:xfrm>
          <a:prstGeom prst="rect">
            <a:avLst/>
          </a:prstGeom>
        </p:spPr>
      </p:pic>
      <p:sp>
        <p:nvSpPr>
          <p:cNvPr id="4" name="TextBox 3">
            <a:extLst>
              <a:ext uri="{FF2B5EF4-FFF2-40B4-BE49-F238E27FC236}">
                <a16:creationId xmlns:a16="http://schemas.microsoft.com/office/drawing/2014/main" id="{BCAB5F87-946E-1A38-4D0F-B35F5701CC6F}"/>
              </a:ext>
            </a:extLst>
          </p:cNvPr>
          <p:cNvSpPr txBox="1"/>
          <p:nvPr/>
        </p:nvSpPr>
        <p:spPr>
          <a:xfrm>
            <a:off x="152401" y="1676400"/>
            <a:ext cx="4495800" cy="4524315"/>
          </a:xfrm>
          <a:prstGeom prst="rect">
            <a:avLst/>
          </a:prstGeom>
          <a:noFill/>
        </p:spPr>
        <p:txBody>
          <a:bodyPr wrap="square" rtlCol="0">
            <a:spAutoFit/>
          </a:bodyPr>
          <a:lstStyle/>
          <a:p>
            <a:r>
              <a:rPr lang="en-CN" dirty="0"/>
              <a:t>Source code: </a:t>
            </a:r>
          </a:p>
          <a:p>
            <a:r>
              <a:rPr lang="en-US" dirty="0">
                <a:hlinkClick r:id="rId3"/>
              </a:rPr>
              <a:t>https://github.com/bzhanglab/PepQuery</a:t>
            </a:r>
            <a:endParaRPr lang="en-US" dirty="0"/>
          </a:p>
          <a:p>
            <a:endParaRPr lang="en-US" dirty="0"/>
          </a:p>
          <a:p>
            <a:endParaRPr lang="en-US" dirty="0"/>
          </a:p>
          <a:p>
            <a:r>
              <a:rPr lang="en-US" altLang="zh-CN" dirty="0"/>
              <a:t>Stand-alone version</a:t>
            </a:r>
            <a:r>
              <a:rPr lang="en-US" altLang="zh-CN" sz="1800" dirty="0"/>
              <a:t>:</a:t>
            </a:r>
            <a:r>
              <a:rPr lang="zh-CN" altLang="en-US" sz="1800" dirty="0"/>
              <a:t> </a:t>
            </a:r>
            <a:endParaRPr lang="en-US" altLang="zh-CN" sz="1800" dirty="0"/>
          </a:p>
          <a:p>
            <a:r>
              <a:rPr lang="en-US" sz="1800" dirty="0">
                <a:hlinkClick r:id="rId4"/>
              </a:rPr>
              <a:t>http://pepquery.org/download.html</a:t>
            </a:r>
            <a:endParaRPr lang="en-US" sz="1800" dirty="0"/>
          </a:p>
          <a:p>
            <a:r>
              <a:rPr lang="en-US" sz="1800" dirty="0" err="1"/>
              <a:t>PepQuery</a:t>
            </a:r>
            <a:r>
              <a:rPr lang="en-US" sz="1800" dirty="0"/>
              <a:t> </a:t>
            </a:r>
            <a:r>
              <a:rPr lang="en-US" altLang="zh-CN" sz="1800" dirty="0"/>
              <a:t>was</a:t>
            </a:r>
            <a:r>
              <a:rPr lang="en-US" sz="1800" dirty="0"/>
              <a:t> implemented in Java and is platform (OS) independent.</a:t>
            </a:r>
          </a:p>
          <a:p>
            <a:endParaRPr lang="en-US" dirty="0"/>
          </a:p>
          <a:p>
            <a:r>
              <a:rPr lang="en-US" dirty="0"/>
              <a:t>Web application: </a:t>
            </a:r>
          </a:p>
          <a:p>
            <a:r>
              <a:rPr lang="en-US" dirty="0">
                <a:hlinkClick r:id="rId5"/>
              </a:rPr>
              <a:t>http://pepquery2.pepquery.org/</a:t>
            </a:r>
            <a:r>
              <a:rPr lang="zh-CN" altLang="en-US" dirty="0"/>
              <a:t> </a:t>
            </a:r>
            <a:endParaRPr lang="en-US" altLang="zh-CN" dirty="0"/>
          </a:p>
          <a:p>
            <a:endParaRPr lang="en-US" dirty="0"/>
          </a:p>
          <a:p>
            <a:r>
              <a:rPr lang="en-US" sz="1800" dirty="0"/>
              <a:t>Tutorial</a:t>
            </a:r>
            <a:r>
              <a:rPr lang="en-US" altLang="zh-CN" sz="1800" dirty="0"/>
              <a:t>:</a:t>
            </a:r>
            <a:r>
              <a:rPr lang="zh-CN" altLang="en-US" sz="1800" dirty="0"/>
              <a:t> </a:t>
            </a:r>
            <a:endParaRPr lang="en-US" altLang="zh-CN" sz="1800" dirty="0"/>
          </a:p>
          <a:p>
            <a:r>
              <a:rPr lang="en-US" sz="1800" dirty="0">
                <a:hlinkClick r:id="rId6"/>
              </a:rPr>
              <a:t>http://pepquery.org/document.html</a:t>
            </a:r>
            <a:endParaRPr lang="en-CN" dirty="0"/>
          </a:p>
          <a:p>
            <a:endParaRPr lang="en-US" dirty="0"/>
          </a:p>
          <a:p>
            <a:endParaRPr lang="en-CN" dirty="0"/>
          </a:p>
        </p:txBody>
      </p:sp>
      <p:cxnSp>
        <p:nvCxnSpPr>
          <p:cNvPr id="6" name="Straight Arrow Connector 5">
            <a:extLst>
              <a:ext uri="{FF2B5EF4-FFF2-40B4-BE49-F238E27FC236}">
                <a16:creationId xmlns:a16="http://schemas.microsoft.com/office/drawing/2014/main" id="{F013B183-7CDE-3314-43CE-6A50F4782266}"/>
              </a:ext>
            </a:extLst>
          </p:cNvPr>
          <p:cNvCxnSpPr/>
          <p:nvPr/>
        </p:nvCxnSpPr>
        <p:spPr bwMode="auto">
          <a:xfrm>
            <a:off x="3352800" y="4648200"/>
            <a:ext cx="1460469" cy="0"/>
          </a:xfrm>
          <a:prstGeom prst="straightConnector1">
            <a:avLst/>
          </a:prstGeom>
          <a:noFill/>
          <a:ln w="2857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1808453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ADF57F-4450-9E0F-9A0B-482F6F04BC15}"/>
              </a:ext>
            </a:extLst>
          </p:cNvPr>
          <p:cNvSpPr txBox="1"/>
          <p:nvPr/>
        </p:nvSpPr>
        <p:spPr>
          <a:xfrm>
            <a:off x="312493" y="482025"/>
            <a:ext cx="11567014"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Comprehensive performance evaluation of </a:t>
            </a:r>
            <a:r>
              <a:rPr lang="en-US" sz="3200" dirty="0" err="1">
                <a:latin typeface="Arial" panose="020B0604020202020204" pitchFamily="34" charset="0"/>
                <a:cs typeface="Arial" panose="020B0604020202020204" pitchFamily="34" charset="0"/>
              </a:rPr>
              <a:t>PepQuery</a:t>
            </a:r>
            <a:endParaRPr lang="en-US" sz="3200" dirty="0">
              <a:latin typeface="Arial" panose="020B0604020202020204" pitchFamily="34" charset="0"/>
              <a:cs typeface="Arial" panose="020B0604020202020204" pitchFamily="34" charset="0"/>
            </a:endParaRPr>
          </a:p>
        </p:txBody>
      </p:sp>
      <p:sp>
        <p:nvSpPr>
          <p:cNvPr id="2" name="Rectangle 1"/>
          <p:cNvSpPr/>
          <p:nvPr/>
        </p:nvSpPr>
        <p:spPr>
          <a:xfrm>
            <a:off x="295560" y="1433661"/>
            <a:ext cx="7772400" cy="5016758"/>
          </a:xfrm>
          <a:prstGeom prst="rect">
            <a:avLst/>
          </a:prstGeom>
        </p:spPr>
        <p:txBody>
          <a:bodyPr wrap="square">
            <a:spAutoFit/>
          </a:bodyPr>
          <a:lstStyle/>
          <a:p>
            <a:pPr marL="742950" lvl="1" indent="-285750">
              <a:buSzPct val="130000"/>
              <a:buFont typeface="Arial" panose="020B0604020202020204" pitchFamily="34" charset="0"/>
              <a:buChar char="•"/>
            </a:pPr>
            <a:r>
              <a:rPr lang="en-GB" sz="2000" dirty="0">
                <a:ea typeface="宋体" charset="-122"/>
                <a:cs typeface="Times" panose="02020603050405020304" pitchFamily="18" charset="0"/>
              </a:rPr>
              <a:t>Evaluate the performance of </a:t>
            </a:r>
            <a:r>
              <a:rPr lang="en-GB" sz="2000" dirty="0" err="1">
                <a:ea typeface="宋体" charset="-122"/>
                <a:cs typeface="Times" panose="02020603050405020304" pitchFamily="18" charset="0"/>
              </a:rPr>
              <a:t>PepQuery</a:t>
            </a:r>
            <a:r>
              <a:rPr lang="en-GB" sz="2000" dirty="0">
                <a:ea typeface="宋体" charset="-122"/>
                <a:cs typeface="Times" panose="02020603050405020304" pitchFamily="18" charset="0"/>
              </a:rPr>
              <a:t> for verifying completely novel protein sequences</a:t>
            </a:r>
          </a:p>
          <a:p>
            <a:pPr lvl="1">
              <a:buSzPct val="130000"/>
            </a:pPr>
            <a:endParaRPr lang="en-GB" sz="2000" dirty="0">
              <a:ea typeface="宋体" charset="-122"/>
              <a:cs typeface="Times" panose="02020603050405020304" pitchFamily="18" charset="0"/>
            </a:endParaRPr>
          </a:p>
          <a:p>
            <a:pPr marL="742950" lvl="1" indent="-285750">
              <a:buSzPct val="130000"/>
              <a:buFont typeface="Arial" panose="020B0604020202020204" pitchFamily="34" charset="0"/>
              <a:buChar char="•"/>
            </a:pPr>
            <a:r>
              <a:rPr lang="en-US" sz="2000" dirty="0">
                <a:cs typeface="Times" panose="02020603050405020304" pitchFamily="18" charset="0"/>
              </a:rPr>
              <a:t>Evaluation of the ability of </a:t>
            </a:r>
            <a:r>
              <a:rPr lang="en-US" sz="2000" dirty="0" err="1">
                <a:cs typeface="Times" panose="02020603050405020304" pitchFamily="18" charset="0"/>
              </a:rPr>
              <a:t>PepQuery</a:t>
            </a:r>
            <a:r>
              <a:rPr lang="en-US" sz="2000" dirty="0">
                <a:cs typeface="Times" panose="02020603050405020304" pitchFamily="18" charset="0"/>
              </a:rPr>
              <a:t> to validate novel splice junctions</a:t>
            </a:r>
          </a:p>
          <a:p>
            <a:pPr lvl="1">
              <a:buSzPct val="130000"/>
            </a:pPr>
            <a:endParaRPr lang="en-US" sz="2000" dirty="0">
              <a:cs typeface="Times" panose="02020603050405020304" pitchFamily="18" charset="0"/>
            </a:endParaRPr>
          </a:p>
          <a:p>
            <a:pPr marL="742950" lvl="1" indent="-285750">
              <a:buSzPct val="130000"/>
              <a:buFont typeface="Arial" panose="020B0604020202020204" pitchFamily="34" charset="0"/>
              <a:buChar char="•"/>
            </a:pPr>
            <a:r>
              <a:rPr lang="en-US" sz="2000" dirty="0">
                <a:cs typeface="Times" panose="02020603050405020304" pitchFamily="18" charset="0"/>
              </a:rPr>
              <a:t>Evaluate the ability of </a:t>
            </a:r>
            <a:r>
              <a:rPr lang="en-US" sz="2000" dirty="0" err="1">
                <a:cs typeface="Times" panose="02020603050405020304" pitchFamily="18" charset="0"/>
              </a:rPr>
              <a:t>PepQuery</a:t>
            </a:r>
            <a:r>
              <a:rPr lang="en-US" sz="2000" dirty="0">
                <a:cs typeface="Times" panose="02020603050405020304" pitchFamily="18" charset="0"/>
              </a:rPr>
              <a:t> to verify single amino acid variants (SAAVs) </a:t>
            </a:r>
          </a:p>
          <a:p>
            <a:pPr marL="742950" lvl="1" indent="-285750">
              <a:buSzPct val="130000"/>
              <a:buFont typeface="Arial" panose="020B0604020202020204" pitchFamily="34" charset="0"/>
              <a:buChar char="•"/>
            </a:pPr>
            <a:endParaRPr lang="en-US" sz="2000" dirty="0">
              <a:cs typeface="Times" panose="02020603050405020304" pitchFamily="18" charset="0"/>
            </a:endParaRPr>
          </a:p>
          <a:p>
            <a:pPr marL="742950" lvl="1" indent="-285750">
              <a:buSzPct val="130000"/>
              <a:buFont typeface="Arial" panose="020B0604020202020204" pitchFamily="34" charset="0"/>
              <a:buChar char="•"/>
            </a:pPr>
            <a:r>
              <a:rPr lang="en-US" sz="2000" dirty="0">
                <a:cs typeface="Times" panose="02020603050405020304" pitchFamily="18" charset="0"/>
              </a:rPr>
              <a:t>Evaluate the performance of </a:t>
            </a:r>
            <a:r>
              <a:rPr lang="en-US" sz="2000" dirty="0" err="1">
                <a:cs typeface="Times" panose="02020603050405020304" pitchFamily="18" charset="0"/>
              </a:rPr>
              <a:t>PepQuery</a:t>
            </a:r>
            <a:r>
              <a:rPr lang="en-US" sz="2000" dirty="0">
                <a:cs typeface="Times" panose="02020603050405020304" pitchFamily="18" charset="0"/>
              </a:rPr>
              <a:t> for verifying SAAVs in large datasets </a:t>
            </a:r>
          </a:p>
          <a:p>
            <a:pPr marL="742950" lvl="1" indent="-285750">
              <a:buSzPct val="130000"/>
              <a:buFont typeface="Arial" panose="020B0604020202020204" pitchFamily="34" charset="0"/>
              <a:buChar char="•"/>
            </a:pPr>
            <a:endParaRPr lang="en-US" sz="2000" dirty="0">
              <a:cs typeface="Times" panose="02020603050405020304" pitchFamily="18" charset="0"/>
            </a:endParaRPr>
          </a:p>
          <a:p>
            <a:pPr marL="742950" lvl="1" indent="-285750">
              <a:buSzPct val="130000"/>
              <a:buFont typeface="Arial" panose="020B0604020202020204" pitchFamily="34" charset="0"/>
              <a:buChar char="•"/>
            </a:pPr>
            <a:r>
              <a:rPr lang="en-US" altLang="zh-CN" sz="2000" dirty="0">
                <a:cs typeface="Times" panose="02020603050405020304" pitchFamily="18" charset="0"/>
              </a:rPr>
              <a:t>FDR</a:t>
            </a:r>
            <a:r>
              <a:rPr lang="zh-CN" altLang="en-US" sz="2000" dirty="0">
                <a:cs typeface="Times" panose="02020603050405020304" pitchFamily="18" charset="0"/>
              </a:rPr>
              <a:t> </a:t>
            </a:r>
            <a:r>
              <a:rPr lang="en-US" altLang="zh-CN" sz="2000" dirty="0">
                <a:cs typeface="Times" panose="02020603050405020304" pitchFamily="18" charset="0"/>
              </a:rPr>
              <a:t>estimation</a:t>
            </a:r>
          </a:p>
          <a:p>
            <a:pPr marL="742950" lvl="1" indent="-285750">
              <a:buSzPct val="130000"/>
              <a:buFont typeface="Arial" panose="020B0604020202020204" pitchFamily="34" charset="0"/>
              <a:buChar char="•"/>
            </a:pPr>
            <a:endParaRPr lang="en-US" altLang="zh-CN" sz="2000" dirty="0">
              <a:cs typeface="Times" panose="02020603050405020304" pitchFamily="18" charset="0"/>
            </a:endParaRPr>
          </a:p>
          <a:p>
            <a:pPr marL="742950" lvl="1" indent="-285750">
              <a:buSzPct val="130000"/>
              <a:buFont typeface="Arial" panose="020B0604020202020204" pitchFamily="34" charset="0"/>
              <a:buChar char="•"/>
            </a:pPr>
            <a:r>
              <a:rPr lang="en-US" altLang="zh-CN" sz="2000" dirty="0">
                <a:cs typeface="Times" panose="02020603050405020304" pitchFamily="18" charset="0"/>
              </a:rPr>
              <a:t>Retention time-based evaluation</a:t>
            </a:r>
          </a:p>
          <a:p>
            <a:pPr lvl="1">
              <a:buSzPct val="130000"/>
            </a:pPr>
            <a:endParaRPr lang="en-US" sz="2000" dirty="0">
              <a:cs typeface="Times" panose="02020603050405020304" pitchFamily="18" charset="0"/>
            </a:endParaRPr>
          </a:p>
        </p:txBody>
      </p:sp>
      <p:sp>
        <p:nvSpPr>
          <p:cNvPr id="4" name="Rectangle 3">
            <a:extLst>
              <a:ext uri="{FF2B5EF4-FFF2-40B4-BE49-F238E27FC236}">
                <a16:creationId xmlns:a16="http://schemas.microsoft.com/office/drawing/2014/main" id="{A8422E5E-913F-C48D-0FC0-CA260015EB0C}"/>
              </a:ext>
            </a:extLst>
          </p:cNvPr>
          <p:cNvSpPr/>
          <p:nvPr/>
        </p:nvSpPr>
        <p:spPr>
          <a:xfrm>
            <a:off x="7510880" y="6219587"/>
            <a:ext cx="4385560" cy="461665"/>
          </a:xfrm>
          <a:prstGeom prst="rect">
            <a:avLst/>
          </a:prstGeom>
        </p:spPr>
        <p:txBody>
          <a:bodyPr wrap="none">
            <a:spAutoFit/>
          </a:bodyPr>
          <a:lstStyle/>
          <a:p>
            <a:r>
              <a:rPr lang="en-US" sz="1200" i="1" dirty="0"/>
              <a:t>Wen, Bo,</a:t>
            </a:r>
            <a:r>
              <a:rPr lang="zh-CN" altLang="en-US" sz="1200" i="1" dirty="0"/>
              <a:t> </a:t>
            </a:r>
            <a:r>
              <a:rPr lang="en-US" altLang="zh-CN" sz="1200" i="1" dirty="0"/>
              <a:t>et</a:t>
            </a:r>
            <a:r>
              <a:rPr lang="zh-CN" altLang="en-US" sz="1200" i="1" dirty="0"/>
              <a:t> </a:t>
            </a:r>
            <a:r>
              <a:rPr lang="en-US" altLang="zh-CN" sz="1200" i="1" dirty="0"/>
              <a:t>al.</a:t>
            </a:r>
            <a:r>
              <a:rPr lang="en-US" sz="1200" i="1" dirty="0"/>
              <a:t> Genome research 29.3 (2019): 485-493.</a:t>
            </a:r>
          </a:p>
          <a:p>
            <a:r>
              <a:rPr lang="en-US" sz="1200" i="1" dirty="0"/>
              <a:t>Wen, B., Li, K., Zhang, Y. et al. Nat </a:t>
            </a:r>
            <a:r>
              <a:rPr lang="en-US" sz="1200" i="1" dirty="0" err="1"/>
              <a:t>Commun</a:t>
            </a:r>
            <a:r>
              <a:rPr lang="en-US" sz="1200" i="1" dirty="0"/>
              <a:t> 11, 1759 (2020).</a:t>
            </a:r>
          </a:p>
        </p:txBody>
      </p:sp>
      <p:sp>
        <p:nvSpPr>
          <p:cNvPr id="7" name="Right Brace 6">
            <a:extLst>
              <a:ext uri="{FF2B5EF4-FFF2-40B4-BE49-F238E27FC236}">
                <a16:creationId xmlns:a16="http://schemas.microsoft.com/office/drawing/2014/main" id="{0934967A-6A0E-6E21-D108-EF892860D957}"/>
              </a:ext>
            </a:extLst>
          </p:cNvPr>
          <p:cNvSpPr/>
          <p:nvPr/>
        </p:nvSpPr>
        <p:spPr bwMode="auto">
          <a:xfrm>
            <a:off x="7848600" y="1524000"/>
            <a:ext cx="381000" cy="4586139"/>
          </a:xfrm>
          <a:prstGeom prst="rightBrac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CN" sz="1600" b="1" i="0" u="none" strike="noStrike" cap="none" normalizeH="0" baseline="0">
              <a:ln>
                <a:noFill/>
              </a:ln>
              <a:solidFill>
                <a:schemeClr val="tx1"/>
              </a:solidFill>
              <a:effectLst/>
              <a:latin typeface="Arial" charset="0"/>
              <a:cs typeface="Arial" charset="0"/>
            </a:endParaRPr>
          </a:p>
        </p:txBody>
      </p:sp>
      <p:sp>
        <p:nvSpPr>
          <p:cNvPr id="9" name="TextBox 8">
            <a:extLst>
              <a:ext uri="{FF2B5EF4-FFF2-40B4-BE49-F238E27FC236}">
                <a16:creationId xmlns:a16="http://schemas.microsoft.com/office/drawing/2014/main" id="{3D8F0562-958F-C21E-484D-074D85E5D958}"/>
              </a:ext>
            </a:extLst>
          </p:cNvPr>
          <p:cNvSpPr txBox="1"/>
          <p:nvPr/>
        </p:nvSpPr>
        <p:spPr>
          <a:xfrm>
            <a:off x="8229599" y="2667000"/>
            <a:ext cx="3649907" cy="2308324"/>
          </a:xfrm>
          <a:prstGeom prst="rect">
            <a:avLst/>
          </a:prstGeom>
          <a:noFill/>
        </p:spPr>
        <p:txBody>
          <a:bodyPr wrap="square">
            <a:spAutoFit/>
          </a:bodyPr>
          <a:lstStyle/>
          <a:p>
            <a:r>
              <a:rPr lang="en-US" altLang="zh-CN" dirty="0">
                <a:ea typeface="Times" charset="0"/>
                <a:cs typeface="Times" charset="0"/>
              </a:rPr>
              <a:t>S</a:t>
            </a:r>
            <a:r>
              <a:rPr lang="en-US" sz="1800" dirty="0">
                <a:ea typeface="Times" charset="0"/>
                <a:cs typeface="Times" charset="0"/>
              </a:rPr>
              <a:t>ensitivity</a:t>
            </a:r>
          </a:p>
          <a:p>
            <a:endParaRPr lang="en-US" dirty="0">
              <a:ea typeface="Times" charset="0"/>
              <a:cs typeface="Times" charset="0"/>
            </a:endParaRPr>
          </a:p>
          <a:p>
            <a:r>
              <a:rPr lang="en-US" altLang="zh-CN" sz="1800" dirty="0">
                <a:ea typeface="Times" charset="0"/>
                <a:cs typeface="Times" charset="0"/>
              </a:rPr>
              <a:t>S</a:t>
            </a:r>
            <a:r>
              <a:rPr lang="en-US" sz="1800" dirty="0">
                <a:ea typeface="Times" charset="0"/>
                <a:cs typeface="Times" charset="0"/>
              </a:rPr>
              <a:t>pecificity </a:t>
            </a:r>
          </a:p>
          <a:p>
            <a:endParaRPr lang="en-US" dirty="0">
              <a:ea typeface="Times" charset="0"/>
              <a:cs typeface="Times" charset="0"/>
            </a:endParaRPr>
          </a:p>
          <a:p>
            <a:r>
              <a:rPr lang="en-US" altLang="zh-CN" dirty="0">
                <a:ea typeface="Times" charset="0"/>
                <a:cs typeface="Times" charset="0"/>
              </a:rPr>
              <a:t>FDR</a:t>
            </a:r>
            <a:r>
              <a:rPr lang="zh-CN" altLang="en-US" dirty="0">
                <a:ea typeface="Times" charset="0"/>
                <a:cs typeface="Times" charset="0"/>
              </a:rPr>
              <a:t> </a:t>
            </a:r>
            <a:r>
              <a:rPr lang="en-US" altLang="zh-CN" dirty="0">
                <a:ea typeface="Times" charset="0"/>
                <a:cs typeface="Times" charset="0"/>
              </a:rPr>
              <a:t>in</a:t>
            </a:r>
            <a:r>
              <a:rPr lang="zh-CN" altLang="en-US" dirty="0">
                <a:ea typeface="Times" charset="0"/>
                <a:cs typeface="Times" charset="0"/>
              </a:rPr>
              <a:t> </a:t>
            </a:r>
            <a:r>
              <a:rPr lang="en-US" altLang="zh-CN" dirty="0">
                <a:ea typeface="Times" charset="0"/>
                <a:cs typeface="Times" charset="0"/>
              </a:rPr>
              <a:t>searching</a:t>
            </a:r>
            <a:r>
              <a:rPr lang="zh-CN" altLang="en-US" dirty="0">
                <a:ea typeface="Times" charset="0"/>
                <a:cs typeface="Times" charset="0"/>
              </a:rPr>
              <a:t> </a:t>
            </a:r>
            <a:r>
              <a:rPr lang="en-US" altLang="zh-CN" dirty="0">
                <a:ea typeface="Times" charset="0"/>
                <a:cs typeface="Times" charset="0"/>
              </a:rPr>
              <a:t>large</a:t>
            </a:r>
            <a:r>
              <a:rPr lang="zh-CN" altLang="en-US" dirty="0">
                <a:ea typeface="Times" charset="0"/>
                <a:cs typeface="Times" charset="0"/>
              </a:rPr>
              <a:t> </a:t>
            </a:r>
            <a:r>
              <a:rPr lang="en-US" altLang="zh-CN" dirty="0">
                <a:ea typeface="Times" charset="0"/>
                <a:cs typeface="Times" charset="0"/>
              </a:rPr>
              <a:t>number</a:t>
            </a:r>
            <a:r>
              <a:rPr lang="zh-CN" altLang="en-US" dirty="0">
                <a:ea typeface="Times" charset="0"/>
                <a:cs typeface="Times" charset="0"/>
              </a:rPr>
              <a:t> </a:t>
            </a:r>
            <a:r>
              <a:rPr lang="en-US" altLang="zh-CN" dirty="0">
                <a:ea typeface="Times" charset="0"/>
                <a:cs typeface="Times" charset="0"/>
              </a:rPr>
              <a:t>of</a:t>
            </a:r>
            <a:r>
              <a:rPr lang="zh-CN" altLang="en-US" dirty="0">
                <a:ea typeface="Times" charset="0"/>
                <a:cs typeface="Times" charset="0"/>
              </a:rPr>
              <a:t> </a:t>
            </a:r>
            <a:r>
              <a:rPr lang="en-US" altLang="zh-CN" dirty="0">
                <a:ea typeface="Times" charset="0"/>
                <a:cs typeface="Times" charset="0"/>
              </a:rPr>
              <a:t>targets</a:t>
            </a:r>
            <a:endParaRPr lang="en-US" sz="1800" dirty="0">
              <a:ea typeface="Times" charset="0"/>
              <a:cs typeface="Times" charset="0"/>
            </a:endParaRPr>
          </a:p>
          <a:p>
            <a:endParaRPr lang="en-CN" dirty="0"/>
          </a:p>
          <a:p>
            <a:r>
              <a:rPr lang="en-US" altLang="zh-CN" dirty="0"/>
              <a:t>PSM</a:t>
            </a:r>
            <a:r>
              <a:rPr lang="zh-CN" altLang="en-US" dirty="0"/>
              <a:t> </a:t>
            </a:r>
            <a:r>
              <a:rPr lang="en-US" altLang="zh-CN" dirty="0"/>
              <a:t>quality</a:t>
            </a:r>
            <a:r>
              <a:rPr lang="zh-CN" altLang="en-US" dirty="0"/>
              <a:t> </a:t>
            </a:r>
            <a:r>
              <a:rPr lang="en-US" altLang="zh-CN" dirty="0"/>
              <a:t>(RT</a:t>
            </a:r>
            <a:r>
              <a:rPr lang="zh-CN" altLang="en-US" dirty="0"/>
              <a:t> </a:t>
            </a:r>
            <a:r>
              <a:rPr lang="en-US" altLang="zh-CN" dirty="0"/>
              <a:t>evaluation)</a:t>
            </a:r>
            <a:endParaRPr lang="en-CN" dirty="0"/>
          </a:p>
        </p:txBody>
      </p:sp>
    </p:spTree>
    <p:extLst>
      <p:ext uri="{BB962C8B-B14F-4D97-AF65-F5344CB8AC3E}">
        <p14:creationId xmlns:p14="http://schemas.microsoft.com/office/powerpoint/2010/main" val="3907035974"/>
      </p:ext>
    </p:extLst>
  </p:cSld>
  <p:clrMapOvr>
    <a:masterClrMapping/>
  </p:clrMapOvr>
</p:sld>
</file>

<file path=ppt/theme/theme1.xml><?xml version="1.0" encoding="utf-8"?>
<a:theme xmlns:a="http://schemas.openxmlformats.org/drawingml/2006/main" name="CPTAC">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6"/>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PTAC" id="{893DD301-9CAC-4AC5-9CD5-BD86BC472004}" vid="{EB6FC3BB-A19F-4E28-BA5E-2D23C32172BE}"/>
    </a:ext>
  </a:extLst>
</a:theme>
</file>

<file path=ppt/theme/theme2.xml><?xml version="1.0" encoding="utf-8"?>
<a:theme xmlns:a="http://schemas.openxmlformats.org/drawingml/2006/main" name="29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6"/>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19686</TotalTime>
  <Words>7578</Words>
  <Application>Microsoft Macintosh PowerPoint</Application>
  <PresentationFormat>Widescreen</PresentationFormat>
  <Paragraphs>346</Paragraphs>
  <Slides>30</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Gilroy</vt:lpstr>
      <vt:lpstr>Harding</vt:lpstr>
      <vt:lpstr>PingFangSC-Regular</vt:lpstr>
      <vt:lpstr>Arial</vt:lpstr>
      <vt:lpstr>Calibri</vt:lpstr>
      <vt:lpstr>Courier New</vt:lpstr>
      <vt:lpstr>Helvetica</vt:lpstr>
      <vt:lpstr>Times</vt:lpstr>
      <vt:lpstr>Times New Roman</vt:lpstr>
      <vt:lpstr>Wingdings</vt:lpstr>
      <vt:lpstr>CPTAC</vt:lpstr>
      <vt:lpstr>29_Default Design</vt:lpstr>
      <vt:lpstr>Targeted peptide searching and its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Tomkins, Deidre L</dc:creator>
  <cp:lastModifiedBy>Bo Wen</cp:lastModifiedBy>
  <cp:revision>3435</cp:revision>
  <cp:lastPrinted>2017-04-21T21:21:44Z</cp:lastPrinted>
  <dcterms:created xsi:type="dcterms:W3CDTF">2013-08-23T18:25:21Z</dcterms:created>
  <dcterms:modified xsi:type="dcterms:W3CDTF">2023-08-30T05:19:56Z</dcterms:modified>
</cp:coreProperties>
</file>