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4" r:id="rId3"/>
    <p:sldId id="419" r:id="rId4"/>
    <p:sldId id="272" r:id="rId5"/>
    <p:sldId id="416" r:id="rId6"/>
    <p:sldId id="417" r:id="rId7"/>
    <p:sldId id="300" r:id="rId8"/>
    <p:sldId id="301" r:id="rId9"/>
    <p:sldId id="289" r:id="rId10"/>
    <p:sldId id="418" r:id="rId11"/>
    <p:sldId id="303" r:id="rId12"/>
    <p:sldId id="304" r:id="rId13"/>
    <p:sldId id="302" r:id="rId14"/>
    <p:sldId id="305" r:id="rId15"/>
    <p:sldId id="306" r:id="rId16"/>
    <p:sldId id="307" r:id="rId17"/>
    <p:sldId id="270" r:id="rId18"/>
    <p:sldId id="269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, Fengchao" initials="YF" lastIdx="1" clrIdx="0">
    <p:extLst>
      <p:ext uri="{19B8F6BF-5375-455C-9EA6-DF929625EA0E}">
        <p15:presenceInfo xmlns:p15="http://schemas.microsoft.com/office/powerpoint/2012/main" userId="S::yufe@med.umich.edu::eae08caa-7dd1-4207-b870-6ad7754830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86496" autoAdjust="0"/>
  </p:normalViewPr>
  <p:slideViewPr>
    <p:cSldViewPr snapToGrid="0">
      <p:cViewPr varScale="1">
        <p:scale>
          <a:sx n="108" d="100"/>
          <a:sy n="108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048F2-390B-46F9-9865-828AF47C8AA9}" type="datetimeFigureOut">
              <a:rPr lang="en-US" smtClean="0"/>
              <a:t>8/29/23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469BA-12F7-4117-BE76-46B79C9C3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9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469BA-12F7-4117-BE76-46B79C9C34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0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469BA-12F7-4117-BE76-46B79C9C34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469BA-12F7-4117-BE76-46B79C9C34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43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469BA-12F7-4117-BE76-46B79C9C34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9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469BA-12F7-4117-BE76-46B79C9C34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10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469BA-12F7-4117-BE76-46B79C9C34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24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469BA-12F7-4117-BE76-46B79C9C34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17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469BA-12F7-4117-BE76-46B79C9C34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9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356351"/>
            <a:ext cx="791950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0966-971A-41A7-839A-1EB99638E0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96" y="0"/>
            <a:ext cx="12181504" cy="29915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37764"/>
            <a:ext cx="10363200" cy="1470025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0966-971A-41A7-839A-1EB99638E0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96" y="0"/>
            <a:ext cx="11217392" cy="12417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9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0966-971A-41A7-839A-1EB99638E0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96" y="0"/>
            <a:ext cx="11217392" cy="12417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728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14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030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0966-971A-41A7-839A-1EB99638E0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96" y="0"/>
            <a:ext cx="11217392" cy="12417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71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0966-971A-41A7-839A-1EB99638E0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96" y="0"/>
            <a:ext cx="11217392" cy="12417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5975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0966-971A-41A7-839A-1EB99638E0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96" y="0"/>
            <a:ext cx="11217392" cy="12417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00030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6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79501"/>
            <a:ext cx="10972800" cy="5046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0966-971A-41A7-839A-1EB99638E0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711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41" y="40670"/>
            <a:ext cx="10972800" cy="58163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0966-971A-41A7-839A-1EB99638E0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96" y="0"/>
            <a:ext cx="11217392" cy="12417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41" y="40670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1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0966-971A-41A7-839A-1EB99638E0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96" y="0"/>
            <a:ext cx="11217392" cy="124177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41" y="40670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2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0966-971A-41A7-839A-1EB99638E0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96" y="0"/>
            <a:ext cx="11217392" cy="12417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41" y="40670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4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0966-971A-41A7-839A-1EB99638E0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96" y="0"/>
            <a:ext cx="11217392" cy="12417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814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0966-971A-41A7-839A-1EB99638E0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96" y="0"/>
            <a:ext cx="11217392" cy="12417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08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0966-971A-41A7-839A-1EB99638E0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96" y="0"/>
            <a:ext cx="11217392" cy="12417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507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0966-971A-41A7-839A-1EB99638E0E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96" y="0"/>
            <a:ext cx="11217392" cy="12417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994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088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352106"/>
            <a:ext cx="7919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30C"/>
                </a:solidFill>
                <a:latin typeface="Helvetica Neue"/>
                <a:cs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30C"/>
                </a:solidFill>
                <a:latin typeface="Helvetica Neue"/>
                <a:cs typeface="Helvetica Neue"/>
              </a:defRPr>
            </a:lvl1pPr>
          </a:lstStyle>
          <a:p>
            <a:fld id="{6C0E0966-971A-41A7-839A-1EB99638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5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FFFFFF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C1E2940-643B-4412-9F3A-1411118B1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539" y="3907465"/>
            <a:ext cx="8856921" cy="1752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Fengchao</a:t>
            </a:r>
            <a:r>
              <a:rPr lang="en-US" sz="2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Yu</a:t>
            </a:r>
          </a:p>
          <a:p>
            <a:endParaRPr lang="en-US" sz="24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University of Michigan, Ann Arbor, Michigan, United States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88B004-C016-461F-887C-FBC8DCAE8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441"/>
            <a:ext cx="12192000" cy="2783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FragPipe enables the one-stop analysis for DDA and DIA bottom-up proteomics</a:t>
            </a:r>
            <a:br>
              <a:rPr lang="en-US" sz="4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CNCP 2023</a:t>
            </a:r>
            <a:b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Aug 30, 2023 </a:t>
            </a:r>
            <a:endParaRPr lang="en-US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25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439F4E-CA65-4DD5-B852-96E4A209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 data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D52CA-AE30-F618-BD6A-8B5DFEE0B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529" y="923897"/>
            <a:ext cx="8827277" cy="2867383"/>
          </a:xfrm>
          <a:prstGeom prst="rect">
            <a:avLst/>
          </a:prstGeom>
        </p:spPr>
      </p:pic>
      <p:pic>
        <p:nvPicPr>
          <p:cNvPr id="7" name="Picture 6" descr="A diagram of a company's company's company's company's company's company's company's company's company's company's company's company'&#10;&#10;Description automatically generated">
            <a:extLst>
              <a:ext uri="{FF2B5EF4-FFF2-40B4-BE49-F238E27FC236}">
                <a16:creationId xmlns:a16="http://schemas.microsoft.com/office/drawing/2014/main" id="{EBE20A02-3226-C3B5-2686-9C84C9999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60" y="3750219"/>
            <a:ext cx="9047086" cy="29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1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439F4E-CA65-4DD5-B852-96E4A209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 data analysis</a:t>
            </a:r>
            <a:endParaRPr lang="en-US" dirty="0">
              <a:latin typeface="+mj-lt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C93DE71-F841-1727-F9D4-87E678D32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207065"/>
              </p:ext>
            </p:extLst>
          </p:nvPr>
        </p:nvGraphicFramePr>
        <p:xfrm>
          <a:off x="253141" y="1350291"/>
          <a:ext cx="1179885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195">
                  <a:extLst>
                    <a:ext uri="{9D8B030D-6E8A-4147-A177-3AD203B41FA5}">
                      <a16:colId xmlns:a16="http://schemas.microsoft.com/office/drawing/2014/main" val="2723941091"/>
                    </a:ext>
                  </a:extLst>
                </a:gridCol>
                <a:gridCol w="2159541">
                  <a:extLst>
                    <a:ext uri="{9D8B030D-6E8A-4147-A177-3AD203B41FA5}">
                      <a16:colId xmlns:a16="http://schemas.microsoft.com/office/drawing/2014/main" val="3871720044"/>
                    </a:ext>
                  </a:extLst>
                </a:gridCol>
                <a:gridCol w="2169268">
                  <a:extLst>
                    <a:ext uri="{9D8B030D-6E8A-4147-A177-3AD203B41FA5}">
                      <a16:colId xmlns:a16="http://schemas.microsoft.com/office/drawing/2014/main" val="763814903"/>
                    </a:ext>
                  </a:extLst>
                </a:gridCol>
                <a:gridCol w="3326859">
                  <a:extLst>
                    <a:ext uri="{9D8B030D-6E8A-4147-A177-3AD203B41FA5}">
                      <a16:colId xmlns:a16="http://schemas.microsoft.com/office/drawing/2014/main" val="3821666055"/>
                    </a:ext>
                  </a:extLst>
                </a:gridCol>
                <a:gridCol w="2800987">
                  <a:extLst>
                    <a:ext uri="{9D8B030D-6E8A-4147-A177-3AD203B41FA5}">
                      <a16:colId xmlns:a16="http://schemas.microsoft.com/office/drawing/2014/main" val="17236699"/>
                    </a:ext>
                  </a:extLst>
                </a:gridCol>
              </a:tblGrid>
              <a:tr h="1501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Data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Condition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#Samples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Mixture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E. coli </a:t>
                      </a:r>
                      <a:r>
                        <a:rPr lang="en-US" sz="1800" dirty="0"/>
                        <a:t>to Human ratio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4978993"/>
                  </a:ext>
                </a:extLst>
              </a:tr>
              <a:tr h="124396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Single-shot 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Lymphnode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Human lymph node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3003534"/>
                  </a:ext>
                </a:extLst>
              </a:tr>
              <a:tr h="1501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1-06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Human lymph node + </a:t>
                      </a:r>
                      <a:r>
                        <a:rPr lang="en-US" sz="1800" i="1" dirty="0"/>
                        <a:t>E. coli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1/06 vs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96115"/>
                  </a:ext>
                </a:extLst>
              </a:tr>
              <a:tr h="1501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Human lymph node + </a:t>
                      </a:r>
                      <a:r>
                        <a:rPr lang="en-US" sz="1800" i="1" dirty="0"/>
                        <a:t>E. coli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1/12 vs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1181135"/>
                  </a:ext>
                </a:extLst>
              </a:tr>
              <a:tr h="1501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Human lymph node + </a:t>
                      </a:r>
                      <a:r>
                        <a:rPr lang="en-US" sz="1800" i="1" dirty="0"/>
                        <a:t>E. coli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1/25 vs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4876982"/>
                  </a:ext>
                </a:extLst>
              </a:tr>
              <a:tr h="12439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GPF-DIA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Pooled samples, 6 fractions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334491"/>
                  </a:ext>
                </a:extLst>
              </a:tr>
              <a:tr h="1243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DDA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Pooled samples, high-pH perfectionated, 2 × 10 fractions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64136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4F8A7CE-323E-5FC2-500D-0488AFF7D138}"/>
              </a:ext>
            </a:extLst>
          </p:cNvPr>
          <p:cNvSpPr txBox="1"/>
          <p:nvPr/>
        </p:nvSpPr>
        <p:spPr>
          <a:xfrm>
            <a:off x="9860537" y="4117768"/>
            <a:ext cx="21914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Fröhlich et al., </a:t>
            </a:r>
            <a:r>
              <a:rPr lang="en-US" sz="900" i="1" dirty="0">
                <a:cs typeface="Arial" panose="020B0604020202020204" pitchFamily="34" charset="0"/>
              </a:rPr>
              <a:t>Nat. </a:t>
            </a:r>
            <a:r>
              <a:rPr lang="en-US" sz="900" i="1" dirty="0" err="1">
                <a:cs typeface="Arial" panose="020B0604020202020204" pitchFamily="34" charset="0"/>
              </a:rPr>
              <a:t>Commun</a:t>
            </a:r>
            <a:r>
              <a:rPr lang="en-US" sz="900" i="1" dirty="0">
                <a:cs typeface="Arial" panose="020B0604020202020204" pitchFamily="34" charset="0"/>
              </a:rPr>
              <a:t>.,</a:t>
            </a:r>
            <a:r>
              <a:rPr lang="en-US" sz="900" dirty="0"/>
              <a:t> (2022)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ED3E1A-B379-36E1-ED32-9B832C30FF8A}"/>
              </a:ext>
            </a:extLst>
          </p:cNvPr>
          <p:cNvSpPr txBox="1"/>
          <p:nvPr/>
        </p:nvSpPr>
        <p:spPr>
          <a:xfrm>
            <a:off x="486384" y="755463"/>
            <a:ext cx="1156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92 Human lymph nodes (real patient heterogeneity) + spike-in </a:t>
            </a:r>
            <a:r>
              <a:rPr lang="en-US" sz="2400" b="1" i="1" dirty="0"/>
              <a:t>E. coli </a:t>
            </a:r>
            <a:r>
              <a:rPr lang="en-US" sz="2400" b="1" dirty="0"/>
              <a:t>peptides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4836D1-CA0B-65C0-5AE6-534F3FDDECE7}"/>
              </a:ext>
            </a:extLst>
          </p:cNvPr>
          <p:cNvGraphicFramePr>
            <a:graphicFrameLocks noGrp="1"/>
          </p:cNvGraphicFramePr>
          <p:nvPr/>
        </p:nvGraphicFramePr>
        <p:xfrm>
          <a:off x="253141" y="4435982"/>
          <a:ext cx="11798851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185">
                  <a:extLst>
                    <a:ext uri="{9D8B030D-6E8A-4147-A177-3AD203B41FA5}">
                      <a16:colId xmlns:a16="http://schemas.microsoft.com/office/drawing/2014/main" val="4170883742"/>
                    </a:ext>
                  </a:extLst>
                </a:gridCol>
                <a:gridCol w="2139185">
                  <a:extLst>
                    <a:ext uri="{9D8B030D-6E8A-4147-A177-3AD203B41FA5}">
                      <a16:colId xmlns:a16="http://schemas.microsoft.com/office/drawing/2014/main" val="2395296473"/>
                    </a:ext>
                  </a:extLst>
                </a:gridCol>
                <a:gridCol w="4540445">
                  <a:extLst>
                    <a:ext uri="{9D8B030D-6E8A-4147-A177-3AD203B41FA5}">
                      <a16:colId xmlns:a16="http://schemas.microsoft.com/office/drawing/2014/main" val="2726991660"/>
                    </a:ext>
                  </a:extLst>
                </a:gridCol>
                <a:gridCol w="2980036">
                  <a:extLst>
                    <a:ext uri="{9D8B030D-6E8A-4147-A177-3AD203B41FA5}">
                      <a16:colId xmlns:a16="http://schemas.microsoft.com/office/drawing/2014/main" val="1061017414"/>
                    </a:ext>
                  </a:extLst>
                </a:gridCol>
              </a:tblGrid>
              <a:tr h="1883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Result label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Approach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568455"/>
                  </a:ext>
                </a:extLst>
              </a:tr>
              <a:tr h="1883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Spectronaut 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Spectronaut 14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Single-shot 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directDIA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5745870"/>
                  </a:ext>
                </a:extLst>
              </a:tr>
              <a:tr h="1883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Spectronaut 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Spectronaut 17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Single-shot 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directDIA+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171840"/>
                  </a:ext>
                </a:extLst>
              </a:tr>
              <a:tr h="1883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DIA-NN lib-free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DIA-NN 1.8.1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Library free (in-silico library prediction)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7328719"/>
                  </a:ext>
                </a:extLst>
              </a:tr>
              <a:tr h="1883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FP-MSF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FragPipe 18.0 + MSFragger 3.5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Library free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3979046"/>
                  </a:ext>
                </a:extLst>
              </a:tr>
              <a:tr h="1883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FP-MSF hybrid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Single-shot DIA + GPF DIA + DDA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65524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E87BA95-F0BD-A524-49C9-35B2AF3023EC}"/>
              </a:ext>
            </a:extLst>
          </p:cNvPr>
          <p:cNvSpPr txBox="1"/>
          <p:nvPr/>
        </p:nvSpPr>
        <p:spPr>
          <a:xfrm>
            <a:off x="140009" y="3971574"/>
            <a:ext cx="24449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Fröhlich et al., </a:t>
            </a:r>
            <a:r>
              <a:rPr lang="en-US" sz="1100" i="1" dirty="0"/>
              <a:t>Nat. </a:t>
            </a:r>
            <a:r>
              <a:rPr lang="en-US" sz="1100" i="1" dirty="0" err="1"/>
              <a:t>Commun</a:t>
            </a:r>
            <a:r>
              <a:rPr lang="en-US" sz="1100" i="1" dirty="0"/>
              <a:t>.</a:t>
            </a:r>
            <a:r>
              <a:rPr lang="en-US" sz="1100" dirty="0"/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66871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439F4E-CA65-4DD5-B852-96E4A209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 data analysis</a:t>
            </a:r>
          </a:p>
        </p:txBody>
      </p:sp>
      <p:pic>
        <p:nvPicPr>
          <p:cNvPr id="12" name="Picture 11" descr="A diagram of a graph&#10;&#10;Description automatically generated">
            <a:extLst>
              <a:ext uri="{FF2B5EF4-FFF2-40B4-BE49-F238E27FC236}">
                <a16:creationId xmlns:a16="http://schemas.microsoft.com/office/drawing/2014/main" id="{28A677F8-B74A-3866-63C3-B1DD08C13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16" y="709799"/>
            <a:ext cx="9358217" cy="4322831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1BF588E-811F-BEF9-25D5-D6C2A9669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543937"/>
              </p:ext>
            </p:extLst>
          </p:nvPr>
        </p:nvGraphicFramePr>
        <p:xfrm>
          <a:off x="212939" y="5008648"/>
          <a:ext cx="11766122" cy="1508760"/>
        </p:xfrm>
        <a:graphic>
          <a:graphicData uri="http://schemas.openxmlformats.org/drawingml/2006/table">
            <a:tbl>
              <a:tblPr/>
              <a:tblGrid>
                <a:gridCol w="3974104">
                  <a:extLst>
                    <a:ext uri="{9D8B030D-6E8A-4147-A177-3AD203B41FA5}">
                      <a16:colId xmlns:a16="http://schemas.microsoft.com/office/drawing/2014/main" val="1996262235"/>
                    </a:ext>
                  </a:extLst>
                </a:gridCol>
                <a:gridCol w="3106394">
                  <a:extLst>
                    <a:ext uri="{9D8B030D-6E8A-4147-A177-3AD203B41FA5}">
                      <a16:colId xmlns:a16="http://schemas.microsoft.com/office/drawing/2014/main" val="1061687893"/>
                    </a:ext>
                  </a:extLst>
                </a:gridCol>
                <a:gridCol w="2342812">
                  <a:extLst>
                    <a:ext uri="{9D8B030D-6E8A-4147-A177-3AD203B41FA5}">
                      <a16:colId xmlns:a16="http://schemas.microsoft.com/office/drawing/2014/main" val="3858732384"/>
                    </a:ext>
                  </a:extLst>
                </a:gridCol>
                <a:gridCol w="2342812">
                  <a:extLst>
                    <a:ext uri="{9D8B030D-6E8A-4147-A177-3AD203B41FA5}">
                      <a16:colId xmlns:a16="http://schemas.microsoft.com/office/drawing/2014/main" val="810419132"/>
                    </a:ext>
                  </a:extLst>
                </a:gridCol>
              </a:tblGrid>
              <a:tr h="127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E.coli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precursors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Sapiens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precursors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(%)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577942"/>
                  </a:ext>
                </a:extLst>
              </a:tr>
              <a:tr h="127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Spectronaut 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830857"/>
                  </a:ext>
                </a:extLst>
              </a:tr>
              <a:tr h="127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Spectronaut 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727083"/>
                  </a:ext>
                </a:extLst>
              </a:tr>
              <a:tr h="127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DIA-NN lib-free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860705"/>
                  </a:ext>
                </a:extLst>
              </a:tr>
              <a:tr h="127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FP-MSF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807112"/>
                  </a:ext>
                </a:extLst>
              </a:tr>
              <a:tr h="127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FP-MSF hybrid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36358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AAFB093-FA77-AF09-D44E-48B3558B4810}"/>
              </a:ext>
            </a:extLst>
          </p:cNvPr>
          <p:cNvSpPr txBox="1"/>
          <p:nvPr/>
        </p:nvSpPr>
        <p:spPr>
          <a:xfrm>
            <a:off x="172822" y="6555720"/>
            <a:ext cx="2130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Yu et al., </a:t>
            </a:r>
            <a:r>
              <a:rPr lang="en-US" sz="1100" i="1" dirty="0"/>
              <a:t>Nat. </a:t>
            </a:r>
            <a:r>
              <a:rPr lang="en-US" sz="1100" i="1" dirty="0" err="1"/>
              <a:t>Commun</a:t>
            </a:r>
            <a:r>
              <a:rPr lang="en-US" sz="1100" i="1" dirty="0"/>
              <a:t>.</a:t>
            </a:r>
            <a:r>
              <a:rPr lang="en-US" sz="1100" dirty="0"/>
              <a:t> (2023)</a:t>
            </a:r>
          </a:p>
        </p:txBody>
      </p:sp>
    </p:spTree>
    <p:extLst>
      <p:ext uri="{BB962C8B-B14F-4D97-AF65-F5344CB8AC3E}">
        <p14:creationId xmlns:p14="http://schemas.microsoft.com/office/powerpoint/2010/main" val="1445697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439F4E-CA65-4DD5-B852-96E4A209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 data analysis</a:t>
            </a:r>
          </a:p>
        </p:txBody>
      </p:sp>
      <p:pic>
        <p:nvPicPr>
          <p:cNvPr id="4" name="Picture 3" descr="A close-up of a graph&#10;&#10;Description automatically generated">
            <a:extLst>
              <a:ext uri="{FF2B5EF4-FFF2-40B4-BE49-F238E27FC236}">
                <a16:creationId xmlns:a16="http://schemas.microsoft.com/office/drawing/2014/main" id="{F861923D-238E-C67B-38A6-42F050732C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95"/>
          <a:stretch/>
        </p:blipFill>
        <p:spPr>
          <a:xfrm>
            <a:off x="225541" y="1416132"/>
            <a:ext cx="11740918" cy="40257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A8EAAA-56DC-ED7B-CE5B-776AB0F4E167}"/>
              </a:ext>
            </a:extLst>
          </p:cNvPr>
          <p:cNvSpPr txBox="1"/>
          <p:nvPr/>
        </p:nvSpPr>
        <p:spPr>
          <a:xfrm>
            <a:off x="172822" y="6555720"/>
            <a:ext cx="2130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Yu et al., </a:t>
            </a:r>
            <a:r>
              <a:rPr lang="en-US" sz="1100" i="1" dirty="0"/>
              <a:t>Nat. </a:t>
            </a:r>
            <a:r>
              <a:rPr lang="en-US" sz="1100" i="1" dirty="0" err="1"/>
              <a:t>Commun</a:t>
            </a:r>
            <a:r>
              <a:rPr lang="en-US" sz="1100" i="1" dirty="0"/>
              <a:t>.</a:t>
            </a:r>
            <a:r>
              <a:rPr lang="en-US" sz="1100" dirty="0"/>
              <a:t> (2023)</a:t>
            </a:r>
          </a:p>
        </p:txBody>
      </p:sp>
    </p:spTree>
    <p:extLst>
      <p:ext uri="{BB962C8B-B14F-4D97-AF65-F5344CB8AC3E}">
        <p14:creationId xmlns:p14="http://schemas.microsoft.com/office/powerpoint/2010/main" val="3275849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439F4E-CA65-4DD5-B852-96E4A209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 data analysis</a:t>
            </a: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C8B09AF7-A5DE-C22D-5E18-51D61E827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84066"/>
              </p:ext>
            </p:extLst>
          </p:nvPr>
        </p:nvGraphicFramePr>
        <p:xfrm>
          <a:off x="355600" y="932875"/>
          <a:ext cx="5472545" cy="556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673">
                  <a:extLst>
                    <a:ext uri="{9D8B030D-6E8A-4147-A177-3AD203B41FA5}">
                      <a16:colId xmlns:a16="http://schemas.microsoft.com/office/drawing/2014/main" val="3871720044"/>
                    </a:ext>
                  </a:extLst>
                </a:gridCol>
                <a:gridCol w="1279237">
                  <a:extLst>
                    <a:ext uri="{9D8B030D-6E8A-4147-A177-3AD203B41FA5}">
                      <a16:colId xmlns:a16="http://schemas.microsoft.com/office/drawing/2014/main" val="763814903"/>
                    </a:ext>
                  </a:extLst>
                </a:gridCol>
                <a:gridCol w="1204045">
                  <a:extLst>
                    <a:ext uri="{9D8B030D-6E8A-4147-A177-3AD203B41FA5}">
                      <a16:colId xmlns:a16="http://schemas.microsoft.com/office/drawing/2014/main" val="3821666055"/>
                    </a:ext>
                  </a:extLst>
                </a:gridCol>
                <a:gridCol w="1497590">
                  <a:extLst>
                    <a:ext uri="{9D8B030D-6E8A-4147-A177-3AD203B41FA5}">
                      <a16:colId xmlns:a16="http://schemas.microsoft.com/office/drawing/2014/main" val="17236699"/>
                    </a:ext>
                  </a:extLst>
                </a:gridCol>
              </a:tblGrid>
              <a:tr h="11120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Condition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#Samples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Mixture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E. coli </a:t>
                      </a:r>
                      <a:r>
                        <a:rPr lang="en-US" sz="1800" dirty="0"/>
                        <a:t>to Human ratio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4978993"/>
                  </a:ext>
                </a:extLst>
              </a:tr>
              <a:tr h="11120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Lymphnode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Human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3003534"/>
                  </a:ext>
                </a:extLst>
              </a:tr>
              <a:tr h="11120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1-06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Human +</a:t>
                      </a:r>
                    </a:p>
                    <a:p>
                      <a:pPr algn="ctr"/>
                      <a:r>
                        <a:rPr lang="en-US" sz="1800" i="1" dirty="0"/>
                        <a:t>E. coli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1/06 vs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96115"/>
                  </a:ext>
                </a:extLst>
              </a:tr>
              <a:tr h="11120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Human +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E. coli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1/12 vs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1181135"/>
                  </a:ext>
                </a:extLst>
              </a:tr>
              <a:tr h="11120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Human +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E. coli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1/25 vs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487698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D87CDEE-CE92-B92A-60EC-272CB28CF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57" y="788754"/>
            <a:ext cx="5492026" cy="58376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FC9FE2-FAE7-4728-3688-47E5B7FD0DB6}"/>
              </a:ext>
            </a:extLst>
          </p:cNvPr>
          <p:cNvSpPr/>
          <p:nvPr/>
        </p:nvSpPr>
        <p:spPr>
          <a:xfrm>
            <a:off x="218933" y="3232729"/>
            <a:ext cx="5745877" cy="960582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86AFF-1437-FC2C-AAC9-9A29421502E7}"/>
              </a:ext>
            </a:extLst>
          </p:cNvPr>
          <p:cNvSpPr txBox="1"/>
          <p:nvPr/>
        </p:nvSpPr>
        <p:spPr>
          <a:xfrm>
            <a:off x="172822" y="6555720"/>
            <a:ext cx="2130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Yu et al., </a:t>
            </a:r>
            <a:r>
              <a:rPr lang="en-US" sz="1100" i="1" dirty="0"/>
              <a:t>Nat. </a:t>
            </a:r>
            <a:r>
              <a:rPr lang="en-US" sz="1100" i="1" dirty="0" err="1"/>
              <a:t>Commun</a:t>
            </a:r>
            <a:r>
              <a:rPr lang="en-US" sz="1100" i="1" dirty="0"/>
              <a:t>.</a:t>
            </a:r>
            <a:r>
              <a:rPr lang="en-US" sz="1100" dirty="0"/>
              <a:t> (2023)</a:t>
            </a:r>
          </a:p>
        </p:txBody>
      </p:sp>
    </p:spTree>
    <p:extLst>
      <p:ext uri="{BB962C8B-B14F-4D97-AF65-F5344CB8AC3E}">
        <p14:creationId xmlns:p14="http://schemas.microsoft.com/office/powerpoint/2010/main" val="2632290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439F4E-CA65-4DD5-B852-96E4A209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 data analysis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C0E672F1-A85F-824D-66AE-D073D8C47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083667"/>
              </p:ext>
            </p:extLst>
          </p:nvPr>
        </p:nvGraphicFramePr>
        <p:xfrm>
          <a:off x="304800" y="798948"/>
          <a:ext cx="1173298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106">
                  <a:extLst>
                    <a:ext uri="{9D8B030D-6E8A-4147-A177-3AD203B41FA5}">
                      <a16:colId xmlns:a16="http://schemas.microsoft.com/office/drawing/2014/main" val="3871720044"/>
                    </a:ext>
                  </a:extLst>
                </a:gridCol>
                <a:gridCol w="2742649">
                  <a:extLst>
                    <a:ext uri="{9D8B030D-6E8A-4147-A177-3AD203B41FA5}">
                      <a16:colId xmlns:a16="http://schemas.microsoft.com/office/drawing/2014/main" val="763814903"/>
                    </a:ext>
                  </a:extLst>
                </a:gridCol>
                <a:gridCol w="2581439">
                  <a:extLst>
                    <a:ext uri="{9D8B030D-6E8A-4147-A177-3AD203B41FA5}">
                      <a16:colId xmlns:a16="http://schemas.microsoft.com/office/drawing/2014/main" val="3821666055"/>
                    </a:ext>
                  </a:extLst>
                </a:gridCol>
                <a:gridCol w="3210792">
                  <a:extLst>
                    <a:ext uri="{9D8B030D-6E8A-4147-A177-3AD203B41FA5}">
                      <a16:colId xmlns:a16="http://schemas.microsoft.com/office/drawing/2014/main" val="17236699"/>
                    </a:ext>
                  </a:extLst>
                </a:gridCol>
              </a:tblGrid>
              <a:tr h="1357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Condition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#Samples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Mixture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E. coli </a:t>
                      </a:r>
                      <a:r>
                        <a:rPr lang="en-US" sz="1800" dirty="0"/>
                        <a:t>to Human ratio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4978993"/>
                  </a:ext>
                </a:extLst>
              </a:tr>
              <a:tr h="1357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Lymphnode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Human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3003534"/>
                  </a:ext>
                </a:extLst>
              </a:tr>
              <a:tr h="1357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1-06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Human + </a:t>
                      </a:r>
                      <a:r>
                        <a:rPr lang="en-US" sz="1800" i="1" dirty="0"/>
                        <a:t>E. coli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1/06 vs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96115"/>
                  </a:ext>
                </a:extLst>
              </a:tr>
              <a:tr h="1357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Human + </a:t>
                      </a:r>
                      <a:r>
                        <a:rPr lang="en-US" sz="1800" i="1" dirty="0"/>
                        <a:t>E. coli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1/12 vs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1181135"/>
                  </a:ext>
                </a:extLst>
              </a:tr>
              <a:tr h="1357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Human + </a:t>
                      </a:r>
                      <a:r>
                        <a:rPr lang="en-US" sz="1800" i="1" dirty="0"/>
                        <a:t>E. coli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1/25 vs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487698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A426D7A-CF9E-83D9-5B4C-C2866BC072E1}"/>
              </a:ext>
            </a:extLst>
          </p:cNvPr>
          <p:cNvSpPr/>
          <p:nvPr/>
        </p:nvSpPr>
        <p:spPr>
          <a:xfrm>
            <a:off x="154214" y="1584036"/>
            <a:ext cx="11934371" cy="24476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0A6BAD-ACEF-D5EF-750C-C93FDA6BFB71}"/>
              </a:ext>
            </a:extLst>
          </p:cNvPr>
          <p:cNvSpPr/>
          <p:nvPr/>
        </p:nvSpPr>
        <p:spPr>
          <a:xfrm>
            <a:off x="154214" y="2321790"/>
            <a:ext cx="11934371" cy="24476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D8E376-5DB8-153B-43E1-A18FD53E2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" y="2916456"/>
            <a:ext cx="11984338" cy="35199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62426F-76AD-737D-F4EA-F78EE4D09B49}"/>
              </a:ext>
            </a:extLst>
          </p:cNvPr>
          <p:cNvSpPr txBox="1"/>
          <p:nvPr/>
        </p:nvSpPr>
        <p:spPr>
          <a:xfrm>
            <a:off x="172822" y="6555720"/>
            <a:ext cx="2130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Yu et al., </a:t>
            </a:r>
            <a:r>
              <a:rPr lang="en-US" sz="1100" i="1" dirty="0"/>
              <a:t>Nat. </a:t>
            </a:r>
            <a:r>
              <a:rPr lang="en-US" sz="1100" i="1" dirty="0" err="1"/>
              <a:t>Commun</a:t>
            </a:r>
            <a:r>
              <a:rPr lang="en-US" sz="1100" i="1" dirty="0"/>
              <a:t>.</a:t>
            </a:r>
            <a:r>
              <a:rPr lang="en-US" sz="1100" dirty="0"/>
              <a:t> (2023)</a:t>
            </a:r>
          </a:p>
        </p:txBody>
      </p:sp>
    </p:spTree>
    <p:extLst>
      <p:ext uri="{BB962C8B-B14F-4D97-AF65-F5344CB8AC3E}">
        <p14:creationId xmlns:p14="http://schemas.microsoft.com/office/powerpoint/2010/main" val="3919555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439F4E-CA65-4DD5-B852-96E4A209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 data analysis</a:t>
            </a:r>
          </a:p>
        </p:txBody>
      </p:sp>
      <p:pic>
        <p:nvPicPr>
          <p:cNvPr id="9" name="Picture 8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6861AF62-3110-43C9-9C15-E9CBE4E7A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1" y="1704519"/>
            <a:ext cx="5435398" cy="3657600"/>
          </a:xfrm>
          <a:prstGeom prst="rect">
            <a:avLst/>
          </a:prstGeom>
        </p:spPr>
      </p:pic>
      <p:pic>
        <p:nvPicPr>
          <p:cNvPr id="14" name="Picture 13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0D62B3C1-E6DC-3552-1486-B8698BBE5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631" y="1797787"/>
            <a:ext cx="5435398" cy="3471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F9797B-6345-FB27-EECE-5D24FCDC6E13}"/>
              </a:ext>
            </a:extLst>
          </p:cNvPr>
          <p:cNvSpPr txBox="1"/>
          <p:nvPr/>
        </p:nvSpPr>
        <p:spPr>
          <a:xfrm>
            <a:off x="2648197" y="135893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Proteome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C0E0D9-03B9-3EEC-8A7D-92E9EF0EDD98}"/>
              </a:ext>
            </a:extLst>
          </p:cNvPr>
          <p:cNvSpPr txBox="1"/>
          <p:nvPr/>
        </p:nvSpPr>
        <p:spPr>
          <a:xfrm>
            <a:off x="8073236" y="1358937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Phosphoproteome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12B9D2-4209-2FC9-DDAF-E6316F3EAD38}"/>
              </a:ext>
            </a:extLst>
          </p:cNvPr>
          <p:cNvSpPr txBox="1"/>
          <p:nvPr/>
        </p:nvSpPr>
        <p:spPr>
          <a:xfrm>
            <a:off x="597794" y="5735426"/>
            <a:ext cx="1067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Windows desktop: Intel Core i9-10900K, 3.70 GHz, 10 cores, 20 logical processors, 128 GB of memory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018239-2E70-908A-88ED-0A395A1581C8}"/>
              </a:ext>
            </a:extLst>
          </p:cNvPr>
          <p:cNvSpPr txBox="1"/>
          <p:nvPr/>
        </p:nvSpPr>
        <p:spPr>
          <a:xfrm>
            <a:off x="172822" y="6555720"/>
            <a:ext cx="2130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Yu et al., </a:t>
            </a:r>
            <a:r>
              <a:rPr lang="en-US" sz="1100" i="1" dirty="0"/>
              <a:t>Nat. </a:t>
            </a:r>
            <a:r>
              <a:rPr lang="en-US" sz="1100" i="1" dirty="0" err="1"/>
              <a:t>Commun</a:t>
            </a:r>
            <a:r>
              <a:rPr lang="en-US" sz="1100" i="1" dirty="0"/>
              <a:t>.</a:t>
            </a:r>
            <a:r>
              <a:rPr lang="en-US" sz="1100" dirty="0"/>
              <a:t> (2023)</a:t>
            </a:r>
          </a:p>
        </p:txBody>
      </p:sp>
    </p:spTree>
    <p:extLst>
      <p:ext uri="{BB962C8B-B14F-4D97-AF65-F5344CB8AC3E}">
        <p14:creationId xmlns:p14="http://schemas.microsoft.com/office/powerpoint/2010/main" val="993657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9370B2-118B-47A6-9554-3B0A9A61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comment-line interface?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CA7F0-F144-47ED-A3F8-D3C5C0AE86F3}"/>
              </a:ext>
            </a:extLst>
          </p:cNvPr>
          <p:cNvSpPr txBox="1"/>
          <p:nvPr/>
        </p:nvSpPr>
        <p:spPr>
          <a:xfrm>
            <a:off x="124220" y="2177616"/>
            <a:ext cx="119435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Usage: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</a:rPr>
              <a:t>fragpipe</a:t>
            </a:r>
            <a:r>
              <a:rPr lang="en-US" sz="1600" dirty="0">
                <a:latin typeface="Consolas" panose="020B0609020204030204" pitchFamily="49" charset="0"/>
              </a:rPr>
              <a:t> --headless --workflow &lt;path to workflow file&gt; --manifest &lt;path to manifest file&gt; --</a:t>
            </a:r>
            <a:r>
              <a:rPr lang="en-US" sz="1600" dirty="0" err="1">
                <a:latin typeface="Consolas" panose="020B0609020204030204" pitchFamily="49" charset="0"/>
              </a:rPr>
              <a:t>workdir</a:t>
            </a:r>
            <a:r>
              <a:rPr lang="en-US" sz="1600" dirty="0">
                <a:latin typeface="Consolas" panose="020B0609020204030204" pitchFamily="49" charset="0"/>
              </a:rPr>
              <a:t> &lt;path to result directory&gt;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Options: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-h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--help                          # Print this help message.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--headless                      # Running in headless mode.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--workflow &lt;string&gt;             # Specify path to workflow file.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--manifest &lt;string&gt;             # Specify path to manifest file.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--</a:t>
            </a:r>
            <a:r>
              <a:rPr lang="en-US" sz="1600" dirty="0" err="1">
                <a:latin typeface="Consolas" panose="020B0609020204030204" pitchFamily="49" charset="0"/>
              </a:rPr>
              <a:t>workdir</a:t>
            </a:r>
            <a:r>
              <a:rPr lang="en-US" sz="1600" dirty="0">
                <a:latin typeface="Consolas" panose="020B0609020204030204" pitchFamily="49" charset="0"/>
              </a:rPr>
              <a:t> &lt;string&gt;              # Specify the result directory.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--dry-run                       # (optional) Dry run, not really run FragPipe.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--ram &lt;integer&gt;                 # (optional) Specify the maximum allowed memory size.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--threads &lt;integer&gt;             # (optional) Specify the number of threads.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--config-</a:t>
            </a:r>
            <a:r>
              <a:rPr lang="en-US" sz="1600" dirty="0" err="1">
                <a:latin typeface="Consolas" panose="020B0609020204030204" pitchFamily="49" charset="0"/>
              </a:rPr>
              <a:t>msfragger</a:t>
            </a:r>
            <a:r>
              <a:rPr lang="en-US" sz="1600" dirty="0">
                <a:latin typeface="Consolas" panose="020B0609020204030204" pitchFamily="49" charset="0"/>
              </a:rPr>
              <a:t> &lt;string&gt;     # (optional) specify the location of the MSFragger jar file.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--config-</a:t>
            </a:r>
            <a:r>
              <a:rPr lang="en-US" sz="1600" dirty="0" err="1">
                <a:latin typeface="Consolas" panose="020B0609020204030204" pitchFamily="49" charset="0"/>
              </a:rPr>
              <a:t>ionquant</a:t>
            </a:r>
            <a:r>
              <a:rPr lang="en-US" sz="1600" dirty="0">
                <a:latin typeface="Consolas" panose="020B0609020204030204" pitchFamily="49" charset="0"/>
              </a:rPr>
              <a:t> &lt;string&gt;      # (optional) specify the location of the IonQuant jar file.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--config-philosopher &lt;string&gt;   # (optional) specify the location of the Philosopher binary file.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  --config-python &lt;string&gt;        # (optional) specify the location of the Python directory.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241B4-C13F-108D-809C-2572D4FFF2ED}"/>
              </a:ext>
            </a:extLst>
          </p:cNvPr>
          <p:cNvSpPr txBox="1"/>
          <p:nvPr/>
        </p:nvSpPr>
        <p:spPr>
          <a:xfrm>
            <a:off x="253141" y="835130"/>
            <a:ext cx="7965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performance computing 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Webservers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Processing many jobs in batches</a:t>
            </a:r>
          </a:p>
        </p:txBody>
      </p:sp>
    </p:spTree>
    <p:extLst>
      <p:ext uri="{BB962C8B-B14F-4D97-AF65-F5344CB8AC3E}">
        <p14:creationId xmlns:p14="http://schemas.microsoft.com/office/powerpoint/2010/main" val="2775210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C332A9-95D7-4669-947D-08309B88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Acknowledgements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4479C9-81C1-4F8C-8500-0E260380B665}"/>
              </a:ext>
            </a:extLst>
          </p:cNvPr>
          <p:cNvSpPr txBox="1"/>
          <p:nvPr/>
        </p:nvSpPr>
        <p:spPr>
          <a:xfrm>
            <a:off x="1330612" y="1703689"/>
            <a:ext cx="490289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 err="1">
                <a:latin typeface="+mn-lt"/>
                <a:cs typeface="Arial" panose="020B0604020202020204" pitchFamily="34" charset="0"/>
              </a:rPr>
              <a:t>Nesvizhskii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 group:</a:t>
            </a:r>
          </a:p>
          <a:p>
            <a:pPr marL="0" indent="0"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Alexey Nesvizhskii (PI)</a:t>
            </a:r>
          </a:p>
          <a:p>
            <a:pPr marL="0" indent="0">
              <a:buNone/>
            </a:pPr>
            <a:r>
              <a:rPr lang="en-US" sz="2000" dirty="0">
                <a:cs typeface="Arial" panose="020B0604020202020204" pitchFamily="34" charset="0"/>
              </a:rPr>
              <a:t>Andy Kong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Guo Ci Teo</a:t>
            </a:r>
          </a:p>
          <a:p>
            <a:pPr marL="0" indent="0"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Dmitry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Avtonomov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Sarah Haynes</a:t>
            </a:r>
          </a:p>
          <a:p>
            <a:pPr marL="0" indent="0"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Daniel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Polasky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Daniel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Geiszler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r>
              <a:rPr lang="en-US" sz="2000" dirty="0">
                <a:latin typeface="+mn-lt"/>
                <a:cs typeface="Arial" panose="020B0604020202020204" pitchFamily="34" charset="0"/>
              </a:rPr>
              <a:t>Kevin Yang</a:t>
            </a:r>
          </a:p>
          <a:p>
            <a:pPr marL="0" indent="0"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Ginny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Xiaohe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Li</a:t>
            </a:r>
          </a:p>
          <a:p>
            <a:pPr marL="0" indent="0">
              <a:buNone/>
            </a:pPr>
            <a:r>
              <a:rPr lang="en-US" sz="2000" dirty="0">
                <a:cs typeface="Arial" panose="020B0604020202020204" pitchFamily="34" charset="0"/>
              </a:rPr>
              <a:t>Kai Li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13" name="Picture 4" descr="The National Institutes of Health | LinkedIn">
            <a:extLst>
              <a:ext uri="{FF2B5EF4-FFF2-40B4-BE49-F238E27FC236}">
                <a16:creationId xmlns:a16="http://schemas.microsoft.com/office/drawing/2014/main" id="{9491C7FA-BBD7-4005-99A4-2362F7A95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125" y="5251871"/>
            <a:ext cx="1072427" cy="107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NCI National Cancer Institute Logo - OHC - Oncology Hematology Care">
            <a:extLst>
              <a:ext uri="{FF2B5EF4-FFF2-40B4-BE49-F238E27FC236}">
                <a16:creationId xmlns:a16="http://schemas.microsoft.com/office/drawing/2014/main" id="{9D1748DD-75EB-4A36-89BA-478AE1B66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545" y="5154311"/>
            <a:ext cx="1845685" cy="10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B227ED-300C-C7B9-431C-844F39D2FFF2}"/>
              </a:ext>
            </a:extLst>
          </p:cNvPr>
          <p:cNvSpPr txBox="1"/>
          <p:nvPr/>
        </p:nvSpPr>
        <p:spPr>
          <a:xfrm>
            <a:off x="6233509" y="1703689"/>
            <a:ext cx="42999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+mn-lt"/>
                <a:cs typeface="Arial" panose="020B0604020202020204" pitchFamily="34" charset="0"/>
              </a:rPr>
              <a:t>Collaborators:</a:t>
            </a:r>
          </a:p>
          <a:p>
            <a:pPr marL="0" indent="0"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George Rosenberger (EasyPQP)</a:t>
            </a:r>
          </a:p>
          <a:p>
            <a:pPr marL="0" indent="0"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Lukas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Käll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(Percolator)</a:t>
            </a:r>
          </a:p>
          <a:p>
            <a:pPr marL="0" indent="0">
              <a:buNone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David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Shteynberg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PTMProphet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)</a:t>
            </a:r>
          </a:p>
          <a:p>
            <a:r>
              <a:rPr lang="en-US" sz="2000" dirty="0"/>
              <a:t>Vadim </a:t>
            </a:r>
            <a:r>
              <a:rPr lang="en-US" sz="2000" dirty="0" err="1"/>
              <a:t>Demichev</a:t>
            </a:r>
            <a:r>
              <a:rPr lang="en-US" sz="2000" dirty="0"/>
              <a:t> (DIA-NN) </a:t>
            </a:r>
          </a:p>
          <a:p>
            <a:r>
              <a:rPr lang="en-US" sz="2000" dirty="0" err="1"/>
              <a:t>Keriann</a:t>
            </a:r>
            <a:r>
              <a:rPr lang="en-US" sz="2000" dirty="0"/>
              <a:t> Backus Lab (UCLA)</a:t>
            </a:r>
          </a:p>
          <a:p>
            <a:r>
              <a:rPr lang="en-US" sz="2000" dirty="0"/>
              <a:t>Stephan Hacker Lab (Leiden U)</a:t>
            </a:r>
          </a:p>
          <a:p>
            <a:r>
              <a:rPr lang="en-US" sz="2000" dirty="0" err="1"/>
              <a:t>Ralser</a:t>
            </a:r>
            <a:r>
              <a:rPr lang="en-US" sz="2000" dirty="0"/>
              <a:t> Lab (Francis Crick)</a:t>
            </a:r>
          </a:p>
          <a:p>
            <a:r>
              <a:rPr lang="en-US" sz="2000" dirty="0"/>
              <a:t>Ying Zhu (Genentech)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92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08D955-86E3-2392-84C3-7661292180DA}"/>
              </a:ext>
            </a:extLst>
          </p:cNvPr>
          <p:cNvSpPr txBox="1"/>
          <p:nvPr/>
        </p:nvSpPr>
        <p:spPr>
          <a:xfrm>
            <a:off x="1871926" y="1789889"/>
            <a:ext cx="844814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dirty="0"/>
              <a:t>Thank you</a:t>
            </a:r>
          </a:p>
          <a:p>
            <a:pPr algn="ctr"/>
            <a:r>
              <a:rPr lang="en-US" sz="138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29216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56F3EB-EF5D-1C15-CFFF-F43E88EE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Data acquisition and analysis in bottom-up proteomics</a:t>
            </a:r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7097D3DE-C99C-22D5-0740-264C10DB8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65"/>
          <a:stretch/>
        </p:blipFill>
        <p:spPr bwMode="auto">
          <a:xfrm>
            <a:off x="304630" y="1513203"/>
            <a:ext cx="11582739" cy="383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97D228-9FEB-C5EA-79F0-C448CC5F9AF6}"/>
              </a:ext>
            </a:extLst>
          </p:cNvPr>
          <p:cNvSpPr txBox="1"/>
          <p:nvPr/>
        </p:nvSpPr>
        <p:spPr>
          <a:xfrm>
            <a:off x="9795825" y="5446756"/>
            <a:ext cx="2091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cs typeface="Arial" panose="020B0604020202020204" pitchFamily="34" charset="0"/>
              </a:rPr>
              <a:t>Aebersold</a:t>
            </a:r>
            <a:r>
              <a:rPr lang="en-US" sz="900" dirty="0">
                <a:cs typeface="Arial" panose="020B0604020202020204" pitchFamily="34" charset="0"/>
              </a:rPr>
              <a:t> and Mann, </a:t>
            </a:r>
            <a:r>
              <a:rPr lang="en-US" sz="900" i="1" dirty="0">
                <a:cs typeface="Arial" panose="020B0604020202020204" pitchFamily="34" charset="0"/>
              </a:rPr>
              <a:t>Nature</a:t>
            </a:r>
            <a:r>
              <a:rPr lang="en-US" sz="900" dirty="0">
                <a:cs typeface="Arial" panose="020B0604020202020204" pitchFamily="34" charset="0"/>
              </a:rPr>
              <a:t> (2016)</a:t>
            </a:r>
            <a:endParaRPr lang="en-US" sz="9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9370B2-118B-47A6-9554-3B0A9A61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40" y="40670"/>
            <a:ext cx="11770883" cy="581630"/>
          </a:xfrm>
        </p:spPr>
        <p:txBody>
          <a:bodyPr>
            <a:normAutofit fontScale="90000"/>
          </a:bodyPr>
          <a:lstStyle/>
          <a:p>
            <a:r>
              <a:rPr lang="en-US" dirty="0"/>
              <a:t>FragPipe is becoming one-stop proteomics data analysis suite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FB0B70D-0A57-13B4-6352-B22DF498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77" y="1056659"/>
            <a:ext cx="3988387" cy="5089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FragPipe supports:</a:t>
            </a:r>
          </a:p>
          <a:p>
            <a:r>
              <a:rPr lang="en-US" sz="2000" dirty="0"/>
              <a:t>Closed and open searches</a:t>
            </a:r>
          </a:p>
          <a:p>
            <a:r>
              <a:rPr lang="en-US" sz="2000" dirty="0"/>
              <a:t>FDR estimation</a:t>
            </a:r>
          </a:p>
          <a:p>
            <a:r>
              <a:rPr lang="en-US" sz="2000" dirty="0"/>
              <a:t>Glycopeptide search</a:t>
            </a:r>
          </a:p>
          <a:p>
            <a:r>
              <a:rPr lang="en-US" sz="2000" dirty="0"/>
              <a:t>Deep-learning-based rescoring</a:t>
            </a:r>
          </a:p>
          <a:p>
            <a:r>
              <a:rPr lang="en-US" sz="2000" dirty="0"/>
              <a:t>PTM discovery</a:t>
            </a:r>
          </a:p>
          <a:p>
            <a:r>
              <a:rPr lang="en-US" sz="2000" dirty="0"/>
              <a:t>Spectral library building</a:t>
            </a:r>
          </a:p>
          <a:p>
            <a:r>
              <a:rPr lang="en-US" sz="2000" dirty="0"/>
              <a:t>Label-free quantification</a:t>
            </a:r>
          </a:p>
          <a:p>
            <a:r>
              <a:rPr lang="en-US" sz="2000" dirty="0"/>
              <a:t>Isotopic-labeled quantification</a:t>
            </a:r>
          </a:p>
          <a:p>
            <a:r>
              <a:rPr lang="en-US" sz="2000" dirty="0"/>
              <a:t>Isobaric-labeled quantification</a:t>
            </a:r>
          </a:p>
          <a:p>
            <a:r>
              <a:rPr lang="en-US" sz="2000" dirty="0"/>
              <a:t>DIA peptide identification and quantification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577C641-A9C9-91C1-FFDB-317E6AB3B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23" y="1185182"/>
            <a:ext cx="7772400" cy="49605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9CFA2E-5ABC-57E6-6787-0E2447075509}"/>
              </a:ext>
            </a:extLst>
          </p:cNvPr>
          <p:cNvSpPr/>
          <p:nvPr/>
        </p:nvSpPr>
        <p:spPr>
          <a:xfrm>
            <a:off x="522513" y="2576941"/>
            <a:ext cx="2541322" cy="5937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EDC439-79B0-27BE-AC99-0C71933DEA16}"/>
              </a:ext>
            </a:extLst>
          </p:cNvPr>
          <p:cNvSpPr/>
          <p:nvPr/>
        </p:nvSpPr>
        <p:spPr>
          <a:xfrm>
            <a:off x="522512" y="5080659"/>
            <a:ext cx="3526973" cy="5937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7D49E7-EBA1-481D-B124-2C8F48D5F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Deep-learning</a:t>
            </a:r>
            <a:r>
              <a:rPr lang="en-US" altLang="zh-CN" dirty="0"/>
              <a:t>-based prediction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70DC21-DC35-C328-C534-844AD453876E}"/>
              </a:ext>
            </a:extLst>
          </p:cNvPr>
          <p:cNvSpPr txBox="1"/>
          <p:nvPr/>
        </p:nvSpPr>
        <p:spPr>
          <a:xfrm>
            <a:off x="336271" y="1252363"/>
            <a:ext cx="1156478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use deep-learning-based prediction in peptide identification?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Generate a spectral library </a:t>
            </a:r>
            <a:r>
              <a:rPr lang="en-US" altLang="zh-CN" sz="2800" dirty="0"/>
              <a:t>from</a:t>
            </a:r>
            <a:r>
              <a:rPr lang="en-US" sz="2800" dirty="0"/>
              <a:t> the whole database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The spectral library can be reused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Predicting the whole database is slow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PTMs and non-specific digestion make it too slow to be used in practice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Rescore the PSMs after database searching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Most tools require GPU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Most tools require Python or upload to webserver.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There is no easy-to-use GUI interface</a:t>
            </a:r>
          </a:p>
        </p:txBody>
      </p:sp>
    </p:spTree>
    <p:extLst>
      <p:ext uri="{BB962C8B-B14F-4D97-AF65-F5344CB8AC3E}">
        <p14:creationId xmlns:p14="http://schemas.microsoft.com/office/powerpoint/2010/main" val="295652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7D49E7-EBA1-481D-B124-2C8F48D5F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ideal rescoring software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70DC21-DC35-C328-C534-844AD453876E}"/>
              </a:ext>
            </a:extLst>
          </p:cNvPr>
          <p:cNvSpPr txBox="1"/>
          <p:nvPr/>
        </p:nvSpPr>
        <p:spPr>
          <a:xfrm>
            <a:off x="1496920" y="1766961"/>
            <a:ext cx="941796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Most users do not have powerful NVIDIA GPUs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CPU only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Installing Python packages is not always easy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No additional installation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Plug and play (distributed with FragPipe)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Command line interface is not user friendly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Easy-to-use GUI (FragPipe)</a:t>
            </a:r>
          </a:p>
        </p:txBody>
      </p:sp>
    </p:spTree>
    <p:extLst>
      <p:ext uri="{BB962C8B-B14F-4D97-AF65-F5344CB8AC3E}">
        <p14:creationId xmlns:p14="http://schemas.microsoft.com/office/powerpoint/2010/main" val="112182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7D49E7-EBA1-481D-B124-2C8F48D5F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MSBooster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8F623B-0B40-DC3E-E56C-91585C222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964" y="826584"/>
            <a:ext cx="6684820" cy="2291397"/>
          </a:xfrm>
          <a:prstGeom prst="rect">
            <a:avLst/>
          </a:prstGeom>
        </p:spPr>
      </p:pic>
      <p:pic>
        <p:nvPicPr>
          <p:cNvPr id="8" name="Picture 7" descr="A diagram of a model&#10;&#10;Description automatically generated">
            <a:extLst>
              <a:ext uri="{FF2B5EF4-FFF2-40B4-BE49-F238E27FC236}">
                <a16:creationId xmlns:a16="http://schemas.microsoft.com/office/drawing/2014/main" id="{68B0F082-D12E-60B5-2DF5-BB91806EB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58" y="3240925"/>
            <a:ext cx="6447551" cy="361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9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7D49E7-EBA1-481D-B124-2C8F48D5F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HLA rescoring</a:t>
            </a:r>
          </a:p>
        </p:txBody>
      </p:sp>
      <p:pic>
        <p:nvPicPr>
          <p:cNvPr id="4" name="Picture 3" descr="A close-up of a graph&#10;&#10;Description automatically generated">
            <a:extLst>
              <a:ext uri="{FF2B5EF4-FFF2-40B4-BE49-F238E27FC236}">
                <a16:creationId xmlns:a16="http://schemas.microsoft.com/office/drawing/2014/main" id="{A98A4069-B717-0400-D4AC-1A20BC480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38" y="890649"/>
            <a:ext cx="9651524" cy="58129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464B1C-14DD-DC93-D22B-A889637C23B1}"/>
              </a:ext>
            </a:extLst>
          </p:cNvPr>
          <p:cNvSpPr txBox="1"/>
          <p:nvPr/>
        </p:nvSpPr>
        <p:spPr>
          <a:xfrm>
            <a:off x="172822" y="655572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Yang et al., </a:t>
            </a:r>
            <a:r>
              <a:rPr lang="en-US" sz="1100" i="1" dirty="0"/>
              <a:t>Nat. </a:t>
            </a:r>
            <a:r>
              <a:rPr lang="en-US" sz="1100" i="1" dirty="0" err="1"/>
              <a:t>Commun</a:t>
            </a:r>
            <a:r>
              <a:rPr lang="en-US" sz="1100" i="1" dirty="0"/>
              <a:t>.</a:t>
            </a:r>
            <a:r>
              <a:rPr lang="en-US" sz="1100" dirty="0"/>
              <a:t> (2023)</a:t>
            </a:r>
          </a:p>
        </p:txBody>
      </p:sp>
    </p:spTree>
    <p:extLst>
      <p:ext uri="{BB962C8B-B14F-4D97-AF65-F5344CB8AC3E}">
        <p14:creationId xmlns:p14="http://schemas.microsoft.com/office/powerpoint/2010/main" val="178847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7D49E7-EBA1-481D-B124-2C8F48D5F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timsTOF</a:t>
            </a:r>
            <a:r>
              <a:rPr lang="en-US" sz="3600" dirty="0"/>
              <a:t> HeLa tryptic search rescoring</a:t>
            </a:r>
          </a:p>
        </p:txBody>
      </p:sp>
      <p:pic>
        <p:nvPicPr>
          <p:cNvPr id="5" name="Picture 4" descr="A collage of graphs and diagrams&#10;&#10;Description automatically generated">
            <a:extLst>
              <a:ext uri="{FF2B5EF4-FFF2-40B4-BE49-F238E27FC236}">
                <a16:creationId xmlns:a16="http://schemas.microsoft.com/office/drawing/2014/main" id="{81EAE93A-FFA9-84AA-5BF8-22B0806D1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14"/>
          <a:stretch/>
        </p:blipFill>
        <p:spPr>
          <a:xfrm>
            <a:off x="157420" y="1232065"/>
            <a:ext cx="11877160" cy="4393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EBE55-B229-9677-8B60-E20BCE5A77CA}"/>
              </a:ext>
            </a:extLst>
          </p:cNvPr>
          <p:cNvSpPr txBox="1"/>
          <p:nvPr/>
        </p:nvSpPr>
        <p:spPr>
          <a:xfrm>
            <a:off x="172822" y="6555720"/>
            <a:ext cx="2326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Yang et al., </a:t>
            </a:r>
            <a:r>
              <a:rPr lang="en-US" sz="1100" i="1" dirty="0"/>
              <a:t>Nat. </a:t>
            </a:r>
            <a:r>
              <a:rPr lang="en-US" sz="1100" i="1" dirty="0" err="1"/>
              <a:t>Commun</a:t>
            </a:r>
            <a:r>
              <a:rPr lang="en-US" sz="1100" i="1" dirty="0"/>
              <a:t>.</a:t>
            </a:r>
            <a:r>
              <a:rPr lang="en-US" sz="1100" dirty="0"/>
              <a:t> (2023)</a:t>
            </a:r>
          </a:p>
        </p:txBody>
      </p:sp>
    </p:spTree>
    <p:extLst>
      <p:ext uri="{BB962C8B-B14F-4D97-AF65-F5344CB8AC3E}">
        <p14:creationId xmlns:p14="http://schemas.microsoft.com/office/powerpoint/2010/main" val="157654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439F4E-CA65-4DD5-B852-96E4A209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 data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84487-6AB3-B5E7-F7FF-A2B64000E1A1}"/>
              </a:ext>
            </a:extLst>
          </p:cNvPr>
          <p:cNvSpPr txBox="1"/>
          <p:nvPr/>
        </p:nvSpPr>
        <p:spPr>
          <a:xfrm>
            <a:off x="224853" y="1515724"/>
            <a:ext cx="117700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silico/experimental spectral library 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Easy to implement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Easy to get good results from tryptic proteome data with common PTMs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Many tools have been developed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Time consuming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Developing another tool is </a:t>
            </a:r>
            <a:r>
              <a:rPr lang="en-US" sz="2800" dirty="0">
                <a:solidFill>
                  <a:srgbClr val="FF0000"/>
                </a:solidFill>
              </a:rPr>
              <a:t>BORING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Feature extraction and pseudo-MS/MS 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Sensitivity is 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773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chigan">
  <a:themeElements>
    <a:clrScheme name="Umich Official">
      <a:dk1>
        <a:srgbClr val="00030C"/>
      </a:dk1>
      <a:lt1>
        <a:sysClr val="window" lastClr="FFFFFF"/>
      </a:lt1>
      <a:dk2>
        <a:srgbClr val="39312C"/>
      </a:dk2>
      <a:lt2>
        <a:srgbClr val="766D66"/>
      </a:lt2>
      <a:accent1>
        <a:srgbClr val="001B36"/>
      </a:accent1>
      <a:accent2>
        <a:srgbClr val="F8C01B"/>
      </a:accent2>
      <a:accent3>
        <a:srgbClr val="771B19"/>
      </a:accent3>
      <a:accent4>
        <a:srgbClr val="E5442B"/>
      </a:accent4>
      <a:accent5>
        <a:srgbClr val="99981D"/>
      </a:accent5>
      <a:accent6>
        <a:srgbClr val="009D8E"/>
      </a:accent6>
      <a:hlink>
        <a:srgbClr val="155494"/>
      </a:hlink>
      <a:folHlink>
        <a:srgbClr val="471A6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ichigan" id="{1F787A78-F910-46E5-A9FB-C3F6144B0D07}" vid="{1005AD99-7441-4295-8FC3-2620644716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6542</TotalTime>
  <Words>976</Words>
  <Application>Microsoft Macintosh PowerPoint</Application>
  <PresentationFormat>Widescreen</PresentationFormat>
  <Paragraphs>233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Consolas</vt:lpstr>
      <vt:lpstr>Helvetica Neue</vt:lpstr>
      <vt:lpstr>Helvetica Neue Bold Condensed</vt:lpstr>
      <vt:lpstr>Michigan</vt:lpstr>
      <vt:lpstr>FragPipe enables the one-stop analysis for DDA and DIA bottom-up proteomics  CNCP 2023 Aug 30, 2023 </vt:lpstr>
      <vt:lpstr>Data acquisition and analysis in bottom-up proteomics</vt:lpstr>
      <vt:lpstr>FragPipe is becoming one-stop proteomics data analysis suite</vt:lpstr>
      <vt:lpstr>Deep-learning-based prediction</vt:lpstr>
      <vt:lpstr>An ideal rescoring software</vt:lpstr>
      <vt:lpstr>MSBooster</vt:lpstr>
      <vt:lpstr>HLA rescoring</vt:lpstr>
      <vt:lpstr>timsTOF HeLa tryptic search rescoring</vt:lpstr>
      <vt:lpstr>DIA data analysis</vt:lpstr>
      <vt:lpstr>DIA data analysis</vt:lpstr>
      <vt:lpstr>DIA data analysis</vt:lpstr>
      <vt:lpstr>DIA data analysis</vt:lpstr>
      <vt:lpstr>DIA data analysis</vt:lpstr>
      <vt:lpstr>DIA data analysis</vt:lpstr>
      <vt:lpstr>DIA data analysis</vt:lpstr>
      <vt:lpstr>DIA data analysis</vt:lpstr>
      <vt:lpstr>What about comment-line interface?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peptide identification from DIA data with MSFragger-DIA</dc:title>
  <dc:creator>Yu, Fengchao</dc:creator>
  <cp:lastModifiedBy>Fengchao Yu</cp:lastModifiedBy>
  <cp:revision>1100</cp:revision>
  <dcterms:created xsi:type="dcterms:W3CDTF">2021-10-26T13:49:27Z</dcterms:created>
  <dcterms:modified xsi:type="dcterms:W3CDTF">2023-08-29T15:06:23Z</dcterms:modified>
</cp:coreProperties>
</file>