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0A53B-C74C-42E8-B606-FD4B29A28BC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A31B-AECD-41C3-BDDF-3A072953D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99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A31B-AECD-41C3-BDDF-3A072953DE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76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D1E81-1C90-D665-E916-512934F96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F34ED1-AC58-2C7F-B90A-D8F3DD33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822DB5-F2FF-7429-DD0D-2AAE42A1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32F992-F48A-A749-F15A-01039AD3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96A2F-6D50-5391-755B-D49BD0DB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56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DD220-A97F-42DC-68FA-DDF2A815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28964F-0084-1F03-7A41-20C7E8822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45A062-D531-1287-74E7-A625DCB8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0341B2-9947-2603-8937-09DD44E4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994897-1755-B4F5-9EDF-CB708CB2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76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85997EF-05DF-253F-AF96-EB7ACC297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BA46EA-2656-9D15-79C9-9CD8F37D2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55B179-A58E-0A38-8617-E867AA2B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F4C8FE-990D-D1A4-ACC5-F885BE3F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DB09F-4898-9C06-AA4A-740CC3A1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72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C5A2B-147D-FE23-8115-A3101AAD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4DBA9C-903E-C830-55B0-961AC8572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83352-CDED-36C6-47BD-BDFF469C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8DD3BA-5A3B-6812-E346-C115FBD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74F599-2173-28FB-600C-230C6312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66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5086A-356F-49D5-23E7-FEFA8D03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C44CE9-FC4A-8C70-4AC5-56C754FD7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1963A-1F76-B805-B46E-B3A4BF83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A0B1D3-9A43-177B-D4A6-FA613D0A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AE523C-68EB-1A1C-0F33-9BFBEB63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73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B66C8-757B-7BB5-08E5-CB98E8D5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F7339-3838-487E-B71C-831AA3AA9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1066FD-82FB-C41F-EBC2-8840A484D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196F31-15F1-1A9A-2622-61082EE2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4F0FCB-D2CB-E05B-1317-305E6B41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E985FA-3086-D8D5-582C-1AAACE58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06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A4006-C071-CDC0-3760-7122C0C5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BB3D5E-4A68-6AD9-F183-194D6FD6A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310F4F-D4C3-BE74-E8A8-73190CC1F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227AF3-3F2C-2D5B-859F-1EB4A2D3E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A114A3-2F72-C2B1-E3DB-24F2C9A39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09679B-72A3-DB38-3C62-3F626122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936D83-32F1-6A3D-E0B1-37C8A2DF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BCA678-70FE-D9F3-2FEC-D5642732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08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168D7-E4B9-AD6A-C8E5-5DE0FB29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5D0ECC-240B-46E7-974B-8BFEA9F7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0C9C29-0894-4253-D750-76B51F2D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5026D8-10C4-3985-2B04-3C00373D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33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2A3B4B-0A44-8853-23B8-8CD71D1B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8F4289-EEFA-98DB-9005-A116C885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CD9FE6-6FFC-CB6B-5B6F-85B4915B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8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E5F98-E0D8-0537-AFBE-C8FE318C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215C24-EBAC-AF9A-4158-5AA93DF3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7839E-6DD6-19A3-3868-9CB09F98D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EB94B9-D5C1-58CD-4EE5-D23C6D09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467746-E5D4-0136-9193-1C8749A6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60F98A-1042-4A36-D021-4B506EA6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2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C98948-7B77-B7D8-8562-BB2E74AF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1613D2-6CDB-EDE5-B471-DB8A72F75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922B51-1305-73C3-F956-0E0557B9F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9DDDFA-2585-243F-CF8F-BDA3B4EB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DFD04E-A7E0-D30A-A354-F67D7C7E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075F18-CCA3-7B3B-8DF1-FBC6A4A2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03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F7CA3F-20B1-ACF6-816A-5B9A11F1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A79206-E946-7513-A783-6DF04B17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8DAA47-88D0-746E-0B4D-D8B575B1C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C405-16F3-4B3E-A115-C602F02F1C4D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DB7BEB-84F8-D5A5-B0B7-5FE0915F1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9CCB36-8CA9-F6D9-4B6E-3748767FB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C5DC-B5BA-4881-A0D6-55156F696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7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2916F-C0C2-E4D3-9BEA-4A2A90EBE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085" y="586064"/>
            <a:ext cx="10011350" cy="2387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novel SDS-based sample preparation strategy for proteomic and PTM research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358C9E-CE98-F0B8-8AEE-ACBD46883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14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Chuan-Qi Zhong</a:t>
            </a:r>
          </a:p>
          <a:p>
            <a:endParaRPr lang="en-US" altLang="zh-CN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Xiamen University</a:t>
            </a:r>
          </a:p>
          <a:p>
            <a:endParaRPr lang="zh-CN" alt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9610E-02A7-8532-79DA-5971A275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4" y="194208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SCASP-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outperforms easy-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8F328D-2DAE-F73C-4860-831503EEF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11"/>
          <a:stretch/>
        </p:blipFill>
        <p:spPr>
          <a:xfrm>
            <a:off x="1045333" y="1970608"/>
            <a:ext cx="5050667" cy="3534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122BEBB-8563-261C-F8EB-D36A04FED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071"/>
          <a:stretch/>
        </p:blipFill>
        <p:spPr>
          <a:xfrm>
            <a:off x="6580880" y="1970608"/>
            <a:ext cx="5247353" cy="34421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0478A06-4FD1-25B4-1995-64F995AD2D32}"/>
              </a:ext>
            </a:extLst>
          </p:cNvPr>
          <p:cNvSpPr txBox="1"/>
          <p:nvPr/>
        </p:nvSpPr>
        <p:spPr>
          <a:xfrm rot="19419023">
            <a:off x="1816526" y="5633685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Easy-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1F10C8-E86D-6853-BFD6-9DB8673BE5B4}"/>
              </a:ext>
            </a:extLst>
          </p:cNvPr>
          <p:cNvSpPr txBox="1"/>
          <p:nvPr/>
        </p:nvSpPr>
        <p:spPr>
          <a:xfrm rot="19419023">
            <a:off x="3415940" y="5718720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SCASP-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28C302-C6EF-FFE0-F20E-BD36E2CDF914}"/>
              </a:ext>
            </a:extLst>
          </p:cNvPr>
          <p:cNvSpPr txBox="1"/>
          <p:nvPr/>
        </p:nvSpPr>
        <p:spPr>
          <a:xfrm rot="19419023">
            <a:off x="7444239" y="5535492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Easy-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CABC9B-C8A2-F24D-0812-033DA0B5D77F}"/>
              </a:ext>
            </a:extLst>
          </p:cNvPr>
          <p:cNvSpPr txBox="1"/>
          <p:nvPr/>
        </p:nvSpPr>
        <p:spPr>
          <a:xfrm rot="19419023">
            <a:off x="9233733" y="5620527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SCASP-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7D3383-2359-0987-2B48-4484ED95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77444"/>
            <a:ext cx="1122045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SCASP-IMAC and TiO</a:t>
            </a:r>
            <a:r>
              <a:rPr lang="en-US" altLang="zh-CN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conducted tandemly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D06739-586B-16AE-B04D-2FD8836AD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" b="8744"/>
          <a:stretch/>
        </p:blipFill>
        <p:spPr>
          <a:xfrm>
            <a:off x="1294888" y="1898212"/>
            <a:ext cx="4559811" cy="38104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14AC10-5BA2-C995-2E85-AFCFCD5543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06"/>
          <a:stretch/>
        </p:blipFill>
        <p:spPr>
          <a:xfrm>
            <a:off x="6238402" y="2072821"/>
            <a:ext cx="5544042" cy="35977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D732F8D-7B53-9D68-4A09-A6435662725A}"/>
              </a:ext>
            </a:extLst>
          </p:cNvPr>
          <p:cNvSpPr txBox="1"/>
          <p:nvPr/>
        </p:nvSpPr>
        <p:spPr>
          <a:xfrm>
            <a:off x="2209800" y="564844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SCASP-IMAC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A07592-02F7-3768-F565-ECC0AA30CB16}"/>
              </a:ext>
            </a:extLst>
          </p:cNvPr>
          <p:cNvSpPr txBox="1"/>
          <p:nvPr/>
        </p:nvSpPr>
        <p:spPr>
          <a:xfrm>
            <a:off x="7387169" y="560831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SCASP-IMAC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57BF49-607F-AFC3-351D-0560659C2957}"/>
              </a:ext>
            </a:extLst>
          </p:cNvPr>
          <p:cNvSpPr txBox="1"/>
          <p:nvPr/>
        </p:nvSpPr>
        <p:spPr>
          <a:xfrm>
            <a:off x="4175398" y="5648442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IMAC-TiO</a:t>
            </a:r>
            <a:r>
              <a:rPr lang="en-US" altLang="zh-CN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245572-C0B0-A4C4-7E5A-ED9A3DE899DF}"/>
              </a:ext>
            </a:extLst>
          </p:cNvPr>
          <p:cNvSpPr txBox="1"/>
          <p:nvPr/>
        </p:nvSpPr>
        <p:spPr>
          <a:xfrm>
            <a:off x="9226842" y="5608316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IMAC-TiO</a:t>
            </a:r>
            <a:r>
              <a:rPr lang="en-US" altLang="zh-CN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9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4D925-CA23-99BA-0BD4-715DDE1A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4416"/>
            <a:ext cx="118872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PD1 KO MDA-MB-231 cell line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835909-68D2-29D2-1FEA-A32EC31B8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4" y="2613293"/>
            <a:ext cx="7632069" cy="2134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08AD0E-2FC0-E106-EA0D-A5EEC0763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616" y="2246245"/>
            <a:ext cx="3117988" cy="25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BD9AB-0BED-359F-0460-94DF227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9" y="187155"/>
            <a:ext cx="1164786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workflow for proteomics and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phosphoproteomics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  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837B3F3-716C-8DA1-B18A-FD2C05CCB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9" y="2631621"/>
            <a:ext cx="10412579" cy="24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2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2859E-9127-6E31-D1C7-D100DDB3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DIA-NN based library-free strategy for 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diaPASEF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analysis 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1347429-4D51-4476-1EA8-648EDBE56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13333"/>
              </p:ext>
            </p:extLst>
          </p:nvPr>
        </p:nvGraphicFramePr>
        <p:xfrm>
          <a:off x="936217" y="2714163"/>
          <a:ext cx="996958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175">
                  <a:extLst>
                    <a:ext uri="{9D8B030D-6E8A-4147-A177-3AD203B41FA5}">
                      <a16:colId xmlns:a16="http://schemas.microsoft.com/office/drawing/2014/main" val="42526840"/>
                    </a:ext>
                  </a:extLst>
                </a:gridCol>
                <a:gridCol w="2048619">
                  <a:extLst>
                    <a:ext uri="{9D8B030D-6E8A-4147-A177-3AD203B41FA5}">
                      <a16:colId xmlns:a16="http://schemas.microsoft.com/office/drawing/2014/main" val="3647453614"/>
                    </a:ext>
                  </a:extLst>
                </a:gridCol>
                <a:gridCol w="2492397">
                  <a:extLst>
                    <a:ext uri="{9D8B030D-6E8A-4147-A177-3AD203B41FA5}">
                      <a16:colId xmlns:a16="http://schemas.microsoft.com/office/drawing/2014/main" val="58389699"/>
                    </a:ext>
                  </a:extLst>
                </a:gridCol>
                <a:gridCol w="2492397">
                  <a:extLst>
                    <a:ext uri="{9D8B030D-6E8A-4147-A177-3AD203B41FA5}">
                      <a16:colId xmlns:a16="http://schemas.microsoft.com/office/drawing/2014/main" val="284028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Peptides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Localized phosphosites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14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Proteomics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7613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91166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9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Phosphoproteomics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5562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23565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14963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37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08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3D308-F203-2A61-1147-8F9EF8C4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59" y="2055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proteomics and </a:t>
            </a:r>
            <a:r>
              <a:rPr lang="en-US" altLang="zh-CN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phosphoproteomics</a:t>
            </a: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shows good reproducibility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78347B-69D4-51C5-E785-112BAB1E9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58" y="2270666"/>
            <a:ext cx="2295728" cy="28689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4436E5-DAEC-87DC-44EA-01B4DA388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572" y="2539480"/>
            <a:ext cx="2568102" cy="2641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61A2C2-26B4-FEE0-83C9-E8B49B9C3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959" y="2348075"/>
            <a:ext cx="2256817" cy="27915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D769CA-E675-8204-641D-D8F14B8D9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276" y="2539480"/>
            <a:ext cx="2645923" cy="25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0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45611-CFA0-239E-D436-C69EEEA3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1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expression analysis of regulated proteins by PD1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FC2AFC-7667-8786-DD7E-440C0B6D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10" y="2094090"/>
            <a:ext cx="4234449" cy="40075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8F342A-D6F0-4E75-2C83-9FA88A7A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902" y="2340973"/>
            <a:ext cx="2910226" cy="33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140D26-DE3C-2D51-F195-84222EC1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Proteomics and </a:t>
            </a:r>
            <a:r>
              <a:rPr lang="en-US" altLang="zh-CN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phosphoproteomics</a:t>
            </a: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reveal that PD-1 deficiency probably blocks TNF secretion 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A9B2FC-722A-1701-2D9A-34310C7B5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00" y="2420154"/>
            <a:ext cx="4063596" cy="31204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91D472-1492-1228-3328-072569103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427" y="2904120"/>
            <a:ext cx="4179018" cy="20243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175FFE7-BAA6-627C-0A26-4E786889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30" y="2344923"/>
            <a:ext cx="3316615" cy="29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26227-9CD8-6D56-6C55-BA2C2988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05" y="236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</a:t>
            </a:r>
            <a:endParaRPr lang="zh-CN" altLang="en-U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7222FE-962E-A9BC-1C31-267019EA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3163"/>
            <a:ext cx="10515600" cy="332938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SCASP-ubi, SCASP-acetyl and SCASP-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glyco</a:t>
            </a:r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Application of SCASP sample preparation for biological signaling pathways</a:t>
            </a:r>
          </a:p>
          <a:p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B0B48-5D20-3DE8-8351-B45403BD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071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03D6AB-D489-AD7E-7832-F58BBCE9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82" y="1721298"/>
            <a:ext cx="11141054" cy="435133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Establishment of SDS-cyclodextrin aided sample preparation (SCASP)</a:t>
            </a: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Establishment of SCASP-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Application of SCASP and SCASP-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in PD1 signaling pathway</a:t>
            </a:r>
          </a:p>
          <a:p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8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6EA7B-180D-C67E-C92D-BD4FFA00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58" y="9216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SCASP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451F7D-0716-1D40-4316-C43E47BA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3" y="1811484"/>
            <a:ext cx="11455946" cy="36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509EF-1063-AA9A-54A1-5CC9A1AB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79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SCASP has excellent performance and producibility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1799A2D-0DA0-2501-0AF2-29A927A6E174}"/>
              </a:ext>
            </a:extLst>
          </p:cNvPr>
          <p:cNvGrpSpPr/>
          <p:nvPr/>
        </p:nvGrpSpPr>
        <p:grpSpPr>
          <a:xfrm>
            <a:off x="5793245" y="1285651"/>
            <a:ext cx="5787829" cy="4838988"/>
            <a:chOff x="2645009" y="1383842"/>
            <a:chExt cx="6038722" cy="494622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5BC3158-DFED-22B8-51EC-F465C52C1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72"/>
            <a:stretch/>
          </p:blipFill>
          <p:spPr>
            <a:xfrm>
              <a:off x="3090740" y="1681514"/>
              <a:ext cx="5592991" cy="4648555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4FA8992-1088-0968-A1CE-261E30B1C34F}"/>
                </a:ext>
              </a:extLst>
            </p:cNvPr>
            <p:cNvSpPr/>
            <p:nvPr/>
          </p:nvSpPr>
          <p:spPr>
            <a:xfrm>
              <a:off x="2645009" y="1383842"/>
              <a:ext cx="1472859" cy="647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7E268CA-F1F1-1C36-79DA-C5EEE4DEA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88" y="2123700"/>
            <a:ext cx="5289147" cy="41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4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45EDC-4827-485B-D651-6F6C47EA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292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SCASP surpassed other SDS-based methods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E6F4F46-19C9-5F09-E6A6-4E93CE27AF37}"/>
              </a:ext>
            </a:extLst>
          </p:cNvPr>
          <p:cNvSpPr txBox="1"/>
          <p:nvPr/>
        </p:nvSpPr>
        <p:spPr>
          <a:xfrm>
            <a:off x="3556671" y="1768738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10ug SDS-containing protein samples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E16D653-5383-5546-BBF2-8B68FF1F3E7C}"/>
              </a:ext>
            </a:extLst>
          </p:cNvPr>
          <p:cNvSpPr txBox="1"/>
          <p:nvPr/>
        </p:nvSpPr>
        <p:spPr>
          <a:xfrm>
            <a:off x="2241664" y="325946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Add cyclodextrin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2FE0956-8A10-C877-F3BE-A9DF6739CB00}"/>
              </a:ext>
            </a:extLst>
          </p:cNvPr>
          <p:cNvSpPr txBox="1"/>
          <p:nvPr/>
        </p:nvSpPr>
        <p:spPr>
          <a:xfrm>
            <a:off x="4883908" y="325946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F5C729-52B5-F6C4-9F9A-783B75349E6F}"/>
              </a:ext>
            </a:extLst>
          </p:cNvPr>
          <p:cNvSpPr txBox="1"/>
          <p:nvPr/>
        </p:nvSpPr>
        <p:spPr>
          <a:xfrm>
            <a:off x="6041407" y="32594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Add acetone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7CCCF1F-B8C0-B3B0-4CAE-2ACFF228CDE8}"/>
              </a:ext>
            </a:extLst>
          </p:cNvPr>
          <p:cNvSpPr txBox="1"/>
          <p:nvPr/>
        </p:nvSpPr>
        <p:spPr>
          <a:xfrm>
            <a:off x="8019643" y="325946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Add beads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9E42DC1-DB5F-7AF4-6DB6-589FCB42356C}"/>
              </a:ext>
            </a:extLst>
          </p:cNvPr>
          <p:cNvSpPr txBox="1"/>
          <p:nvPr/>
        </p:nvSpPr>
        <p:spPr>
          <a:xfrm>
            <a:off x="2466108" y="458207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Add trypsin </a:t>
            </a:r>
          </a:p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&amp; digestion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2FCC32D-5A83-38B7-2E15-426334DB3827}"/>
              </a:ext>
            </a:extLst>
          </p:cNvPr>
          <p:cNvSpPr txBox="1"/>
          <p:nvPr/>
        </p:nvSpPr>
        <p:spPr>
          <a:xfrm>
            <a:off x="4659297" y="590206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Add trypsin </a:t>
            </a:r>
          </a:p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&amp; digestion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DDA1612-5C0F-9854-683C-21AF3E8A02AF}"/>
              </a:ext>
            </a:extLst>
          </p:cNvPr>
          <p:cNvSpPr txBox="1"/>
          <p:nvPr/>
        </p:nvSpPr>
        <p:spPr>
          <a:xfrm>
            <a:off x="4570220" y="451130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</a:p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centrifugation 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863D24C-39E1-8382-14D8-3AEE1B5C2B1A}"/>
              </a:ext>
            </a:extLst>
          </p:cNvPr>
          <p:cNvSpPr txBox="1"/>
          <p:nvPr/>
        </p:nvSpPr>
        <p:spPr>
          <a:xfrm>
            <a:off x="6177266" y="451130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Precipitation&amp;</a:t>
            </a:r>
          </a:p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centrifugation 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C66A71-523F-B69E-9100-147605C9DB64}"/>
              </a:ext>
            </a:extLst>
          </p:cNvPr>
          <p:cNvSpPr txBox="1"/>
          <p:nvPr/>
        </p:nvSpPr>
        <p:spPr>
          <a:xfrm>
            <a:off x="8019643" y="4519882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Washes &amp;</a:t>
            </a:r>
          </a:p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centrifugation 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4709911-56DA-77C6-D732-48FF9D8B6FAE}"/>
              </a:ext>
            </a:extLst>
          </p:cNvPr>
          <p:cNvSpPr txBox="1"/>
          <p:nvPr/>
        </p:nvSpPr>
        <p:spPr>
          <a:xfrm>
            <a:off x="6285468" y="585865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Add trypsin </a:t>
            </a:r>
          </a:p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&amp; digestion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5445576-F62C-615C-982C-6B93CE400D9C}"/>
              </a:ext>
            </a:extLst>
          </p:cNvPr>
          <p:cNvSpPr txBox="1"/>
          <p:nvPr/>
        </p:nvSpPr>
        <p:spPr>
          <a:xfrm>
            <a:off x="8175637" y="585865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Add trypsin </a:t>
            </a:r>
          </a:p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&amp; digestion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DD2688CB-D7C4-7ED1-C4CF-1D1EC4FB96B9}"/>
              </a:ext>
            </a:extLst>
          </p:cNvPr>
          <p:cNvCxnSpPr/>
          <p:nvPr/>
        </p:nvCxnSpPr>
        <p:spPr>
          <a:xfrm flipH="1">
            <a:off x="3409360" y="2329981"/>
            <a:ext cx="645563" cy="645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8556C86-1F4C-66A5-25B1-2246366FF9FD}"/>
              </a:ext>
            </a:extLst>
          </p:cNvPr>
          <p:cNvCxnSpPr/>
          <p:nvPr/>
        </p:nvCxnSpPr>
        <p:spPr>
          <a:xfrm>
            <a:off x="5258369" y="2373418"/>
            <a:ext cx="0" cy="731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BFA7A47-76A0-C1AD-3887-9FD4847FE334}"/>
              </a:ext>
            </a:extLst>
          </p:cNvPr>
          <p:cNvCxnSpPr>
            <a:cxnSpLocks/>
          </p:cNvCxnSpPr>
          <p:nvPr/>
        </p:nvCxnSpPr>
        <p:spPr>
          <a:xfrm>
            <a:off x="6825272" y="2329981"/>
            <a:ext cx="0" cy="7777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BCD002E-921E-5F74-AF51-236BA18C726E}"/>
              </a:ext>
            </a:extLst>
          </p:cNvPr>
          <p:cNvCxnSpPr/>
          <p:nvPr/>
        </p:nvCxnSpPr>
        <p:spPr>
          <a:xfrm>
            <a:off x="7947302" y="2329981"/>
            <a:ext cx="632512" cy="632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5905092-237D-A147-6200-823A3C95ED3B}"/>
              </a:ext>
            </a:extLst>
          </p:cNvPr>
          <p:cNvCxnSpPr/>
          <p:nvPr/>
        </p:nvCxnSpPr>
        <p:spPr>
          <a:xfrm>
            <a:off x="3157163" y="3717402"/>
            <a:ext cx="0" cy="731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0316292-7612-8F18-4DD2-044D7FD3559A}"/>
              </a:ext>
            </a:extLst>
          </p:cNvPr>
          <p:cNvCxnSpPr/>
          <p:nvPr/>
        </p:nvCxnSpPr>
        <p:spPr>
          <a:xfrm>
            <a:off x="5282915" y="3692855"/>
            <a:ext cx="0" cy="731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813DF6A-3AF2-3C1B-A36B-FFE6018A0FC4}"/>
              </a:ext>
            </a:extLst>
          </p:cNvPr>
          <p:cNvCxnSpPr/>
          <p:nvPr/>
        </p:nvCxnSpPr>
        <p:spPr>
          <a:xfrm>
            <a:off x="6883571" y="3717402"/>
            <a:ext cx="0" cy="731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1929C98-0AB6-EEAA-CDD9-BF8746EB824E}"/>
              </a:ext>
            </a:extLst>
          </p:cNvPr>
          <p:cNvCxnSpPr/>
          <p:nvPr/>
        </p:nvCxnSpPr>
        <p:spPr>
          <a:xfrm>
            <a:off x="8707757" y="3717402"/>
            <a:ext cx="0" cy="731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C56C6EA-189B-3082-057C-AE6925C5182E}"/>
              </a:ext>
            </a:extLst>
          </p:cNvPr>
          <p:cNvCxnSpPr/>
          <p:nvPr/>
        </p:nvCxnSpPr>
        <p:spPr>
          <a:xfrm>
            <a:off x="5269676" y="5096079"/>
            <a:ext cx="0" cy="731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5BA59D10-A63E-7A68-3A36-3184A8F9BD9B}"/>
              </a:ext>
            </a:extLst>
          </p:cNvPr>
          <p:cNvCxnSpPr/>
          <p:nvPr/>
        </p:nvCxnSpPr>
        <p:spPr>
          <a:xfrm>
            <a:off x="6956180" y="5096079"/>
            <a:ext cx="0" cy="731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508D987B-1BE8-0516-0E7A-9B5D3C27D176}"/>
              </a:ext>
            </a:extLst>
          </p:cNvPr>
          <p:cNvCxnSpPr/>
          <p:nvPr/>
        </p:nvCxnSpPr>
        <p:spPr>
          <a:xfrm>
            <a:off x="8825312" y="5096079"/>
            <a:ext cx="0" cy="731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120182E3-8750-C3D3-3687-5CA17C59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09" y="1543165"/>
            <a:ext cx="6759431" cy="51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B03888-61E3-CCAF-795B-A2685E8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935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SCASP can handle biological samples from various sources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012FC3-8947-F96A-4734-8B5A1898E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3" y="2191254"/>
            <a:ext cx="5048790" cy="37166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C39C55-C960-196A-98BE-45E39E59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700" y="2191254"/>
            <a:ext cx="5449297" cy="36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7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FFB4-84CE-C510-3845-27DA620F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565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SCASP offers advantages in handling challenging samples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10307C-A9AE-5C5D-24F1-49A70AD5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68" y="2113852"/>
            <a:ext cx="4963656" cy="3983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BDB183-83F9-D52D-A89F-9577DA13C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44" y="2113852"/>
            <a:ext cx="4308026" cy="43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8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4424A-8439-A5E2-190C-52EFC5DB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1" y="113512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SCASP-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979D1123-DC4A-8172-E3B4-18F4BDD0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191" y="1623183"/>
            <a:ext cx="5468981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F4783-2EC0-8B1B-F5C7-5E00EEB3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839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SCASP-</a:t>
            </a:r>
            <a:r>
              <a:rPr lang="en-US" altLang="zh-CN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compatible with TiO</a:t>
            </a:r>
            <a:r>
              <a:rPr lang="en-US" altLang="zh-CN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Fe-IMAC</a:t>
            </a:r>
            <a:endParaRPr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2A0C5683-1FF2-0414-B050-B7E6EBAC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8664" y="1857725"/>
            <a:ext cx="4523033" cy="417210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E220A9F4-DDCE-30C5-594C-0E1EBF1C0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3289" y="2001257"/>
            <a:ext cx="4390099" cy="38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3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208</Words>
  <Application>Microsoft Office PowerPoint</Application>
  <PresentationFormat>宽屏</PresentationFormat>
  <Paragraphs>74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等线 Light</vt:lpstr>
      <vt:lpstr>Arial</vt:lpstr>
      <vt:lpstr>Office 主题​​</vt:lpstr>
      <vt:lpstr>A novel SDS-based sample preparation strategy for proteomic and PTM research</vt:lpstr>
      <vt:lpstr>Outline</vt:lpstr>
      <vt:lpstr>Establishment of SCASP</vt:lpstr>
      <vt:lpstr>SCASP has excellent performance and producibility</vt:lpstr>
      <vt:lpstr>SCASP surpassed other SDS-based methods</vt:lpstr>
      <vt:lpstr>SCASP can handle biological samples from various sources</vt:lpstr>
      <vt:lpstr>SCASP offers advantages in handling challenging samples</vt:lpstr>
      <vt:lpstr>Establishment of SCASP-phos</vt:lpstr>
      <vt:lpstr>SCASP-phos is compatible with TiO2 and Fe-IMAC</vt:lpstr>
      <vt:lpstr>SCASP-phos outperforms easy-phos</vt:lpstr>
      <vt:lpstr>SCASP-IMAC and TiO2 can be conducted tandemly</vt:lpstr>
      <vt:lpstr>Generation of PD1 KO MDA-MB-231 cell line</vt:lpstr>
      <vt:lpstr>The workflow for proteomics and phosphoproteomics analysis  </vt:lpstr>
      <vt:lpstr>DIA-NN based library-free strategy for diaPASEF data analysis </vt:lpstr>
      <vt:lpstr>Quantitative proteomics and phosphoproteomics shows good reproducibility</vt:lpstr>
      <vt:lpstr>Differential expression analysis of regulated proteins by PD1</vt:lpstr>
      <vt:lpstr>Proteomics and phosphoproteomics reveal that PD-1 deficiency probably blocks TNF secretion </vt:lpstr>
      <vt:lpstr>Future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SDS-based protein digestion strategy for proteomic and PTM research</dc:title>
  <dc:creator>传奇 钟</dc:creator>
  <cp:lastModifiedBy>传奇 钟</cp:lastModifiedBy>
  <cp:revision>39</cp:revision>
  <dcterms:created xsi:type="dcterms:W3CDTF">2023-07-24T08:47:28Z</dcterms:created>
  <dcterms:modified xsi:type="dcterms:W3CDTF">2023-08-29T14:28:10Z</dcterms:modified>
</cp:coreProperties>
</file>