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886" r:id="rId2"/>
    <p:sldId id="845" r:id="rId3"/>
    <p:sldId id="608" r:id="rId4"/>
    <p:sldId id="759" r:id="rId5"/>
    <p:sldId id="826" r:id="rId6"/>
    <p:sldId id="890" r:id="rId7"/>
    <p:sldId id="824" r:id="rId8"/>
    <p:sldId id="850" r:id="rId9"/>
    <p:sldId id="958" r:id="rId10"/>
    <p:sldId id="959" r:id="rId11"/>
    <p:sldId id="490" r:id="rId12"/>
    <p:sldId id="979" r:id="rId13"/>
    <p:sldId id="970" r:id="rId14"/>
    <p:sldId id="847" r:id="rId15"/>
    <p:sldId id="972" r:id="rId16"/>
    <p:sldId id="960" r:id="rId17"/>
    <p:sldId id="950" r:id="rId18"/>
    <p:sldId id="974" r:id="rId19"/>
    <p:sldId id="946" r:id="rId20"/>
    <p:sldId id="962" r:id="rId21"/>
    <p:sldId id="961" r:id="rId22"/>
    <p:sldId id="975" r:id="rId23"/>
    <p:sldId id="986" r:id="rId24"/>
    <p:sldId id="848" r:id="rId25"/>
    <p:sldId id="952" r:id="rId26"/>
    <p:sldId id="963" r:id="rId27"/>
    <p:sldId id="953" r:id="rId28"/>
    <p:sldId id="954" r:id="rId29"/>
    <p:sldId id="973" r:id="rId30"/>
    <p:sldId id="976" r:id="rId31"/>
    <p:sldId id="964" r:id="rId32"/>
    <p:sldId id="949" r:id="rId33"/>
    <p:sldId id="966" r:id="rId34"/>
    <p:sldId id="968" r:id="rId35"/>
    <p:sldId id="977" r:id="rId36"/>
    <p:sldId id="956" r:id="rId37"/>
    <p:sldId id="969" r:id="rId38"/>
    <p:sldId id="957" r:id="rId39"/>
    <p:sldId id="981" r:id="rId40"/>
    <p:sldId id="985" r:id="rId41"/>
    <p:sldId id="936" r:id="rId42"/>
    <p:sldId id="983" r:id="rId43"/>
    <p:sldId id="984" r:id="rId44"/>
    <p:sldId id="835" r:id="rId45"/>
    <p:sldId id="79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0099CC"/>
    <a:srgbClr val="00FFFF"/>
    <a:srgbClr val="33CCCC"/>
    <a:srgbClr val="0066CC"/>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01" autoAdjust="0"/>
    <p:restoredTop sz="87617" autoAdjust="0"/>
  </p:normalViewPr>
  <p:slideViewPr>
    <p:cSldViewPr>
      <p:cViewPr varScale="1">
        <p:scale>
          <a:sx n="96" d="100"/>
          <a:sy n="96" d="100"/>
        </p:scale>
        <p:origin x="1784"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7E4B45-1856-41CF-A82E-9BE42CA73F21}"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zh-CN" altLang="en-US"/>
        </a:p>
      </dgm:t>
    </dgm:pt>
    <dgm:pt modelId="{9B3CB1DC-4258-4272-A3FB-7D2EDF53ACA4}">
      <dgm:prSet phldrT="[文本]"/>
      <dgm:spPr>
        <a:blipFill rotWithShape="0">
          <a:blip xmlns:r="http://schemas.openxmlformats.org/officeDocument/2006/relationships" r:embed="rId1"/>
          <a:stretch>
            <a:fillRect/>
          </a:stretch>
        </a:blipFill>
      </dgm:spPr>
      <dgm:t>
        <a:bodyPr/>
        <a:lstStyle/>
        <a:p>
          <a:endParaRPr lang="zh-CN" altLang="en-US" dirty="0"/>
        </a:p>
      </dgm:t>
    </dgm:pt>
    <dgm:pt modelId="{3942D51E-CF93-4B81-AB91-AC403625EEE7}" type="parTrans" cxnId="{DD830BC4-000F-4134-B5B7-06AC9C69DBD6}">
      <dgm:prSet/>
      <dgm:spPr/>
      <dgm:t>
        <a:bodyPr/>
        <a:lstStyle/>
        <a:p>
          <a:endParaRPr lang="zh-CN" altLang="en-US"/>
        </a:p>
      </dgm:t>
    </dgm:pt>
    <dgm:pt modelId="{81B8F29D-02B7-4CAE-9693-E17A68199292}" type="sibTrans" cxnId="{DD830BC4-000F-4134-B5B7-06AC9C69DBD6}">
      <dgm:prSet/>
      <dgm:spPr/>
      <dgm:t>
        <a:bodyPr/>
        <a:lstStyle/>
        <a:p>
          <a:endParaRPr lang="zh-CN" altLang="en-US"/>
        </a:p>
      </dgm:t>
    </dgm:pt>
    <dgm:pt modelId="{3CD5EE24-6796-4475-A946-9DFA0C3797BB}">
      <dgm:prSet phldrT="[文本]" custT="1"/>
      <dgm:spPr>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a:solidFill>
            <a:schemeClr val="bg1">
              <a:lumMod val="65000"/>
            </a:schemeClr>
          </a:solidFill>
        </a:ln>
      </dgm:spPr>
      <dgm:t>
        <a:bodyPr/>
        <a:lstStyle/>
        <a:p>
          <a:r>
            <a:rPr lang="zh-CN" altLang="en-US" sz="2400" b="1" dirty="0">
              <a:solidFill>
                <a:schemeClr val="tx1"/>
              </a:solidFill>
              <a:latin typeface="+mj-ea"/>
              <a:ea typeface="+mj-ea"/>
            </a:rPr>
            <a:t>质谱技术开发</a:t>
          </a:r>
          <a:endParaRPr lang="en-US" altLang="zh-CN" sz="2400" b="1" dirty="0">
            <a:solidFill>
              <a:schemeClr val="tx1"/>
            </a:solidFill>
            <a:latin typeface="+mj-ea"/>
            <a:ea typeface="+mj-ea"/>
          </a:endParaRPr>
        </a:p>
      </dgm:t>
    </dgm:pt>
    <dgm:pt modelId="{D1209BA4-9C12-4375-B45E-626EF1377D18}" type="parTrans" cxnId="{10957A85-7698-4102-B947-339203D6355B}">
      <dgm:prSet/>
      <dgm:spPr/>
      <dgm:t>
        <a:bodyPr/>
        <a:lstStyle/>
        <a:p>
          <a:endParaRPr lang="zh-CN" altLang="en-US"/>
        </a:p>
      </dgm:t>
    </dgm:pt>
    <dgm:pt modelId="{203D9AC8-4004-4643-B6B9-C087D1E66CC0}" type="sibTrans" cxnId="{10957A85-7698-4102-B947-339203D6355B}">
      <dgm:prSet/>
      <dgm:spPr>
        <a:solidFill>
          <a:schemeClr val="accent6">
            <a:lumMod val="60000"/>
            <a:lumOff val="40000"/>
          </a:schemeClr>
        </a:solidFill>
      </dgm:spPr>
      <dgm:t>
        <a:bodyPr/>
        <a:lstStyle/>
        <a:p>
          <a:endParaRPr lang="zh-CN" altLang="en-US"/>
        </a:p>
      </dgm:t>
    </dgm:pt>
    <dgm:pt modelId="{737EE6B5-17A1-40AE-8CD4-58C12BF6C3BA}">
      <dgm:prSet phldrT="[文本]" custT="1"/>
      <dgm:spPr>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a:solidFill>
            <a:schemeClr val="bg1">
              <a:lumMod val="65000"/>
            </a:schemeClr>
          </a:solidFill>
        </a:ln>
      </dgm:spPr>
      <dgm:t>
        <a:bodyPr/>
        <a:lstStyle/>
        <a:p>
          <a:r>
            <a:rPr lang="zh-CN" altLang="en-US" sz="2000" b="1" dirty="0">
              <a:solidFill>
                <a:schemeClr val="tx1"/>
              </a:solidFill>
              <a:latin typeface="+mj-ea"/>
              <a:ea typeface="+mj-ea"/>
            </a:rPr>
            <a:t>临床质谱检测</a:t>
          </a:r>
          <a:endParaRPr lang="zh-CN" altLang="en-US" sz="2000" dirty="0"/>
        </a:p>
      </dgm:t>
    </dgm:pt>
    <dgm:pt modelId="{4FAC7433-EA0A-45DA-8180-666CAA7CC08D}" type="parTrans" cxnId="{110C9826-A5BA-4823-98A3-7EE8EFD6A466}">
      <dgm:prSet/>
      <dgm:spPr/>
      <dgm:t>
        <a:bodyPr/>
        <a:lstStyle/>
        <a:p>
          <a:endParaRPr lang="zh-CN" altLang="en-US"/>
        </a:p>
      </dgm:t>
    </dgm:pt>
    <dgm:pt modelId="{87873818-488F-4CEB-9086-B1BE0B258834}" type="sibTrans" cxnId="{110C9826-A5BA-4823-98A3-7EE8EFD6A466}">
      <dgm:prSet/>
      <dgm:spPr>
        <a:solidFill>
          <a:schemeClr val="accent6">
            <a:lumMod val="60000"/>
            <a:lumOff val="40000"/>
          </a:schemeClr>
        </a:solidFill>
      </dgm:spPr>
      <dgm:t>
        <a:bodyPr/>
        <a:lstStyle/>
        <a:p>
          <a:endParaRPr lang="zh-CN" altLang="en-US"/>
        </a:p>
      </dgm:t>
    </dgm:pt>
    <dgm:pt modelId="{925602A3-3AF5-4298-B90C-3444BC2814DE}">
      <dgm:prSet phldrT="[文本]" custT="1"/>
      <dgm:spPr>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a:solidFill>
            <a:schemeClr val="bg1">
              <a:lumMod val="65000"/>
            </a:schemeClr>
          </a:solidFill>
        </a:ln>
      </dgm:spPr>
      <dgm:t>
        <a:bodyPr/>
        <a:lstStyle/>
        <a:p>
          <a:r>
            <a:rPr lang="zh-CN" altLang="en-US" sz="2000" b="1" dirty="0">
              <a:solidFill>
                <a:schemeClr val="tx1"/>
              </a:solidFill>
            </a:rPr>
            <a:t>多组学</a:t>
          </a:r>
          <a:endParaRPr lang="en-US" altLang="zh-CN" sz="2000" b="1" dirty="0">
            <a:solidFill>
              <a:schemeClr val="tx1"/>
            </a:solidFill>
          </a:endParaRPr>
        </a:p>
        <a:p>
          <a:r>
            <a:rPr lang="zh-CN" altLang="en-US" sz="2000" b="1" dirty="0">
              <a:solidFill>
                <a:schemeClr val="tx1"/>
              </a:solidFill>
            </a:rPr>
            <a:t>整合</a:t>
          </a:r>
        </a:p>
      </dgm:t>
    </dgm:pt>
    <dgm:pt modelId="{7E0D073C-8FE4-431F-9588-D4850DD62602}" type="parTrans" cxnId="{0D66C153-4D6D-41AD-9CBB-5F408DE6F77B}">
      <dgm:prSet/>
      <dgm:spPr/>
      <dgm:t>
        <a:bodyPr/>
        <a:lstStyle/>
        <a:p>
          <a:endParaRPr lang="zh-CN" altLang="en-US"/>
        </a:p>
      </dgm:t>
    </dgm:pt>
    <dgm:pt modelId="{07BD0042-164D-4FFC-9E81-405049342AFC}" type="sibTrans" cxnId="{0D66C153-4D6D-41AD-9CBB-5F408DE6F77B}">
      <dgm:prSet/>
      <dgm:spPr>
        <a:solidFill>
          <a:schemeClr val="accent6">
            <a:lumMod val="60000"/>
            <a:lumOff val="40000"/>
          </a:schemeClr>
        </a:solidFill>
      </dgm:spPr>
      <dgm:t>
        <a:bodyPr/>
        <a:lstStyle/>
        <a:p>
          <a:endParaRPr lang="zh-CN" altLang="en-US"/>
        </a:p>
      </dgm:t>
    </dgm:pt>
    <dgm:pt modelId="{DD88787A-11C8-4C05-8F04-F2DE3CC931AB}">
      <dgm:prSet phldrT="[文本]"/>
      <dgm:spPr>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a:solidFill>
            <a:schemeClr val="bg1">
              <a:lumMod val="65000"/>
            </a:schemeClr>
          </a:solidFill>
        </a:ln>
      </dgm:spPr>
      <dgm:t>
        <a:bodyPr/>
        <a:lstStyle/>
        <a:p>
          <a:r>
            <a:rPr lang="zh-CN" altLang="en-US" b="1" dirty="0">
              <a:solidFill>
                <a:schemeClr val="tx1"/>
              </a:solidFill>
              <a:latin typeface="+mj-ea"/>
              <a:ea typeface="+mj-ea"/>
            </a:rPr>
            <a:t>蛋白质组学</a:t>
          </a:r>
          <a:endParaRPr lang="en-US" altLang="zh-CN" b="1" dirty="0">
            <a:solidFill>
              <a:schemeClr val="tx1"/>
            </a:solidFill>
            <a:latin typeface="+mj-ea"/>
            <a:ea typeface="+mj-ea"/>
          </a:endParaRPr>
        </a:p>
      </dgm:t>
    </dgm:pt>
    <dgm:pt modelId="{832E948D-BC3E-4E48-9FBE-22213F3E0C88}" type="parTrans" cxnId="{B7788718-977C-410E-A6AD-722B374CAA12}">
      <dgm:prSet/>
      <dgm:spPr/>
      <dgm:t>
        <a:bodyPr/>
        <a:lstStyle/>
        <a:p>
          <a:endParaRPr lang="zh-CN" altLang="en-US"/>
        </a:p>
      </dgm:t>
    </dgm:pt>
    <dgm:pt modelId="{D01D6F6E-C4A8-48AD-8448-2EA4A1311004}" type="sibTrans" cxnId="{B7788718-977C-410E-A6AD-722B374CAA12}">
      <dgm:prSet/>
      <dgm:spPr>
        <a:solidFill>
          <a:schemeClr val="accent6">
            <a:lumMod val="60000"/>
            <a:lumOff val="40000"/>
          </a:schemeClr>
        </a:solidFill>
      </dgm:spPr>
      <dgm:t>
        <a:bodyPr/>
        <a:lstStyle/>
        <a:p>
          <a:endParaRPr lang="zh-CN" altLang="en-US"/>
        </a:p>
      </dgm:t>
    </dgm:pt>
    <dgm:pt modelId="{855361AC-AE00-41E0-B8D0-729A524834F6}" type="pres">
      <dgm:prSet presAssocID="{467E4B45-1856-41CF-A82E-9BE42CA73F21}" presName="Name0" presStyleCnt="0">
        <dgm:presLayoutVars>
          <dgm:chMax val="1"/>
          <dgm:dir/>
          <dgm:animLvl val="ctr"/>
          <dgm:resizeHandles val="exact"/>
        </dgm:presLayoutVars>
      </dgm:prSet>
      <dgm:spPr/>
    </dgm:pt>
    <dgm:pt modelId="{22FBAA25-6BDC-47F6-AF8A-37FA589BDC83}" type="pres">
      <dgm:prSet presAssocID="{9B3CB1DC-4258-4272-A3FB-7D2EDF53ACA4}" presName="centerShape" presStyleLbl="node0" presStyleIdx="0" presStyleCnt="1" custScaleX="82337" custScaleY="82337" custLinFactNeighborX="200" custLinFactNeighborY="10217"/>
      <dgm:spPr/>
    </dgm:pt>
    <dgm:pt modelId="{22E0241D-F4A5-4E7C-BB37-87DB02491C56}" type="pres">
      <dgm:prSet presAssocID="{3CD5EE24-6796-4475-A946-9DFA0C3797BB}" presName="node" presStyleLbl="node1" presStyleIdx="0" presStyleCnt="4" custScaleX="129396" custScaleY="129396">
        <dgm:presLayoutVars>
          <dgm:bulletEnabled val="1"/>
        </dgm:presLayoutVars>
      </dgm:prSet>
      <dgm:spPr/>
    </dgm:pt>
    <dgm:pt modelId="{846B9C6D-C05D-4A8F-8D08-9A12A2EC285A}" type="pres">
      <dgm:prSet presAssocID="{3CD5EE24-6796-4475-A946-9DFA0C3797BB}" presName="dummy" presStyleCnt="0"/>
      <dgm:spPr/>
    </dgm:pt>
    <dgm:pt modelId="{4B0DC5C0-0C40-476E-8F21-117C1B252DE3}" type="pres">
      <dgm:prSet presAssocID="{203D9AC8-4004-4643-B6B9-C087D1E66CC0}" presName="sibTrans" presStyleLbl="sibTrans2D1" presStyleIdx="0" presStyleCnt="4"/>
      <dgm:spPr/>
    </dgm:pt>
    <dgm:pt modelId="{5A030F6D-75D8-4C94-9CFF-7120F77552AC}" type="pres">
      <dgm:prSet presAssocID="{737EE6B5-17A1-40AE-8CD4-58C12BF6C3BA}" presName="node" presStyleLbl="node1" presStyleIdx="1" presStyleCnt="4" custScaleX="117633" custScaleY="117633">
        <dgm:presLayoutVars>
          <dgm:bulletEnabled val="1"/>
        </dgm:presLayoutVars>
      </dgm:prSet>
      <dgm:spPr/>
    </dgm:pt>
    <dgm:pt modelId="{2E4D9C6B-C85D-485E-B339-E31D3AA386A2}" type="pres">
      <dgm:prSet presAssocID="{737EE6B5-17A1-40AE-8CD4-58C12BF6C3BA}" presName="dummy" presStyleCnt="0"/>
      <dgm:spPr/>
    </dgm:pt>
    <dgm:pt modelId="{BAFAEE66-F8C9-449D-B1E3-1C1839F04701}" type="pres">
      <dgm:prSet presAssocID="{87873818-488F-4CEB-9086-B1BE0B258834}" presName="sibTrans" presStyleLbl="sibTrans2D1" presStyleIdx="1" presStyleCnt="4"/>
      <dgm:spPr/>
    </dgm:pt>
    <dgm:pt modelId="{01F2EFEE-8BF0-4A1D-BF73-79DC2385093E}" type="pres">
      <dgm:prSet presAssocID="{925602A3-3AF5-4298-B90C-3444BC2814DE}" presName="node" presStyleLbl="node1" presStyleIdx="2" presStyleCnt="4" custScaleX="100835" custScaleY="100491">
        <dgm:presLayoutVars>
          <dgm:bulletEnabled val="1"/>
        </dgm:presLayoutVars>
      </dgm:prSet>
      <dgm:spPr/>
    </dgm:pt>
    <dgm:pt modelId="{55DF85E2-5CE2-4E8D-B21F-615FD5E5B17F}" type="pres">
      <dgm:prSet presAssocID="{925602A3-3AF5-4298-B90C-3444BC2814DE}" presName="dummy" presStyleCnt="0"/>
      <dgm:spPr/>
    </dgm:pt>
    <dgm:pt modelId="{6EF2D45F-E0ED-4FC7-B85D-073551CBBBEB}" type="pres">
      <dgm:prSet presAssocID="{07BD0042-164D-4FFC-9E81-405049342AFC}" presName="sibTrans" presStyleLbl="sibTrans2D1" presStyleIdx="2" presStyleCnt="4"/>
      <dgm:spPr/>
    </dgm:pt>
    <dgm:pt modelId="{585056ED-F844-4E1E-B8E5-8C921A78885E}" type="pres">
      <dgm:prSet presAssocID="{DD88787A-11C8-4C05-8F04-F2DE3CC931AB}" presName="node" presStyleLbl="node1" presStyleIdx="3" presStyleCnt="4" custScaleX="122202" custScaleY="122202">
        <dgm:presLayoutVars>
          <dgm:bulletEnabled val="1"/>
        </dgm:presLayoutVars>
      </dgm:prSet>
      <dgm:spPr/>
    </dgm:pt>
    <dgm:pt modelId="{1DF070B6-C2C7-4C60-99C6-DD2409E7D402}" type="pres">
      <dgm:prSet presAssocID="{DD88787A-11C8-4C05-8F04-F2DE3CC931AB}" presName="dummy" presStyleCnt="0"/>
      <dgm:spPr/>
    </dgm:pt>
    <dgm:pt modelId="{91EEE4B9-821E-4A10-91B9-CBA4BEF97717}" type="pres">
      <dgm:prSet presAssocID="{D01D6F6E-C4A8-48AD-8448-2EA4A1311004}" presName="sibTrans" presStyleLbl="sibTrans2D1" presStyleIdx="3" presStyleCnt="4"/>
      <dgm:spPr/>
    </dgm:pt>
  </dgm:ptLst>
  <dgm:cxnLst>
    <dgm:cxn modelId="{444F8E04-382F-4377-AD60-C5707F2E3256}" type="presOf" srcId="{07BD0042-164D-4FFC-9E81-405049342AFC}" destId="{6EF2D45F-E0ED-4FC7-B85D-073551CBBBEB}" srcOrd="0" destOrd="0" presId="urn:microsoft.com/office/officeart/2005/8/layout/radial6"/>
    <dgm:cxn modelId="{8DF9350D-9C9E-4C82-A4AD-3812CC32EE98}" type="presOf" srcId="{DD88787A-11C8-4C05-8F04-F2DE3CC931AB}" destId="{585056ED-F844-4E1E-B8E5-8C921A78885E}" srcOrd="0" destOrd="0" presId="urn:microsoft.com/office/officeart/2005/8/layout/radial6"/>
    <dgm:cxn modelId="{B7788718-977C-410E-A6AD-722B374CAA12}" srcId="{9B3CB1DC-4258-4272-A3FB-7D2EDF53ACA4}" destId="{DD88787A-11C8-4C05-8F04-F2DE3CC931AB}" srcOrd="3" destOrd="0" parTransId="{832E948D-BC3E-4E48-9FBE-22213F3E0C88}" sibTransId="{D01D6F6E-C4A8-48AD-8448-2EA4A1311004}"/>
    <dgm:cxn modelId="{110C9826-A5BA-4823-98A3-7EE8EFD6A466}" srcId="{9B3CB1DC-4258-4272-A3FB-7D2EDF53ACA4}" destId="{737EE6B5-17A1-40AE-8CD4-58C12BF6C3BA}" srcOrd="1" destOrd="0" parTransId="{4FAC7433-EA0A-45DA-8180-666CAA7CC08D}" sibTransId="{87873818-488F-4CEB-9086-B1BE0B258834}"/>
    <dgm:cxn modelId="{A5EE993C-FF69-4F5D-BFB9-A9F7EF523211}" type="presOf" srcId="{87873818-488F-4CEB-9086-B1BE0B258834}" destId="{BAFAEE66-F8C9-449D-B1E3-1C1839F04701}" srcOrd="0" destOrd="0" presId="urn:microsoft.com/office/officeart/2005/8/layout/radial6"/>
    <dgm:cxn modelId="{614E2140-798A-4FC6-83CD-783FF47B9CCF}" type="presOf" srcId="{D01D6F6E-C4A8-48AD-8448-2EA4A1311004}" destId="{91EEE4B9-821E-4A10-91B9-CBA4BEF97717}" srcOrd="0" destOrd="0" presId="urn:microsoft.com/office/officeart/2005/8/layout/radial6"/>
    <dgm:cxn modelId="{E456F843-6B4A-4733-AB84-0C875891AF2A}" type="presOf" srcId="{3CD5EE24-6796-4475-A946-9DFA0C3797BB}" destId="{22E0241D-F4A5-4E7C-BB37-87DB02491C56}" srcOrd="0" destOrd="0" presId="urn:microsoft.com/office/officeart/2005/8/layout/radial6"/>
    <dgm:cxn modelId="{93F2B74F-9569-4686-A810-C1A7DD200387}" type="presOf" srcId="{925602A3-3AF5-4298-B90C-3444BC2814DE}" destId="{01F2EFEE-8BF0-4A1D-BF73-79DC2385093E}" srcOrd="0" destOrd="0" presId="urn:microsoft.com/office/officeart/2005/8/layout/radial6"/>
    <dgm:cxn modelId="{0D66C153-4D6D-41AD-9CBB-5F408DE6F77B}" srcId="{9B3CB1DC-4258-4272-A3FB-7D2EDF53ACA4}" destId="{925602A3-3AF5-4298-B90C-3444BC2814DE}" srcOrd="2" destOrd="0" parTransId="{7E0D073C-8FE4-431F-9588-D4850DD62602}" sibTransId="{07BD0042-164D-4FFC-9E81-405049342AFC}"/>
    <dgm:cxn modelId="{E8726470-1BA8-45E2-91CA-7C4B09154151}" type="presOf" srcId="{467E4B45-1856-41CF-A82E-9BE42CA73F21}" destId="{855361AC-AE00-41E0-B8D0-729A524834F6}" srcOrd="0" destOrd="0" presId="urn:microsoft.com/office/officeart/2005/8/layout/radial6"/>
    <dgm:cxn modelId="{10957A85-7698-4102-B947-339203D6355B}" srcId="{9B3CB1DC-4258-4272-A3FB-7D2EDF53ACA4}" destId="{3CD5EE24-6796-4475-A946-9DFA0C3797BB}" srcOrd="0" destOrd="0" parTransId="{D1209BA4-9C12-4375-B45E-626EF1377D18}" sibTransId="{203D9AC8-4004-4643-B6B9-C087D1E66CC0}"/>
    <dgm:cxn modelId="{4A8515BB-EF6A-4337-8463-2D6D8166FE02}" type="presOf" srcId="{737EE6B5-17A1-40AE-8CD4-58C12BF6C3BA}" destId="{5A030F6D-75D8-4C94-9CFF-7120F77552AC}" srcOrd="0" destOrd="0" presId="urn:microsoft.com/office/officeart/2005/8/layout/radial6"/>
    <dgm:cxn modelId="{DD830BC4-000F-4134-B5B7-06AC9C69DBD6}" srcId="{467E4B45-1856-41CF-A82E-9BE42CA73F21}" destId="{9B3CB1DC-4258-4272-A3FB-7D2EDF53ACA4}" srcOrd="0" destOrd="0" parTransId="{3942D51E-CF93-4B81-AB91-AC403625EEE7}" sibTransId="{81B8F29D-02B7-4CAE-9693-E17A68199292}"/>
    <dgm:cxn modelId="{EEDF2BDA-1C2D-4DD6-BC58-C35887B9D6D1}" type="presOf" srcId="{9B3CB1DC-4258-4272-A3FB-7D2EDF53ACA4}" destId="{22FBAA25-6BDC-47F6-AF8A-37FA589BDC83}" srcOrd="0" destOrd="0" presId="urn:microsoft.com/office/officeart/2005/8/layout/radial6"/>
    <dgm:cxn modelId="{61D752FB-95AC-4A90-B42F-20B221F299FE}" type="presOf" srcId="{203D9AC8-4004-4643-B6B9-C087D1E66CC0}" destId="{4B0DC5C0-0C40-476E-8F21-117C1B252DE3}" srcOrd="0" destOrd="0" presId="urn:microsoft.com/office/officeart/2005/8/layout/radial6"/>
    <dgm:cxn modelId="{2FBBE85D-46DF-413D-8049-BCDDAE164072}" type="presParOf" srcId="{855361AC-AE00-41E0-B8D0-729A524834F6}" destId="{22FBAA25-6BDC-47F6-AF8A-37FA589BDC83}" srcOrd="0" destOrd="0" presId="urn:microsoft.com/office/officeart/2005/8/layout/radial6"/>
    <dgm:cxn modelId="{8044A615-A4CB-4A1E-9C51-714C599FE765}" type="presParOf" srcId="{855361AC-AE00-41E0-B8D0-729A524834F6}" destId="{22E0241D-F4A5-4E7C-BB37-87DB02491C56}" srcOrd="1" destOrd="0" presId="urn:microsoft.com/office/officeart/2005/8/layout/radial6"/>
    <dgm:cxn modelId="{8DD40F40-782F-45FC-903F-ACF582F44A09}" type="presParOf" srcId="{855361AC-AE00-41E0-B8D0-729A524834F6}" destId="{846B9C6D-C05D-4A8F-8D08-9A12A2EC285A}" srcOrd="2" destOrd="0" presId="urn:microsoft.com/office/officeart/2005/8/layout/radial6"/>
    <dgm:cxn modelId="{D5FE26BA-552E-410A-920C-055BAA8DDA90}" type="presParOf" srcId="{855361AC-AE00-41E0-B8D0-729A524834F6}" destId="{4B0DC5C0-0C40-476E-8F21-117C1B252DE3}" srcOrd="3" destOrd="0" presId="urn:microsoft.com/office/officeart/2005/8/layout/radial6"/>
    <dgm:cxn modelId="{E3B27863-0484-4FE8-9F83-49D9AA7EEEC9}" type="presParOf" srcId="{855361AC-AE00-41E0-B8D0-729A524834F6}" destId="{5A030F6D-75D8-4C94-9CFF-7120F77552AC}" srcOrd="4" destOrd="0" presId="urn:microsoft.com/office/officeart/2005/8/layout/radial6"/>
    <dgm:cxn modelId="{4FBE1DA9-37B9-4B6C-8E26-29FAA6BE6C38}" type="presParOf" srcId="{855361AC-AE00-41E0-B8D0-729A524834F6}" destId="{2E4D9C6B-C85D-485E-B339-E31D3AA386A2}" srcOrd="5" destOrd="0" presId="urn:microsoft.com/office/officeart/2005/8/layout/radial6"/>
    <dgm:cxn modelId="{033D367D-AC8B-4366-A751-431EDA841F87}" type="presParOf" srcId="{855361AC-AE00-41E0-B8D0-729A524834F6}" destId="{BAFAEE66-F8C9-449D-B1E3-1C1839F04701}" srcOrd="6" destOrd="0" presId="urn:microsoft.com/office/officeart/2005/8/layout/radial6"/>
    <dgm:cxn modelId="{AD176F0B-D7DA-4CFB-92EA-C492BD564024}" type="presParOf" srcId="{855361AC-AE00-41E0-B8D0-729A524834F6}" destId="{01F2EFEE-8BF0-4A1D-BF73-79DC2385093E}" srcOrd="7" destOrd="0" presId="urn:microsoft.com/office/officeart/2005/8/layout/radial6"/>
    <dgm:cxn modelId="{C6D8859F-ED79-43CB-88F8-9522D7687F46}" type="presParOf" srcId="{855361AC-AE00-41E0-B8D0-729A524834F6}" destId="{55DF85E2-5CE2-4E8D-B21F-615FD5E5B17F}" srcOrd="8" destOrd="0" presId="urn:microsoft.com/office/officeart/2005/8/layout/radial6"/>
    <dgm:cxn modelId="{785CF3A3-796A-47D2-A205-83420FF80211}" type="presParOf" srcId="{855361AC-AE00-41E0-B8D0-729A524834F6}" destId="{6EF2D45F-E0ED-4FC7-B85D-073551CBBBEB}" srcOrd="9" destOrd="0" presId="urn:microsoft.com/office/officeart/2005/8/layout/radial6"/>
    <dgm:cxn modelId="{1007D675-0764-4FEB-B56B-2E7FA9496DE2}" type="presParOf" srcId="{855361AC-AE00-41E0-B8D0-729A524834F6}" destId="{585056ED-F844-4E1E-B8E5-8C921A78885E}" srcOrd="10" destOrd="0" presId="urn:microsoft.com/office/officeart/2005/8/layout/radial6"/>
    <dgm:cxn modelId="{9D299493-8E49-4A85-A932-24FBEF18ECC0}" type="presParOf" srcId="{855361AC-AE00-41E0-B8D0-729A524834F6}" destId="{1DF070B6-C2C7-4C60-99C6-DD2409E7D402}" srcOrd="11" destOrd="0" presId="urn:microsoft.com/office/officeart/2005/8/layout/radial6"/>
    <dgm:cxn modelId="{F564E4F8-8B81-463F-8B54-0F8E112B3775}" type="presParOf" srcId="{855361AC-AE00-41E0-B8D0-729A524834F6}" destId="{91EEE4B9-821E-4A10-91B9-CBA4BEF9771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EE4B9-821E-4A10-91B9-CBA4BEF97717}">
      <dsp:nvSpPr>
        <dsp:cNvPr id="0" name=""/>
        <dsp:cNvSpPr/>
      </dsp:nvSpPr>
      <dsp:spPr>
        <a:xfrm>
          <a:off x="2114210" y="687824"/>
          <a:ext cx="3973620" cy="3973620"/>
        </a:xfrm>
        <a:prstGeom prst="blockArc">
          <a:avLst>
            <a:gd name="adj1" fmla="val 10800000"/>
            <a:gd name="adj2" fmla="val 16200000"/>
            <a:gd name="adj3" fmla="val 4636"/>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6EF2D45F-E0ED-4FC7-B85D-073551CBBBEB}">
      <dsp:nvSpPr>
        <dsp:cNvPr id="0" name=""/>
        <dsp:cNvSpPr/>
      </dsp:nvSpPr>
      <dsp:spPr>
        <a:xfrm>
          <a:off x="2114210" y="687824"/>
          <a:ext cx="3973620" cy="3973620"/>
        </a:xfrm>
        <a:prstGeom prst="blockArc">
          <a:avLst>
            <a:gd name="adj1" fmla="val 5400000"/>
            <a:gd name="adj2" fmla="val 10800000"/>
            <a:gd name="adj3" fmla="val 4636"/>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BAFAEE66-F8C9-449D-B1E3-1C1839F04701}">
      <dsp:nvSpPr>
        <dsp:cNvPr id="0" name=""/>
        <dsp:cNvSpPr/>
      </dsp:nvSpPr>
      <dsp:spPr>
        <a:xfrm>
          <a:off x="2114210" y="687824"/>
          <a:ext cx="3973620" cy="3973620"/>
        </a:xfrm>
        <a:prstGeom prst="blockArc">
          <a:avLst>
            <a:gd name="adj1" fmla="val 0"/>
            <a:gd name="adj2" fmla="val 5400000"/>
            <a:gd name="adj3" fmla="val 4636"/>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4B0DC5C0-0C40-476E-8F21-117C1B252DE3}">
      <dsp:nvSpPr>
        <dsp:cNvPr id="0" name=""/>
        <dsp:cNvSpPr/>
      </dsp:nvSpPr>
      <dsp:spPr>
        <a:xfrm>
          <a:off x="2114210" y="687824"/>
          <a:ext cx="3973620" cy="3973620"/>
        </a:xfrm>
        <a:prstGeom prst="blockArc">
          <a:avLst>
            <a:gd name="adj1" fmla="val 16200000"/>
            <a:gd name="adj2" fmla="val 0"/>
            <a:gd name="adj3" fmla="val 4636"/>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22FBAA25-6BDC-47F6-AF8A-37FA589BDC83}">
      <dsp:nvSpPr>
        <dsp:cNvPr id="0" name=""/>
        <dsp:cNvSpPr/>
      </dsp:nvSpPr>
      <dsp:spPr>
        <a:xfrm>
          <a:off x="3356342" y="2318767"/>
          <a:ext cx="1504880" cy="150488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endParaRPr lang="zh-CN" altLang="en-US" sz="6400" kern="1200" dirty="0"/>
        </a:p>
      </dsp:txBody>
      <dsp:txXfrm>
        <a:off x="3576727" y="2539152"/>
        <a:ext cx="1064110" cy="1064110"/>
      </dsp:txXfrm>
    </dsp:sp>
    <dsp:sp modelId="{22E0241D-F4A5-4E7C-BB37-87DB02491C56}">
      <dsp:nvSpPr>
        <dsp:cNvPr id="0" name=""/>
        <dsp:cNvSpPr/>
      </dsp:nvSpPr>
      <dsp:spPr>
        <a:xfrm>
          <a:off x="3273276" y="-93861"/>
          <a:ext cx="1655487" cy="1655487"/>
        </a:xfrm>
        <a:prstGeom prst="ellipse">
          <a:avLst/>
        </a:prstGeom>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tx1"/>
              </a:solidFill>
              <a:latin typeface="+mj-ea"/>
              <a:ea typeface="+mj-ea"/>
            </a:rPr>
            <a:t>质谱技术开发</a:t>
          </a:r>
          <a:endParaRPr lang="en-US" altLang="zh-CN" sz="2400" b="1" kern="1200" dirty="0">
            <a:solidFill>
              <a:schemeClr val="tx1"/>
            </a:solidFill>
            <a:latin typeface="+mj-ea"/>
            <a:ea typeface="+mj-ea"/>
          </a:endParaRPr>
        </a:p>
      </dsp:txBody>
      <dsp:txXfrm>
        <a:off x="3515716" y="148579"/>
        <a:ext cx="1170607" cy="1170607"/>
      </dsp:txXfrm>
    </dsp:sp>
    <dsp:sp modelId="{5A030F6D-75D8-4C94-9CFF-7120F77552AC}">
      <dsp:nvSpPr>
        <dsp:cNvPr id="0" name=""/>
        <dsp:cNvSpPr/>
      </dsp:nvSpPr>
      <dsp:spPr>
        <a:xfrm>
          <a:off x="5289276" y="1922138"/>
          <a:ext cx="1504992" cy="1504992"/>
        </a:xfrm>
        <a:prstGeom prst="ellipse">
          <a:avLst/>
        </a:prstGeom>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latin typeface="+mj-ea"/>
              <a:ea typeface="+mj-ea"/>
            </a:rPr>
            <a:t>临床质谱检测</a:t>
          </a:r>
          <a:endParaRPr lang="zh-CN" altLang="en-US" sz="2000" kern="1200" dirty="0"/>
        </a:p>
      </dsp:txBody>
      <dsp:txXfrm>
        <a:off x="5509677" y="2142539"/>
        <a:ext cx="1064190" cy="1064190"/>
      </dsp:txXfrm>
    </dsp:sp>
    <dsp:sp modelId="{01F2EFEE-8BF0-4A1D-BF73-79DC2385093E}">
      <dsp:nvSpPr>
        <dsp:cNvPr id="0" name=""/>
        <dsp:cNvSpPr/>
      </dsp:nvSpPr>
      <dsp:spPr>
        <a:xfrm>
          <a:off x="3455980" y="3972547"/>
          <a:ext cx="1290079" cy="1285678"/>
        </a:xfrm>
        <a:prstGeom prst="ellipse">
          <a:avLst/>
        </a:prstGeom>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solidFill>
                <a:schemeClr val="tx1"/>
              </a:solidFill>
            </a:rPr>
            <a:t>多组学</a:t>
          </a:r>
          <a:endParaRPr lang="en-US" altLang="zh-CN" sz="2000" b="1" kern="1200" dirty="0">
            <a:solidFill>
              <a:schemeClr val="tx1"/>
            </a:solidFill>
          </a:endParaRPr>
        </a:p>
        <a:p>
          <a:pPr marL="0" lvl="0" indent="0" algn="ctr" defTabSz="889000">
            <a:lnSpc>
              <a:spcPct val="90000"/>
            </a:lnSpc>
            <a:spcBef>
              <a:spcPct val="0"/>
            </a:spcBef>
            <a:spcAft>
              <a:spcPct val="35000"/>
            </a:spcAft>
            <a:buNone/>
          </a:pPr>
          <a:r>
            <a:rPr lang="zh-CN" altLang="en-US" sz="2000" b="1" kern="1200" dirty="0">
              <a:solidFill>
                <a:schemeClr val="tx1"/>
              </a:solidFill>
            </a:rPr>
            <a:t>整合</a:t>
          </a:r>
        </a:p>
      </dsp:txBody>
      <dsp:txXfrm>
        <a:off x="3644908" y="4160830"/>
        <a:ext cx="912223" cy="909112"/>
      </dsp:txXfrm>
    </dsp:sp>
    <dsp:sp modelId="{585056ED-F844-4E1E-B8E5-8C921A78885E}">
      <dsp:nvSpPr>
        <dsp:cNvPr id="0" name=""/>
        <dsp:cNvSpPr/>
      </dsp:nvSpPr>
      <dsp:spPr>
        <a:xfrm>
          <a:off x="1378544" y="1892910"/>
          <a:ext cx="1563448" cy="1563448"/>
        </a:xfrm>
        <a:prstGeom prst="ellipse">
          <a:avLst/>
        </a:prstGeom>
        <a:gradFill rotWithShape="0">
          <a:gsLst>
            <a:gs pos="0">
              <a:schemeClr val="accent6">
                <a:lumMod val="60000"/>
                <a:lumOff val="40000"/>
              </a:schemeClr>
            </a:gs>
            <a:gs pos="55000">
              <a:schemeClr val="accent6">
                <a:lumMod val="40000"/>
                <a:lumOff val="60000"/>
              </a:schemeClr>
            </a:gs>
            <a:gs pos="100000">
              <a:schemeClr val="accent6">
                <a:lumMod val="60000"/>
                <a:lumOff val="40000"/>
              </a:schemeClr>
            </a:gs>
          </a:gsLst>
          <a:lin ang="5400000" scaled="1"/>
        </a:gradFill>
        <a:ln w="1270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zh-CN" altLang="en-US" sz="2600" b="1" kern="1200" dirty="0">
              <a:solidFill>
                <a:schemeClr val="tx1"/>
              </a:solidFill>
              <a:latin typeface="+mj-ea"/>
              <a:ea typeface="+mj-ea"/>
            </a:rPr>
            <a:t>蛋白质组学</a:t>
          </a:r>
          <a:endParaRPr lang="en-US" altLang="zh-CN" sz="2600" b="1" kern="1200" dirty="0">
            <a:solidFill>
              <a:schemeClr val="tx1"/>
            </a:solidFill>
            <a:latin typeface="+mj-ea"/>
            <a:ea typeface="+mj-ea"/>
          </a:endParaRPr>
        </a:p>
      </dsp:txBody>
      <dsp:txXfrm>
        <a:off x="1607506" y="2121872"/>
        <a:ext cx="1105524" cy="1105524"/>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10CBF0-3CAE-4426-A245-9391E7F63D52}" type="datetimeFigureOut">
              <a:rPr lang="en-US" smtClean="0"/>
              <a:t>8/31/23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B99B42-1A80-497F-AD62-4286DFB5CB14}" type="slidenum">
              <a:rPr lang="en-US" smtClean="0"/>
              <a:t>‹#›</a:t>
            </a:fld>
            <a:endParaRPr lang="en-US"/>
          </a:p>
        </p:txBody>
      </p:sp>
    </p:spTree>
    <p:extLst>
      <p:ext uri="{BB962C8B-B14F-4D97-AF65-F5344CB8AC3E}">
        <p14:creationId xmlns:p14="http://schemas.microsoft.com/office/powerpoint/2010/main" val="3055740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2C325-0F4F-4746-9C23-0E854E7AC4E7}" type="datetimeFigureOut">
              <a:rPr lang="en-US" smtClean="0"/>
              <a:t>8/31/23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38D50B-9EEE-4713-BC48-A492EF66CD41}" type="slidenum">
              <a:rPr lang="en-US" smtClean="0"/>
              <a:t>‹#›</a:t>
            </a:fld>
            <a:endParaRPr lang="en-US"/>
          </a:p>
        </p:txBody>
      </p:sp>
    </p:spTree>
    <p:extLst>
      <p:ext uri="{BB962C8B-B14F-4D97-AF65-F5344CB8AC3E}">
        <p14:creationId xmlns:p14="http://schemas.microsoft.com/office/powerpoint/2010/main" val="187914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p:sp>
      <p:sp>
        <p:nvSpPr>
          <p:cNvPr id="54274" name="备注占位符 2"/>
          <p:cNvSpPr>
            <a:spLocks noGrp="1"/>
          </p:cNvSpPr>
          <p:nvPr>
            <p:ph type="body"/>
          </p:nvPr>
        </p:nvSpPr>
        <p:spPr/>
        <p:txBody>
          <a:bodyPr lIns="91440" tIns="45720" rIns="91440" bIns="45720" anchor="t"/>
          <a:lstStyle/>
          <a:p>
            <a:pPr lvl="0"/>
            <a:endParaRPr lang="zh-CN" altLang="en-US" dirty="0"/>
          </a:p>
        </p:txBody>
      </p:sp>
      <p:sp>
        <p:nvSpPr>
          <p:cNvPr id="54275" name="灯片编号占位符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p>
        </p:txBody>
      </p:sp>
    </p:spTree>
    <p:extLst>
      <p:ext uri="{BB962C8B-B14F-4D97-AF65-F5344CB8AC3E}">
        <p14:creationId xmlns:p14="http://schemas.microsoft.com/office/powerpoint/2010/main" val="2691956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MS Mincho" panose="02020609040205080304" pitchFamily="49" charset="-128"/>
              </a:rPr>
              <a:t>variant of concern  </a:t>
            </a:r>
            <a:r>
              <a:rPr lang="en-US" altLang="zh-CN" sz="1800" b="1" kern="2200" dirty="0">
                <a:effectLst/>
                <a:latin typeface="Arial" panose="020B0604020202020204" pitchFamily="34" charset="0"/>
                <a:ea typeface="宋体" panose="02010600030101010101" pitchFamily="2" charset="-122"/>
              </a:rPr>
              <a:t>While host responses to the ancestral SARS-CoV-2 strain are well-described, those to the new Omicron variants are unclear.</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10</a:t>
            </a:fld>
            <a:endParaRPr lang="en-US"/>
          </a:p>
        </p:txBody>
      </p:sp>
    </p:spTree>
    <p:extLst>
      <p:ext uri="{BB962C8B-B14F-4D97-AF65-F5344CB8AC3E}">
        <p14:creationId xmlns:p14="http://schemas.microsoft.com/office/powerpoint/2010/main" val="3125257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 The blood ecosystem consists of complex and highly orchestrated interactions between distinct blood cells and diverse types of molecules in the plasma. </a:t>
            </a:r>
          </a:p>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11</a:t>
            </a:fld>
            <a:endParaRPr lang="en-US"/>
          </a:p>
        </p:txBody>
      </p:sp>
    </p:spTree>
    <p:extLst>
      <p:ext uri="{BB962C8B-B14F-4D97-AF65-F5344CB8AC3E}">
        <p14:creationId xmlns:p14="http://schemas.microsoft.com/office/powerpoint/2010/main" val="3553200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 The blood ecosystem consists of complex and highly orchestrated interactions between distinct blood cells and diverse types of molecules in the plasma. </a:t>
            </a:r>
          </a:p>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12</a:t>
            </a:fld>
            <a:endParaRPr lang="en-US"/>
          </a:p>
        </p:txBody>
      </p:sp>
    </p:spTree>
    <p:extLst>
      <p:ext uri="{BB962C8B-B14F-4D97-AF65-F5344CB8AC3E}">
        <p14:creationId xmlns:p14="http://schemas.microsoft.com/office/powerpoint/2010/main" val="389507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This “re-positivity” is a special clinical phenomenon involving the recurrence of detectable viral RNA that is not caused by reinfection</a:t>
            </a:r>
          </a:p>
          <a:p>
            <a:endParaRPr lang="en-US" sz="1800" kern="100" dirty="0">
              <a:effectLst/>
              <a:latin typeface="Arial" panose="020B0604020202020204" pitchFamily="34" charset="0"/>
              <a:ea typeface="宋体" panose="02010600030101010101" pitchFamily="2" charset="-122"/>
            </a:endParaRPr>
          </a:p>
          <a:p>
            <a:r>
              <a:rPr lang="zh-CN" altLang="zh-CN" sz="1800" kern="100" dirty="0">
                <a:effectLst/>
                <a:ea typeface="Arial" panose="020B0604020202020204" pitchFamily="34" charset="0"/>
              </a:rPr>
              <a:t> </a:t>
            </a:r>
            <a:r>
              <a:rPr lang="en-US" altLang="zh-CN" sz="1800" kern="100" dirty="0">
                <a:effectLst/>
                <a:ea typeface="Arial" panose="020B0604020202020204" pitchFamily="34" charset="0"/>
              </a:rPr>
              <a:t>re-positive patients can have active viral replication, possibly resulting in active viral shedding</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13</a:t>
            </a:fld>
            <a:endParaRPr lang="en-US"/>
          </a:p>
        </p:txBody>
      </p:sp>
    </p:spTree>
    <p:extLst>
      <p:ext uri="{BB962C8B-B14F-4D97-AF65-F5344CB8AC3E}">
        <p14:creationId xmlns:p14="http://schemas.microsoft.com/office/powerpoint/2010/main" val="194016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从血液生态的维度通过多组学分析对新冠患者进行了全面的描绘。样本层面我们分析了血液的各种细胞成分，血浆，以及血小板。组学维度上我们分析了各种临床检测，单细胞组学，及蛋白质组学和代谢组学在内的各种</a:t>
            </a:r>
            <a:r>
              <a:rPr lang="en-US" altLang="zh-CN" dirty="0"/>
              <a:t>bulk</a:t>
            </a:r>
            <a:r>
              <a:rPr lang="zh-CN" altLang="en-US" dirty="0"/>
              <a:t>组学。病人上我们覆盖了健康人，急性期，恢复期，一个月和</a:t>
            </a:r>
            <a:r>
              <a:rPr lang="en-US" altLang="zh-CN" dirty="0"/>
              <a:t>3</a:t>
            </a:r>
            <a:r>
              <a:rPr lang="zh-CN" altLang="en-US" dirty="0"/>
              <a:t>个月随访，总计分析了超过一千个样本的临床表现组，</a:t>
            </a:r>
            <a:r>
              <a:rPr lang="en-US" altLang="zh-CN" dirty="0"/>
              <a:t>bulk</a:t>
            </a:r>
            <a:r>
              <a:rPr lang="zh-CN" altLang="en-US" dirty="0"/>
              <a:t>多组学和单细胞多组学。</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14</a:t>
            </a:fld>
            <a:endParaRPr lang="en-US"/>
          </a:p>
        </p:txBody>
      </p:sp>
    </p:spTree>
    <p:extLst>
      <p:ext uri="{BB962C8B-B14F-4D97-AF65-F5344CB8AC3E}">
        <p14:creationId xmlns:p14="http://schemas.microsoft.com/office/powerpoint/2010/main" val="2636043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15</a:t>
            </a:fld>
            <a:endParaRPr lang="en-US"/>
          </a:p>
        </p:txBody>
      </p:sp>
    </p:spTree>
    <p:extLst>
      <p:ext uri="{BB962C8B-B14F-4D97-AF65-F5344CB8AC3E}">
        <p14:creationId xmlns:p14="http://schemas.microsoft.com/office/powerpoint/2010/main" val="2017024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16</a:t>
            </a:fld>
            <a:endParaRPr lang="en-US"/>
          </a:p>
        </p:txBody>
      </p:sp>
    </p:spTree>
    <p:extLst>
      <p:ext uri="{BB962C8B-B14F-4D97-AF65-F5344CB8AC3E}">
        <p14:creationId xmlns:p14="http://schemas.microsoft.com/office/powerpoint/2010/main" val="61405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17</a:t>
            </a:fld>
            <a:endParaRPr lang="en-US"/>
          </a:p>
        </p:txBody>
      </p:sp>
    </p:spTree>
    <p:extLst>
      <p:ext uri="{BB962C8B-B14F-4D97-AF65-F5344CB8AC3E}">
        <p14:creationId xmlns:p14="http://schemas.microsoft.com/office/powerpoint/2010/main" val="3758818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This “re-positivity” is a special clinical phenomenon involving the recurrence of detectable viral RNA that is not caused by reinfection</a:t>
            </a:r>
          </a:p>
          <a:p>
            <a:endParaRPr lang="en-US" sz="1800" kern="100" dirty="0">
              <a:effectLst/>
              <a:latin typeface="Arial" panose="020B0604020202020204" pitchFamily="34" charset="0"/>
              <a:ea typeface="宋体" panose="02010600030101010101" pitchFamily="2" charset="-122"/>
            </a:endParaRPr>
          </a:p>
          <a:p>
            <a:r>
              <a:rPr lang="zh-CN" altLang="zh-CN" sz="1800" kern="100" dirty="0">
                <a:effectLst/>
                <a:ea typeface="Arial" panose="020B0604020202020204" pitchFamily="34" charset="0"/>
              </a:rPr>
              <a:t> </a:t>
            </a:r>
            <a:r>
              <a:rPr lang="en-US" altLang="zh-CN" sz="1800" kern="100" dirty="0">
                <a:effectLst/>
                <a:ea typeface="Arial" panose="020B0604020202020204" pitchFamily="34" charset="0"/>
              </a:rPr>
              <a:t>re-positive patients can have active viral replication, possibly resulting in active viral shedding</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18</a:t>
            </a:fld>
            <a:endParaRPr lang="en-US"/>
          </a:p>
        </p:txBody>
      </p:sp>
    </p:spTree>
    <p:extLst>
      <p:ext uri="{BB962C8B-B14F-4D97-AF65-F5344CB8AC3E}">
        <p14:creationId xmlns:p14="http://schemas.microsoft.com/office/powerpoint/2010/main" val="2939952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19</a:t>
            </a:fld>
            <a:endParaRPr lang="en-US"/>
          </a:p>
        </p:txBody>
      </p:sp>
    </p:spTree>
    <p:extLst>
      <p:ext uri="{BB962C8B-B14F-4D97-AF65-F5344CB8AC3E}">
        <p14:creationId xmlns:p14="http://schemas.microsoft.com/office/powerpoint/2010/main" val="211740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a:t>
            </a:fld>
            <a:endParaRPr lang="en-US"/>
          </a:p>
        </p:txBody>
      </p:sp>
    </p:spTree>
    <p:extLst>
      <p:ext uri="{BB962C8B-B14F-4D97-AF65-F5344CB8AC3E}">
        <p14:creationId xmlns:p14="http://schemas.microsoft.com/office/powerpoint/2010/main" val="3055809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20</a:t>
            </a:fld>
            <a:endParaRPr lang="en-US"/>
          </a:p>
        </p:txBody>
      </p:sp>
    </p:spTree>
    <p:extLst>
      <p:ext uri="{BB962C8B-B14F-4D97-AF65-F5344CB8AC3E}">
        <p14:creationId xmlns:p14="http://schemas.microsoft.com/office/powerpoint/2010/main" val="1429498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21</a:t>
            </a:fld>
            <a:endParaRPr lang="en-US"/>
          </a:p>
        </p:txBody>
      </p:sp>
    </p:spTree>
    <p:extLst>
      <p:ext uri="{BB962C8B-B14F-4D97-AF65-F5344CB8AC3E}">
        <p14:creationId xmlns:p14="http://schemas.microsoft.com/office/powerpoint/2010/main" val="1263817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This “re-positivity” is a special clinical phenomenon involving the recurrence of detectable viral RNA that is not caused by reinfection</a:t>
            </a:r>
          </a:p>
          <a:p>
            <a:endParaRPr lang="en-US" sz="1800" kern="100" dirty="0">
              <a:effectLst/>
              <a:latin typeface="Arial" panose="020B0604020202020204" pitchFamily="34" charset="0"/>
              <a:ea typeface="宋体" panose="02010600030101010101" pitchFamily="2" charset="-122"/>
            </a:endParaRPr>
          </a:p>
          <a:p>
            <a:r>
              <a:rPr lang="zh-CN" altLang="zh-CN" sz="1800" kern="100" dirty="0">
                <a:effectLst/>
                <a:ea typeface="Arial" panose="020B0604020202020204" pitchFamily="34" charset="0"/>
              </a:rPr>
              <a:t> </a:t>
            </a:r>
            <a:r>
              <a:rPr lang="en-US" altLang="zh-CN" sz="1800" kern="100" dirty="0">
                <a:effectLst/>
                <a:ea typeface="Arial" panose="020B0604020202020204" pitchFamily="34" charset="0"/>
              </a:rPr>
              <a:t>re-positive patients can have active viral replication, possibly resulting in active viral shedding</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22</a:t>
            </a:fld>
            <a:endParaRPr lang="en-US"/>
          </a:p>
        </p:txBody>
      </p:sp>
    </p:spTree>
    <p:extLst>
      <p:ext uri="{BB962C8B-B14F-4D97-AF65-F5344CB8AC3E}">
        <p14:creationId xmlns:p14="http://schemas.microsoft.com/office/powerpoint/2010/main" val="3397251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This “re-positivity” is a special clinical phenomenon involving the recurrence of detectable viral RNA that is not caused by reinfection</a:t>
            </a:r>
          </a:p>
          <a:p>
            <a:endParaRPr lang="en-US" sz="1800" kern="100" dirty="0">
              <a:effectLst/>
              <a:latin typeface="Arial" panose="020B0604020202020204" pitchFamily="34" charset="0"/>
              <a:ea typeface="宋体" panose="02010600030101010101" pitchFamily="2" charset="-122"/>
            </a:endParaRPr>
          </a:p>
          <a:p>
            <a:r>
              <a:rPr lang="zh-CN" altLang="zh-CN" sz="1800" kern="100" dirty="0">
                <a:effectLst/>
                <a:ea typeface="Arial" panose="020B0604020202020204" pitchFamily="34" charset="0"/>
              </a:rPr>
              <a:t> </a:t>
            </a:r>
            <a:r>
              <a:rPr lang="en-US" altLang="zh-CN" sz="1800" kern="100" dirty="0">
                <a:effectLst/>
                <a:ea typeface="Arial" panose="020B0604020202020204" pitchFamily="34" charset="0"/>
              </a:rPr>
              <a:t>re-positive patients can have active viral replication, possibly resulting in active viral shedding</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23</a:t>
            </a:fld>
            <a:endParaRPr lang="en-US"/>
          </a:p>
        </p:txBody>
      </p:sp>
    </p:spTree>
    <p:extLst>
      <p:ext uri="{BB962C8B-B14F-4D97-AF65-F5344CB8AC3E}">
        <p14:creationId xmlns:p14="http://schemas.microsoft.com/office/powerpoint/2010/main" val="1453986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24</a:t>
            </a:fld>
            <a:endParaRPr lang="en-US"/>
          </a:p>
        </p:txBody>
      </p:sp>
    </p:spTree>
    <p:extLst>
      <p:ext uri="{BB962C8B-B14F-4D97-AF65-F5344CB8AC3E}">
        <p14:creationId xmlns:p14="http://schemas.microsoft.com/office/powerpoint/2010/main" val="3926301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25</a:t>
            </a:fld>
            <a:endParaRPr lang="en-US"/>
          </a:p>
        </p:txBody>
      </p:sp>
    </p:spTree>
    <p:extLst>
      <p:ext uri="{BB962C8B-B14F-4D97-AF65-F5344CB8AC3E}">
        <p14:creationId xmlns:p14="http://schemas.microsoft.com/office/powerpoint/2010/main" val="31707736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26</a:t>
            </a:fld>
            <a:endParaRPr lang="en-US"/>
          </a:p>
        </p:txBody>
      </p:sp>
    </p:spTree>
    <p:extLst>
      <p:ext uri="{BB962C8B-B14F-4D97-AF65-F5344CB8AC3E}">
        <p14:creationId xmlns:p14="http://schemas.microsoft.com/office/powerpoint/2010/main" val="3279114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27</a:t>
            </a:fld>
            <a:endParaRPr lang="en-US"/>
          </a:p>
        </p:txBody>
      </p:sp>
    </p:spTree>
    <p:extLst>
      <p:ext uri="{BB962C8B-B14F-4D97-AF65-F5344CB8AC3E}">
        <p14:creationId xmlns:p14="http://schemas.microsoft.com/office/powerpoint/2010/main" val="3762317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28</a:t>
            </a:fld>
            <a:endParaRPr lang="en-US"/>
          </a:p>
        </p:txBody>
      </p:sp>
    </p:spTree>
    <p:extLst>
      <p:ext uri="{BB962C8B-B14F-4D97-AF65-F5344CB8AC3E}">
        <p14:creationId xmlns:p14="http://schemas.microsoft.com/office/powerpoint/2010/main" val="754241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222222"/>
                </a:solidFill>
                <a:effectLst/>
                <a:latin typeface="-apple-system"/>
              </a:rPr>
              <a:t>Following virus infection of a host cell, viral dsRNA stimulates OAS1, OAS2 and OAS3 and leads to the synthesis of 2′-5′ </a:t>
            </a:r>
            <a:r>
              <a:rPr lang="en-US" altLang="zh-CN" b="0" i="0" dirty="0" err="1">
                <a:solidFill>
                  <a:srgbClr val="222222"/>
                </a:solidFill>
                <a:effectLst/>
                <a:latin typeface="-apple-system"/>
              </a:rPr>
              <a:t>oligoA</a:t>
            </a:r>
            <a:r>
              <a:rPr lang="en-US" altLang="zh-CN" b="0" i="0" dirty="0">
                <a:solidFill>
                  <a:srgbClr val="222222"/>
                </a:solidFill>
                <a:effectLst/>
                <a:latin typeface="-apple-system"/>
              </a:rPr>
              <a:t> and RNase L activation</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29</a:t>
            </a:fld>
            <a:endParaRPr lang="en-US"/>
          </a:p>
        </p:txBody>
      </p:sp>
    </p:spTree>
    <p:extLst>
      <p:ext uri="{BB962C8B-B14F-4D97-AF65-F5344CB8AC3E}">
        <p14:creationId xmlns:p14="http://schemas.microsoft.com/office/powerpoint/2010/main" val="220533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前期主要聚焦蛋白质组学技术对临床队列样本研究，在底层技术方面做了一系列的研发工作，克服了一些重要的技术瓶颈，包括筛查深度，灵敏度和通量。目前最新的技术，深度上能够定量分析超过一万两千种蛋白质，覆盖几乎所有人体细胞内表达的蛋白质，同时我们把技术的灵敏度提高了成百上千倍，极大的减少了对临床样本量的需求，这点对珍贵临床样本的研究及其重要，很多之前由于样本量的原因没条件探索的领域空白现在都可以通过我们的新技术进行研究了。通量上我们目前单个实验能同时分析</a:t>
            </a:r>
            <a:r>
              <a:rPr lang="en-US" altLang="zh-CN" dirty="0"/>
              <a:t>29</a:t>
            </a:r>
            <a:r>
              <a:rPr lang="zh-CN" altLang="en-US" dirty="0"/>
              <a:t>个样本。</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a:t>
            </a:fld>
            <a:endParaRPr lang="en-US"/>
          </a:p>
        </p:txBody>
      </p:sp>
    </p:spTree>
    <p:extLst>
      <p:ext uri="{BB962C8B-B14F-4D97-AF65-F5344CB8AC3E}">
        <p14:creationId xmlns:p14="http://schemas.microsoft.com/office/powerpoint/2010/main" val="10246964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This “re-positivity” is a special clinical phenomenon involving the recurrence of detectable viral RNA that is not caused by reinfection</a:t>
            </a:r>
          </a:p>
          <a:p>
            <a:endParaRPr lang="en-US" sz="1800" kern="100" dirty="0">
              <a:effectLst/>
              <a:latin typeface="Arial" panose="020B0604020202020204" pitchFamily="34" charset="0"/>
              <a:ea typeface="宋体" panose="02010600030101010101" pitchFamily="2" charset="-122"/>
            </a:endParaRPr>
          </a:p>
          <a:p>
            <a:r>
              <a:rPr lang="zh-CN" altLang="zh-CN" sz="1800" kern="100" dirty="0">
                <a:effectLst/>
                <a:ea typeface="Arial" panose="020B0604020202020204" pitchFamily="34" charset="0"/>
              </a:rPr>
              <a:t> </a:t>
            </a:r>
            <a:r>
              <a:rPr lang="en-US" altLang="zh-CN" sz="1800" kern="100" dirty="0">
                <a:effectLst/>
                <a:ea typeface="Arial" panose="020B0604020202020204" pitchFamily="34" charset="0"/>
              </a:rPr>
              <a:t>re-positive patients can have active viral replication, possibly resulting in active viral shedding</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30</a:t>
            </a:fld>
            <a:endParaRPr lang="en-US"/>
          </a:p>
        </p:txBody>
      </p:sp>
    </p:spTree>
    <p:extLst>
      <p:ext uri="{BB962C8B-B14F-4D97-AF65-F5344CB8AC3E}">
        <p14:creationId xmlns:p14="http://schemas.microsoft.com/office/powerpoint/2010/main" val="2191751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31</a:t>
            </a:fld>
            <a:endParaRPr lang="en-US"/>
          </a:p>
        </p:txBody>
      </p:sp>
    </p:spTree>
    <p:extLst>
      <p:ext uri="{BB962C8B-B14F-4D97-AF65-F5344CB8AC3E}">
        <p14:creationId xmlns:p14="http://schemas.microsoft.com/office/powerpoint/2010/main" val="2999335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32</a:t>
            </a:fld>
            <a:endParaRPr lang="en-US"/>
          </a:p>
        </p:txBody>
      </p:sp>
    </p:spTree>
    <p:extLst>
      <p:ext uri="{BB962C8B-B14F-4D97-AF65-F5344CB8AC3E}">
        <p14:creationId xmlns:p14="http://schemas.microsoft.com/office/powerpoint/2010/main" val="3870143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33</a:t>
            </a:fld>
            <a:endParaRPr lang="en-US"/>
          </a:p>
        </p:txBody>
      </p:sp>
    </p:spTree>
    <p:extLst>
      <p:ext uri="{BB962C8B-B14F-4D97-AF65-F5344CB8AC3E}">
        <p14:creationId xmlns:p14="http://schemas.microsoft.com/office/powerpoint/2010/main" val="480451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34</a:t>
            </a:fld>
            <a:endParaRPr lang="en-US"/>
          </a:p>
        </p:txBody>
      </p:sp>
    </p:spTree>
    <p:extLst>
      <p:ext uri="{BB962C8B-B14F-4D97-AF65-F5344CB8AC3E}">
        <p14:creationId xmlns:p14="http://schemas.microsoft.com/office/powerpoint/2010/main" val="3677666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This “re-positivity” is a special clinical phenomenon involving the recurrence of detectable viral RNA that is not caused by reinfection</a:t>
            </a:r>
          </a:p>
          <a:p>
            <a:endParaRPr lang="en-US" sz="1800" kern="100" dirty="0">
              <a:effectLst/>
              <a:latin typeface="Arial" panose="020B0604020202020204" pitchFamily="34" charset="0"/>
              <a:ea typeface="宋体" panose="02010600030101010101" pitchFamily="2" charset="-122"/>
            </a:endParaRPr>
          </a:p>
          <a:p>
            <a:r>
              <a:rPr lang="zh-CN" altLang="zh-CN" sz="1800" kern="100" dirty="0">
                <a:effectLst/>
                <a:ea typeface="Arial" panose="020B0604020202020204" pitchFamily="34" charset="0"/>
              </a:rPr>
              <a:t> </a:t>
            </a:r>
            <a:r>
              <a:rPr lang="en-US" altLang="zh-CN" sz="1800" kern="100" dirty="0">
                <a:effectLst/>
                <a:ea typeface="Arial" panose="020B0604020202020204" pitchFamily="34" charset="0"/>
              </a:rPr>
              <a:t>re-positive patients can have active viral replication, possibly resulting in active viral shedding</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35</a:t>
            </a:fld>
            <a:endParaRPr lang="en-US"/>
          </a:p>
        </p:txBody>
      </p:sp>
    </p:spTree>
    <p:extLst>
      <p:ext uri="{BB962C8B-B14F-4D97-AF65-F5344CB8AC3E}">
        <p14:creationId xmlns:p14="http://schemas.microsoft.com/office/powerpoint/2010/main" val="2920048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36</a:t>
            </a:fld>
            <a:endParaRPr lang="en-US"/>
          </a:p>
        </p:txBody>
      </p:sp>
    </p:spTree>
    <p:extLst>
      <p:ext uri="{BB962C8B-B14F-4D97-AF65-F5344CB8AC3E}">
        <p14:creationId xmlns:p14="http://schemas.microsoft.com/office/powerpoint/2010/main" val="1090064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37</a:t>
            </a:fld>
            <a:endParaRPr lang="en-US"/>
          </a:p>
        </p:txBody>
      </p:sp>
    </p:spTree>
    <p:extLst>
      <p:ext uri="{BB962C8B-B14F-4D97-AF65-F5344CB8AC3E}">
        <p14:creationId xmlns:p14="http://schemas.microsoft.com/office/powerpoint/2010/main" val="1229463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38</a:t>
            </a:fld>
            <a:endParaRPr lang="en-US"/>
          </a:p>
        </p:txBody>
      </p:sp>
    </p:spTree>
    <p:extLst>
      <p:ext uri="{BB962C8B-B14F-4D97-AF65-F5344CB8AC3E}">
        <p14:creationId xmlns:p14="http://schemas.microsoft.com/office/powerpoint/2010/main" val="2696594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宋体" panose="02010600030101010101" pitchFamily="2" charset="-122"/>
              </a:rPr>
              <a:t>This “re-positivity” is a special clinical phenomenon involving the recurrence of detectable viral RNA that is not caused by reinfection</a:t>
            </a:r>
          </a:p>
          <a:p>
            <a:endParaRPr lang="en-US" sz="1800" kern="100" dirty="0">
              <a:effectLst/>
              <a:latin typeface="Arial" panose="020B0604020202020204" pitchFamily="34" charset="0"/>
              <a:ea typeface="宋体" panose="02010600030101010101" pitchFamily="2" charset="-122"/>
            </a:endParaRPr>
          </a:p>
          <a:p>
            <a:r>
              <a:rPr lang="zh-CN" altLang="zh-CN" sz="1800" kern="100" dirty="0">
                <a:effectLst/>
                <a:ea typeface="Arial" panose="020B0604020202020204" pitchFamily="34" charset="0"/>
              </a:rPr>
              <a:t> </a:t>
            </a:r>
            <a:r>
              <a:rPr lang="en-US" altLang="zh-CN" sz="1800" kern="100" dirty="0">
                <a:effectLst/>
                <a:ea typeface="Arial" panose="020B0604020202020204" pitchFamily="34" charset="0"/>
              </a:rPr>
              <a:t>re-positive patients can have active viral replication, possibly resulting in active viral shedding</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39</a:t>
            </a:fld>
            <a:endParaRPr lang="en-US"/>
          </a:p>
        </p:txBody>
      </p:sp>
    </p:spTree>
    <p:extLst>
      <p:ext uri="{BB962C8B-B14F-4D97-AF65-F5344CB8AC3E}">
        <p14:creationId xmlns:p14="http://schemas.microsoft.com/office/powerpoint/2010/main" val="3471853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r>
              <a:rPr lang="zh-CN" altLang="en-US" dirty="0"/>
              <a:t>。。。</a:t>
            </a:r>
            <a:r>
              <a:rPr lang="ja-JP" altLang="en-US" dirty="0"/>
              <a:t>除了这些之外</a:t>
            </a:r>
            <a:r>
              <a:rPr lang="zh-CN" altLang="en-US" dirty="0"/>
              <a:t>，过去</a:t>
            </a:r>
            <a:r>
              <a:rPr lang="ja-JP" altLang="en-US" dirty="0"/>
              <a:t>十年</a:t>
            </a:r>
            <a:r>
              <a:rPr lang="zh-CN" altLang="en-US" dirty="0"/>
              <a:t>间我们实验室</a:t>
            </a:r>
            <a:r>
              <a:rPr lang="ja-JP" altLang="en-US" dirty="0"/>
              <a:t>和中心还</a:t>
            </a:r>
            <a:r>
              <a:rPr lang="zh-CN" altLang="en-US" dirty="0"/>
              <a:t>开发了多个前沿蛋白质组学平台</a:t>
            </a:r>
            <a:r>
              <a:rPr lang="en-US" altLang="zh-CN" dirty="0"/>
              <a:t>,</a:t>
            </a:r>
            <a:r>
              <a:rPr lang="ja-JP" altLang="en-US" dirty="0"/>
              <a:t>这些平台在各种生物医学领域得到了非常广泛的应用</a:t>
            </a:r>
            <a:r>
              <a:rPr lang="zh-CN" altLang="en-US" dirty="0"/>
              <a:t> 。 。。。 </a:t>
            </a:r>
            <a:r>
              <a:rPr lang="ja-JP" altLang="en-US" dirty="0"/>
              <a:t>包括</a:t>
            </a:r>
            <a:r>
              <a:rPr lang="zh-CN" altLang="en-US" dirty="0"/>
              <a:t>蛋白质翻译后修饰的深度筛查</a:t>
            </a:r>
            <a:r>
              <a:rPr lang="ja-JP" altLang="en-US"/>
              <a:t>平台</a:t>
            </a:r>
            <a:r>
              <a:rPr lang="zh-CN" altLang="en-US" dirty="0"/>
              <a:t>，比如蛋白磷酸化，乙酰化，泛素化等等，。。。代谢组学平台</a:t>
            </a:r>
            <a:r>
              <a:rPr lang="en-US" altLang="zh-CN" dirty="0"/>
              <a:t>, </a:t>
            </a:r>
            <a:r>
              <a:rPr lang="zh-CN" altLang="en-US" dirty="0"/>
              <a:t>。。。血液和脑脊液等各种人体</a:t>
            </a:r>
            <a:r>
              <a:rPr lang="ja-JP" altLang="en-US" dirty="0"/>
              <a:t>体液</a:t>
            </a:r>
            <a:r>
              <a:rPr lang="zh-CN" altLang="en-US" dirty="0"/>
              <a:t>中筛查各种疾病诊断和预后的蛋白质生物标记物的平台，。。。。以及蛋白质相互作用组的筛查</a:t>
            </a:r>
            <a:r>
              <a:rPr lang="ja-JP" altLang="en-US" dirty="0"/>
              <a:t>平台</a:t>
            </a:r>
            <a:r>
              <a:rPr lang="en-US" altLang="zh-CN" dirty="0"/>
              <a:t> </a:t>
            </a:r>
            <a:r>
              <a:rPr lang="ja-JP" altLang="en-US" dirty="0"/>
              <a:t>等</a:t>
            </a:r>
            <a:r>
              <a:rPr lang="zh-CN" altLang="en-US" dirty="0"/>
              <a:t>等。 </a:t>
            </a:r>
            <a:r>
              <a:rPr lang="ja-JP" altLang="en-US" dirty="0"/>
              <a:t>由于时间的关系我在这里就不</a:t>
            </a:r>
            <a:r>
              <a:rPr lang="zh-CN" altLang="en-US" dirty="0"/>
              <a:t>一一</a:t>
            </a:r>
            <a:r>
              <a:rPr lang="ja-JP" altLang="en-US" dirty="0"/>
              <a:t>具体深入了</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4</a:t>
            </a:fld>
            <a:endParaRPr lang="en-US"/>
          </a:p>
        </p:txBody>
      </p:sp>
    </p:spTree>
    <p:extLst>
      <p:ext uri="{BB962C8B-B14F-4D97-AF65-F5344CB8AC3E}">
        <p14:creationId xmlns:p14="http://schemas.microsoft.com/office/powerpoint/2010/main" val="683332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0D38D50B-9EEE-4713-BC48-A492EF66CD41}" type="slidenum">
              <a:rPr lang="en-US" smtClean="0"/>
              <a:t>40</a:t>
            </a:fld>
            <a:endParaRPr lang="en-US"/>
          </a:p>
        </p:txBody>
      </p:sp>
    </p:spTree>
    <p:extLst>
      <p:ext uri="{BB962C8B-B14F-4D97-AF65-F5344CB8AC3E}">
        <p14:creationId xmlns:p14="http://schemas.microsoft.com/office/powerpoint/2010/main" val="2675707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dirty="0"/>
          </a:p>
        </p:txBody>
      </p:sp>
      <p:sp>
        <p:nvSpPr>
          <p:cNvPr id="4" name="Slide Number Placeholder 3"/>
          <p:cNvSpPr>
            <a:spLocks noGrp="1"/>
          </p:cNvSpPr>
          <p:nvPr>
            <p:ph type="sldNum" sz="quarter" idx="10"/>
          </p:nvPr>
        </p:nvSpPr>
        <p:spPr/>
        <p:txBody>
          <a:bodyPr/>
          <a:lstStyle/>
          <a:p>
            <a:fld id="{2F0FF2BB-92BE-44D5-B9F1-F08332F66E93}" type="slidenum">
              <a:rPr lang="en-US" smtClean="0"/>
              <a:t>41</a:t>
            </a:fld>
            <a:endParaRPr lang="en-US"/>
          </a:p>
        </p:txBody>
      </p:sp>
    </p:spTree>
    <p:extLst>
      <p:ext uri="{BB962C8B-B14F-4D97-AF65-F5344CB8AC3E}">
        <p14:creationId xmlns:p14="http://schemas.microsoft.com/office/powerpoint/2010/main" val="2082730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95043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a:p>
            <a:r>
              <a:rPr lang="zh-CN" altLang="en-US" dirty="0"/>
              <a:t>去掉多个人的</a:t>
            </a:r>
            <a:r>
              <a:rPr lang="en-US" altLang="zh-CN" dirty="0"/>
              <a:t>PPT</a:t>
            </a:r>
            <a:r>
              <a:rPr lang="zh-CN" altLang="en-US" dirty="0"/>
              <a:t>， 展望</a:t>
            </a:r>
          </a:p>
        </p:txBody>
      </p:sp>
      <p:sp>
        <p:nvSpPr>
          <p:cNvPr id="4" name="灯片编号占位符 3"/>
          <p:cNvSpPr>
            <a:spLocks noGrp="1"/>
          </p:cNvSpPr>
          <p:nvPr>
            <p:ph type="sldNum" sz="quarter" idx="5"/>
          </p:nvPr>
        </p:nvSpPr>
        <p:spPr/>
        <p:txBody>
          <a:bodyPr/>
          <a:lstStyle/>
          <a:p>
            <a:fld id="{B71EAE0A-B2DA-4F04-BF29-8BD4F949D04E}" type="slidenum">
              <a:rPr lang="zh-CN" altLang="en-US" smtClean="0"/>
              <a:t>44</a:t>
            </a:fld>
            <a:endParaRPr lang="zh-CN" altLang="en-US"/>
          </a:p>
        </p:txBody>
      </p:sp>
    </p:spTree>
    <p:extLst>
      <p:ext uri="{BB962C8B-B14F-4D97-AF65-F5344CB8AC3E}">
        <p14:creationId xmlns:p14="http://schemas.microsoft.com/office/powerpoint/2010/main" val="2860074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38D50B-9EEE-4713-BC48-A492EF66CD41}" type="slidenum">
              <a:rPr lang="en-US" smtClean="0"/>
              <a:t>45</a:t>
            </a:fld>
            <a:endParaRPr lang="en-US"/>
          </a:p>
        </p:txBody>
      </p:sp>
    </p:spTree>
    <p:extLst>
      <p:ext uri="{BB962C8B-B14F-4D97-AF65-F5344CB8AC3E}">
        <p14:creationId xmlns:p14="http://schemas.microsoft.com/office/powerpoint/2010/main" val="191820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5</a:t>
            </a:fld>
            <a:endParaRPr lang="en-US"/>
          </a:p>
        </p:txBody>
      </p:sp>
    </p:spTree>
    <p:extLst>
      <p:ext uri="{BB962C8B-B14F-4D97-AF65-F5344CB8AC3E}">
        <p14:creationId xmlns:p14="http://schemas.microsoft.com/office/powerpoint/2010/main" val="1162054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6</a:t>
            </a:fld>
            <a:endParaRPr lang="en-US"/>
          </a:p>
        </p:txBody>
      </p:sp>
    </p:spTree>
    <p:extLst>
      <p:ext uri="{BB962C8B-B14F-4D97-AF65-F5344CB8AC3E}">
        <p14:creationId xmlns:p14="http://schemas.microsoft.com/office/powerpoint/2010/main" val="518814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我们的合作团队应用我们的最新技术也做出了许多原创性的发现，包括霍华德修斯研究员 </a:t>
            </a:r>
            <a:r>
              <a:rPr lang="en-US" altLang="zh-CN" dirty="0"/>
              <a:t>Masashi</a:t>
            </a:r>
            <a:r>
              <a:rPr lang="zh-CN" altLang="en-US" dirty="0"/>
              <a:t>教授利用我们最新的技术发现了睡眠调控的关键机制。同时也得到了同行专家的认可，诺贝尔奖得主</a:t>
            </a:r>
            <a:r>
              <a:rPr lang="en-US" altLang="zh-CN" dirty="0"/>
              <a:t>Peter Doherty</a:t>
            </a:r>
            <a:r>
              <a:rPr lang="zh-CN" altLang="en-US" dirty="0"/>
              <a:t>评价我们开发的技术能够解决当前生物医学最关键的一些难题。包括</a:t>
            </a:r>
            <a:r>
              <a:rPr lang="en-US" altLang="zh-CN" dirty="0"/>
              <a:t>Wader Harper </a:t>
            </a:r>
            <a:r>
              <a:rPr lang="zh-CN" altLang="en-US" dirty="0"/>
              <a:t>院士也对我们的工作进行了高度评价。</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7</a:t>
            </a:fld>
            <a:endParaRPr lang="en-US"/>
          </a:p>
        </p:txBody>
      </p:sp>
    </p:spTree>
    <p:extLst>
      <p:ext uri="{BB962C8B-B14F-4D97-AF65-F5344CB8AC3E}">
        <p14:creationId xmlns:p14="http://schemas.microsoft.com/office/powerpoint/2010/main" val="801405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有了这些技术后，我接下来花了大量精力来回答新技术能解决哪些生物医学问题。首先我通过蛋白质组深度筛查挖掘癌症治疗靶点，指导个体化精准治疗，其中一项成果已进入美国二期临床试验。通过结合</a:t>
            </a:r>
            <a:r>
              <a:rPr lang="en-US" altLang="zh-CN" dirty="0"/>
              <a:t>CRISPR-Cas9</a:t>
            </a:r>
            <a:r>
              <a:rPr lang="zh-CN" altLang="en-US" dirty="0"/>
              <a:t>功能基因组筛查和多组学挖掘白血病靶向药的耐药机制和联药新策略。时间关系，我着重介绍一下我回国之后从头开展的这个利用前沿技术解析血液生态系统的新工作。</a:t>
            </a:r>
            <a:r>
              <a:rPr lang="en-US" altLang="zh-CN" dirty="0"/>
              <a:t>37</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8</a:t>
            </a:fld>
            <a:endParaRPr lang="en-US"/>
          </a:p>
        </p:txBody>
      </p:sp>
    </p:spTree>
    <p:extLst>
      <p:ext uri="{BB962C8B-B14F-4D97-AF65-F5344CB8AC3E}">
        <p14:creationId xmlns:p14="http://schemas.microsoft.com/office/powerpoint/2010/main" val="74008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800" kern="100" dirty="0">
                <a:effectLst/>
                <a:latin typeface="Arial" panose="020B0604020202020204" pitchFamily="34" charset="0"/>
                <a:ea typeface="MS Mincho" panose="02020609040205080304" pitchFamily="49" charset="-128"/>
              </a:rPr>
              <a:t>variant of concern  </a:t>
            </a:r>
            <a:r>
              <a:rPr lang="en-US" altLang="zh-CN" sz="1800" b="1" kern="2200" dirty="0">
                <a:effectLst/>
                <a:latin typeface="Arial" panose="020B0604020202020204" pitchFamily="34" charset="0"/>
                <a:ea typeface="宋体" panose="02010600030101010101" pitchFamily="2" charset="-122"/>
              </a:rPr>
              <a:t>While host responses to the ancestral SARS-CoV-2 strain are well-described, those to the new Omicron variants remain largely unclear.  CDC to develop policies to deal with the pandemic </a:t>
            </a:r>
            <a:endParaRPr lang="en-US" dirty="0"/>
          </a:p>
        </p:txBody>
      </p:sp>
      <p:sp>
        <p:nvSpPr>
          <p:cNvPr id="4" name="Slide Number Placeholder 3"/>
          <p:cNvSpPr>
            <a:spLocks noGrp="1"/>
          </p:cNvSpPr>
          <p:nvPr>
            <p:ph type="sldNum" sz="quarter" idx="10"/>
          </p:nvPr>
        </p:nvSpPr>
        <p:spPr/>
        <p:txBody>
          <a:bodyPr/>
          <a:lstStyle/>
          <a:p>
            <a:fld id="{2F0FF2BB-92BE-44D5-B9F1-F08332F66E93}" type="slidenum">
              <a:rPr lang="en-US" smtClean="0"/>
              <a:t>9</a:t>
            </a:fld>
            <a:endParaRPr lang="en-US"/>
          </a:p>
        </p:txBody>
      </p:sp>
    </p:spTree>
    <p:extLst>
      <p:ext uri="{BB962C8B-B14F-4D97-AF65-F5344CB8AC3E}">
        <p14:creationId xmlns:p14="http://schemas.microsoft.com/office/powerpoint/2010/main" val="32575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15AB00-B348-4A44-B4D9-2C9C31085E57}"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320142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15AB00-B348-4A44-B4D9-2C9C31085E57}"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2896056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15AB00-B348-4A44-B4D9-2C9C31085E57}"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428439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15AB00-B348-4A44-B4D9-2C9C31085E57}"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172761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15AB00-B348-4A44-B4D9-2C9C31085E57}" type="datetimeFigureOut">
              <a:rPr lang="en-US" smtClean="0"/>
              <a:t>8/31/23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729287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15AB00-B348-4A44-B4D9-2C9C31085E57}"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340902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15AB00-B348-4A44-B4D9-2C9C31085E57}" type="datetimeFigureOut">
              <a:rPr lang="en-US" smtClean="0"/>
              <a:t>8/31/23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3078652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15AB00-B348-4A44-B4D9-2C9C31085E57}" type="datetimeFigureOut">
              <a:rPr lang="en-US" smtClean="0"/>
              <a:t>8/31/23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227224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15AB00-B348-4A44-B4D9-2C9C31085E57}" type="datetimeFigureOut">
              <a:rPr lang="en-US" smtClean="0"/>
              <a:t>8/31/23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160157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15AB00-B348-4A44-B4D9-2C9C31085E57}"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312577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15AB00-B348-4A44-B4D9-2C9C31085E57}" type="datetimeFigureOut">
              <a:rPr lang="en-US" smtClean="0"/>
              <a:t>8/31/23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2A9C8-2DDD-4E06-B503-DE5E0564AB3B}" type="slidenum">
              <a:rPr lang="en-US" smtClean="0"/>
              <a:t>‹#›</a:t>
            </a:fld>
            <a:endParaRPr lang="en-US"/>
          </a:p>
        </p:txBody>
      </p:sp>
    </p:spTree>
    <p:extLst>
      <p:ext uri="{BB962C8B-B14F-4D97-AF65-F5344CB8AC3E}">
        <p14:creationId xmlns:p14="http://schemas.microsoft.com/office/powerpoint/2010/main" val="360895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5AB00-B348-4A44-B4D9-2C9C31085E57}" type="datetimeFigureOut">
              <a:rPr lang="en-US" smtClean="0"/>
              <a:t>8/31/23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2A9C8-2DDD-4E06-B503-DE5E0564AB3B}" type="slidenum">
              <a:rPr lang="en-US" smtClean="0"/>
              <a:t>‹#›</a:t>
            </a:fld>
            <a:endParaRPr lang="en-US"/>
          </a:p>
        </p:txBody>
      </p:sp>
    </p:spTree>
    <p:extLst>
      <p:ext uri="{BB962C8B-B14F-4D97-AF65-F5344CB8AC3E}">
        <p14:creationId xmlns:p14="http://schemas.microsoft.com/office/powerpoint/2010/main" val="2702797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tif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27.jpeg"/><Relationship Id="rId4" Type="http://schemas.openxmlformats.org/officeDocument/2006/relationships/image" Target="../media/image55.png"/><Relationship Id="rId9" Type="http://schemas.openxmlformats.org/officeDocument/2006/relationships/hyperlink" Target="http://www.lqqm.net/Lqqm.Net/attach/bbscon/1251512_1_.jpg?B=40&amp;F=M.1098359620.A&amp;attachpos=13759&amp;attachname=/1251512_1_.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23.jpeg"/><Relationship Id="rId3" Type="http://schemas.openxmlformats.org/officeDocument/2006/relationships/image" Target="../media/image84.jpeg"/><Relationship Id="rId7" Type="http://schemas.openxmlformats.org/officeDocument/2006/relationships/image" Target="../media/image87.png"/><Relationship Id="rId12" Type="http://schemas.openxmlformats.org/officeDocument/2006/relationships/image" Target="../media/image22.jpeg"/><Relationship Id="rId17" Type="http://schemas.openxmlformats.org/officeDocument/2006/relationships/image" Target="../media/image28.png"/><Relationship Id="rId2" Type="http://schemas.openxmlformats.org/officeDocument/2006/relationships/notesSlide" Target="../notesSlides/notesSlide41.xml"/><Relationship Id="rId16"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image" Target="../media/image91.jpeg"/><Relationship Id="rId5" Type="http://schemas.openxmlformats.org/officeDocument/2006/relationships/image" Target="../media/image85.png"/><Relationship Id="rId15" Type="http://schemas.openxmlformats.org/officeDocument/2006/relationships/image" Target="../media/image25.jpeg"/><Relationship Id="rId10" Type="http://schemas.openxmlformats.org/officeDocument/2006/relationships/image" Target="../media/image90.png"/><Relationship Id="rId4" Type="http://schemas.openxmlformats.org/officeDocument/2006/relationships/image" Target="../media/image3.jpg"/><Relationship Id="rId9" Type="http://schemas.openxmlformats.org/officeDocument/2006/relationships/image" Target="../media/image89.png"/><Relationship Id="rId1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95.e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hyperlink" Target="tel:13388008038" TargetMode="External"/><Relationship Id="rId2" Type="http://schemas.openxmlformats.org/officeDocument/2006/relationships/notesSlide" Target="../notesSlides/notesSlide43.xml"/><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jpeg"/><Relationship Id="rId10" Type="http://schemas.openxmlformats.org/officeDocument/2006/relationships/image" Target="../media/image27.jpeg"/><Relationship Id="rId4" Type="http://schemas.openxmlformats.org/officeDocument/2006/relationships/image" Target="../media/image22.jpeg"/><Relationship Id="rId9" Type="http://schemas.openxmlformats.org/officeDocument/2006/relationships/hyperlink" Target="http://www.lqqm.net/Lqqm.Net/attach/bbscon/1251512_1_.jpg?B=40&amp;F=M.1098359620.A&amp;attachpos=13759&amp;attachname=/1251512_1_.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DA27553-7D92-4FE4-A68C-439DD3F78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51"/>
          <a:stretch/>
        </p:blipFill>
        <p:spPr>
          <a:xfrm>
            <a:off x="3161509" y="3701306"/>
            <a:ext cx="5982491" cy="3204133"/>
          </a:xfrm>
          <a:prstGeom prst="rect">
            <a:avLst/>
          </a:prstGeom>
        </p:spPr>
      </p:pic>
      <p:grpSp>
        <p:nvGrpSpPr>
          <p:cNvPr id="16" name="组合 15">
            <a:extLst>
              <a:ext uri="{FF2B5EF4-FFF2-40B4-BE49-F238E27FC236}">
                <a16:creationId xmlns:a16="http://schemas.microsoft.com/office/drawing/2014/main" id="{591ADC7F-616B-49AB-A5DA-113BC5EDA99C}"/>
              </a:ext>
            </a:extLst>
          </p:cNvPr>
          <p:cNvGrpSpPr/>
          <p:nvPr/>
        </p:nvGrpSpPr>
        <p:grpSpPr>
          <a:xfrm>
            <a:off x="-109368" y="5334000"/>
            <a:ext cx="4480583" cy="1502774"/>
            <a:chOff x="-168696" y="4867994"/>
            <a:chExt cx="5974110" cy="2003698"/>
          </a:xfrm>
        </p:grpSpPr>
        <p:sp>
          <p:nvSpPr>
            <p:cNvPr id="17" name="直角三角形 5">
              <a:extLst>
                <a:ext uri="{FF2B5EF4-FFF2-40B4-BE49-F238E27FC236}">
                  <a16:creationId xmlns:a16="http://schemas.microsoft.com/office/drawing/2014/main" id="{0AC9B510-5DEC-4292-953F-2B0F94B448F4}"/>
                </a:ext>
              </a:extLst>
            </p:cNvPr>
            <p:cNvSpPr/>
            <p:nvPr/>
          </p:nvSpPr>
          <p:spPr>
            <a:xfrm>
              <a:off x="-2554" y="4867994"/>
              <a:ext cx="5807968" cy="2003698"/>
            </a:xfrm>
            <a:custGeom>
              <a:avLst/>
              <a:gdLst>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346598 h 2346598"/>
                <a:gd name="connsiteX1" fmla="*/ 0 w 5807968"/>
                <a:gd name="connsiteY1" fmla="*/ 0 h 2346598"/>
                <a:gd name="connsiteX2" fmla="*/ 5807968 w 5807968"/>
                <a:gd name="connsiteY2" fmla="*/ 2346598 h 2346598"/>
                <a:gd name="connsiteX3" fmla="*/ 0 w 5807968"/>
                <a:gd name="connsiteY3" fmla="*/ 2346598 h 23465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Lst>
              <a:ahLst/>
              <a:cxnLst>
                <a:cxn ang="0">
                  <a:pos x="connsiteX0" y="connsiteY0"/>
                </a:cxn>
                <a:cxn ang="0">
                  <a:pos x="connsiteX1" y="connsiteY1"/>
                </a:cxn>
                <a:cxn ang="0">
                  <a:pos x="connsiteX2" y="connsiteY2"/>
                </a:cxn>
                <a:cxn ang="0">
                  <a:pos x="connsiteX3" y="connsiteY3"/>
                </a:cxn>
              </a:cxnLst>
              <a:rect l="l" t="t" r="r" b="b"/>
              <a:pathLst>
                <a:path w="5807968" h="2003698">
                  <a:moveTo>
                    <a:pt x="0" y="2003698"/>
                  </a:moveTo>
                  <a:lnTo>
                    <a:pt x="0" y="0"/>
                  </a:lnTo>
                  <a:cubicBezTo>
                    <a:pt x="1900538" y="1649247"/>
                    <a:pt x="4015455" y="1788731"/>
                    <a:pt x="5807968" y="2003698"/>
                  </a:cubicBezTo>
                  <a:lnTo>
                    <a:pt x="0" y="2003698"/>
                  </a:lnTo>
                  <a:close/>
                </a:path>
              </a:pathLst>
            </a:custGeom>
            <a:solidFill>
              <a:srgbClr val="A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zh-CN" altLang="en-US" sz="1350">
                <a:solidFill>
                  <a:prstClr val="white"/>
                </a:solidFill>
                <a:latin typeface="等线"/>
                <a:ea typeface="等线" panose="02010600030101010101" pitchFamily="2" charset="-122"/>
              </a:endParaRPr>
            </a:p>
          </p:txBody>
        </p:sp>
        <p:sp>
          <p:nvSpPr>
            <p:cNvPr id="18" name="直角三角形 5">
              <a:extLst>
                <a:ext uri="{FF2B5EF4-FFF2-40B4-BE49-F238E27FC236}">
                  <a16:creationId xmlns:a16="http://schemas.microsoft.com/office/drawing/2014/main" id="{0F3EA90A-528B-46E8-96CD-7D56F16D4333}"/>
                </a:ext>
              </a:extLst>
            </p:cNvPr>
            <p:cNvSpPr/>
            <p:nvPr/>
          </p:nvSpPr>
          <p:spPr>
            <a:xfrm>
              <a:off x="-168696" y="4867994"/>
              <a:ext cx="5974110" cy="2003698"/>
            </a:xfrm>
            <a:custGeom>
              <a:avLst/>
              <a:gdLst>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060848 h 2060848"/>
                <a:gd name="connsiteX1" fmla="*/ 0 w 5807968"/>
                <a:gd name="connsiteY1" fmla="*/ 0 h 2060848"/>
                <a:gd name="connsiteX2" fmla="*/ 5807968 w 5807968"/>
                <a:gd name="connsiteY2" fmla="*/ 2060848 h 2060848"/>
                <a:gd name="connsiteX3" fmla="*/ 0 w 5807968"/>
                <a:gd name="connsiteY3" fmla="*/ 2060848 h 2060848"/>
                <a:gd name="connsiteX0" fmla="*/ 0 w 5807968"/>
                <a:gd name="connsiteY0" fmla="*/ 2346598 h 2346598"/>
                <a:gd name="connsiteX1" fmla="*/ 0 w 5807968"/>
                <a:gd name="connsiteY1" fmla="*/ 0 h 2346598"/>
                <a:gd name="connsiteX2" fmla="*/ 5807968 w 5807968"/>
                <a:gd name="connsiteY2" fmla="*/ 2346598 h 2346598"/>
                <a:gd name="connsiteX3" fmla="*/ 0 w 5807968"/>
                <a:gd name="connsiteY3" fmla="*/ 2346598 h 23465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 name="connsiteX0" fmla="*/ 0 w 5807968"/>
                <a:gd name="connsiteY0" fmla="*/ 2003698 h 2003698"/>
                <a:gd name="connsiteX1" fmla="*/ 0 w 5807968"/>
                <a:gd name="connsiteY1" fmla="*/ 0 h 2003698"/>
                <a:gd name="connsiteX2" fmla="*/ 5807968 w 5807968"/>
                <a:gd name="connsiteY2" fmla="*/ 2003698 h 2003698"/>
                <a:gd name="connsiteX3" fmla="*/ 0 w 5807968"/>
                <a:gd name="connsiteY3" fmla="*/ 2003698 h 2003698"/>
              </a:gdLst>
              <a:ahLst/>
              <a:cxnLst>
                <a:cxn ang="0">
                  <a:pos x="connsiteX0" y="connsiteY0"/>
                </a:cxn>
                <a:cxn ang="0">
                  <a:pos x="connsiteX1" y="connsiteY1"/>
                </a:cxn>
                <a:cxn ang="0">
                  <a:pos x="connsiteX2" y="connsiteY2"/>
                </a:cxn>
                <a:cxn ang="0">
                  <a:pos x="connsiteX3" y="connsiteY3"/>
                </a:cxn>
              </a:cxnLst>
              <a:rect l="l" t="t" r="r" b="b"/>
              <a:pathLst>
                <a:path w="5807968" h="2003698">
                  <a:moveTo>
                    <a:pt x="0" y="2003698"/>
                  </a:moveTo>
                  <a:lnTo>
                    <a:pt x="0" y="0"/>
                  </a:lnTo>
                  <a:cubicBezTo>
                    <a:pt x="1900538" y="1649247"/>
                    <a:pt x="4015455" y="1788731"/>
                    <a:pt x="5807968" y="2003698"/>
                  </a:cubicBezTo>
                  <a:lnTo>
                    <a:pt x="0" y="2003698"/>
                  </a:lnTo>
                  <a:close/>
                </a:path>
              </a:pathLst>
            </a:custGeom>
            <a:blipFill dpi="0" rotWithShape="1">
              <a:blip r:embed="rId4">
                <a:alphaModFix amt="25000"/>
              </a:blip>
              <a:srcRect/>
              <a:stretch>
                <a:fillRect l="3338" t="742" r="12668" b="-229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defRPr/>
              </a:pPr>
              <a:endParaRPr lang="zh-CN" altLang="en-US" sz="1350">
                <a:solidFill>
                  <a:prstClr val="white"/>
                </a:solidFill>
                <a:latin typeface="等线"/>
                <a:ea typeface="等线" panose="02010600030101010101" pitchFamily="2" charset="-122"/>
              </a:endParaRPr>
            </a:p>
          </p:txBody>
        </p:sp>
      </p:grpSp>
      <p:pic>
        <p:nvPicPr>
          <p:cNvPr id="12" name="Picture 11">
            <a:extLst>
              <a:ext uri="{FF2B5EF4-FFF2-40B4-BE49-F238E27FC236}">
                <a16:creationId xmlns:a16="http://schemas.microsoft.com/office/drawing/2014/main" id="{F83C4E2B-CF81-4090-8699-E0C13F83C8C3}"/>
              </a:ext>
            </a:extLst>
          </p:cNvPr>
          <p:cNvPicPr>
            <a:picLocks noChangeAspect="1"/>
          </p:cNvPicPr>
          <p:nvPr/>
        </p:nvPicPr>
        <p:blipFill>
          <a:blip r:embed="rId5"/>
          <a:stretch>
            <a:fillRect/>
          </a:stretch>
        </p:blipFill>
        <p:spPr>
          <a:xfrm>
            <a:off x="7578555" y="228600"/>
            <a:ext cx="1463048" cy="1202635"/>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68" y="195298"/>
            <a:ext cx="2905432" cy="1269239"/>
          </a:xfrm>
          <a:prstGeom prst="rect">
            <a:avLst/>
          </a:prstGeom>
        </p:spPr>
      </p:pic>
      <p:grpSp>
        <p:nvGrpSpPr>
          <p:cNvPr id="24" name="组合 23"/>
          <p:cNvGrpSpPr/>
          <p:nvPr/>
        </p:nvGrpSpPr>
        <p:grpSpPr>
          <a:xfrm>
            <a:off x="5105400" y="228600"/>
            <a:ext cx="2246277" cy="1202635"/>
            <a:chOff x="2303585" y="3615246"/>
            <a:chExt cx="2541167" cy="1229316"/>
          </a:xfrm>
        </p:grpSpPr>
        <p:pic>
          <p:nvPicPr>
            <p:cNvPr id="25" name="图片 24"/>
            <p:cNvPicPr>
              <a:picLocks noChangeAspect="1"/>
            </p:cNvPicPr>
            <p:nvPr/>
          </p:nvPicPr>
          <p:blipFill rotWithShape="1">
            <a:blip r:embed="rId7"/>
            <a:srcRect r="67006"/>
            <a:stretch/>
          </p:blipFill>
          <p:spPr>
            <a:xfrm>
              <a:off x="2959767" y="3615246"/>
              <a:ext cx="1228803" cy="857250"/>
            </a:xfrm>
            <a:prstGeom prst="rect">
              <a:avLst/>
            </a:prstGeom>
          </p:spPr>
        </p:pic>
        <p:pic>
          <p:nvPicPr>
            <p:cNvPr id="26" name="图片 25"/>
            <p:cNvPicPr>
              <a:picLocks noChangeAspect="1"/>
            </p:cNvPicPr>
            <p:nvPr/>
          </p:nvPicPr>
          <p:blipFill rotWithShape="1">
            <a:blip r:embed="rId7"/>
            <a:srcRect l="31768" t="26048" b="22670"/>
            <a:stretch/>
          </p:blipFill>
          <p:spPr>
            <a:xfrm>
              <a:off x="2303585" y="4404946"/>
              <a:ext cx="2541167" cy="439616"/>
            </a:xfrm>
            <a:prstGeom prst="rect">
              <a:avLst/>
            </a:prstGeom>
          </p:spPr>
        </p:pic>
      </p:grpSp>
      <p:pic>
        <p:nvPicPr>
          <p:cNvPr id="2052" name="Picture 4" descr="查看源图像"/>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7116" y="228600"/>
            <a:ext cx="1208248" cy="1235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5">
            <a:extLst>
              <a:ext uri="{FF2B5EF4-FFF2-40B4-BE49-F238E27FC236}">
                <a16:creationId xmlns:a16="http://schemas.microsoft.com/office/drawing/2014/main" id="{01B99B8F-38C9-C122-441B-B158336F42EF}"/>
              </a:ext>
            </a:extLst>
          </p:cNvPr>
          <p:cNvSpPr txBox="1"/>
          <p:nvPr/>
        </p:nvSpPr>
        <p:spPr>
          <a:xfrm>
            <a:off x="-33174" y="4038600"/>
            <a:ext cx="9161935" cy="1846659"/>
          </a:xfrm>
          <a:prstGeom prst="rect">
            <a:avLst/>
          </a:prstGeom>
          <a:noFill/>
        </p:spPr>
        <p:txBody>
          <a:bodyPr wrap="square" lIns="0" tIns="0" rIns="0" bIns="0" rtlCol="0">
            <a:spAutoFit/>
          </a:bodyPr>
          <a:lstStyle/>
          <a:p>
            <a:pPr algn="ctr"/>
            <a:r>
              <a:rPr lang="zh-CN" altLang="en-US" sz="2400" b="1" dirty="0">
                <a:latin typeface="微软雅黑" panose="020B0503020204020204" pitchFamily="34" charset="-122"/>
                <a:ea typeface="微软雅黑" panose="020B0503020204020204" pitchFamily="34" charset="-122"/>
                <a:cs typeface="Arial" panose="020B0604020202020204" pitchFamily="34" charset="0"/>
              </a:rPr>
              <a:t>王洪 </a:t>
            </a:r>
            <a:endParaRPr lang="en-US" altLang="zh-CN" sz="2400" b="1" dirty="0">
              <a:latin typeface="微软雅黑" panose="020B0503020204020204" pitchFamily="34" charset="-122"/>
              <a:ea typeface="微软雅黑" panose="020B0503020204020204" pitchFamily="34" charset="-122"/>
              <a:cs typeface="Arial" panose="020B0604020202020204" pitchFamily="34" charset="0"/>
            </a:endParaRPr>
          </a:p>
          <a:p>
            <a:pPr algn="ctr"/>
            <a:endParaRPr lang="en-US" altLang="zh-CN" sz="2400" b="1"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2400" b="1" dirty="0">
                <a:latin typeface="微软雅黑" panose="020B0503020204020204" pitchFamily="34" charset="-122"/>
                <a:ea typeface="微软雅黑" panose="020B0503020204020204" pitchFamily="34" charset="-122"/>
                <a:cs typeface="Arial" panose="020B0604020202020204" pitchFamily="34" charset="0"/>
              </a:rPr>
              <a:t>中国医学科学院血液病医院</a:t>
            </a:r>
            <a:endParaRPr lang="en-US" altLang="zh-CN" sz="2400" b="1"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2400" b="1" dirty="0">
                <a:latin typeface="微软雅黑" panose="020B0503020204020204" pitchFamily="34" charset="-122"/>
                <a:ea typeface="微软雅黑" panose="020B0503020204020204" pitchFamily="34" charset="-122"/>
                <a:cs typeface="Arial" panose="020B0604020202020204" pitchFamily="34" charset="0"/>
              </a:rPr>
              <a:t>（中国医学科学院血液学研究所）</a:t>
            </a:r>
            <a:endParaRPr lang="en-US" altLang="zh-CN" sz="2400" b="1" dirty="0">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2400" b="1" dirty="0">
                <a:latin typeface="微软雅黑" panose="020B0503020204020204" pitchFamily="34" charset="-122"/>
                <a:ea typeface="微软雅黑" panose="020B0503020204020204" pitchFamily="34" charset="-122"/>
                <a:cs typeface="Arial" panose="020B0604020202020204" pitchFamily="34" charset="0"/>
              </a:rPr>
              <a:t>天津市细胞生态海河实验室</a:t>
            </a:r>
            <a:endParaRPr lang="en-US" altLang="zh-CN" sz="24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TextBox 17">
            <a:extLst>
              <a:ext uri="{FF2B5EF4-FFF2-40B4-BE49-F238E27FC236}">
                <a16:creationId xmlns:a16="http://schemas.microsoft.com/office/drawing/2014/main" id="{23D8B487-5152-DD19-1874-FC96D7CF6C84}"/>
              </a:ext>
            </a:extLst>
          </p:cNvPr>
          <p:cNvSpPr txBox="1"/>
          <p:nvPr/>
        </p:nvSpPr>
        <p:spPr>
          <a:xfrm>
            <a:off x="3657073" y="6252816"/>
            <a:ext cx="1677498" cy="307777"/>
          </a:xfrm>
          <a:prstGeom prst="rect">
            <a:avLst/>
          </a:prstGeom>
          <a:noFill/>
        </p:spPr>
        <p:txBody>
          <a:bodyPr wrap="square" lIns="0" tIns="0" rIns="0" bIns="0" rtlCol="0">
            <a:spAutoFit/>
          </a:bodyPr>
          <a:lstStyle/>
          <a:p>
            <a:pPr algn="ctr"/>
            <a:r>
              <a:rPr lang="en-US" sz="2000" b="1" dirty="0">
                <a:latin typeface="微软雅黑" panose="020B0503020204020204" pitchFamily="34" charset="-122"/>
                <a:ea typeface="微软雅黑" panose="020B0503020204020204" pitchFamily="34" charset="-122"/>
                <a:cs typeface="Arial" panose="020B0604020202020204" pitchFamily="34" charset="0"/>
              </a:rPr>
              <a:t>2023-0</a:t>
            </a:r>
            <a:r>
              <a:rPr lang="en-US" altLang="zh-CN" sz="2000" b="1" dirty="0">
                <a:latin typeface="微软雅黑" panose="020B0503020204020204" pitchFamily="34" charset="-122"/>
                <a:ea typeface="微软雅黑" panose="020B0503020204020204" pitchFamily="34" charset="-122"/>
                <a:cs typeface="Arial" panose="020B0604020202020204" pitchFamily="34" charset="0"/>
              </a:rPr>
              <a:t>8</a:t>
            </a:r>
            <a:r>
              <a:rPr lang="en-US" sz="2000" b="1" dirty="0">
                <a:latin typeface="微软雅黑" panose="020B0503020204020204" pitchFamily="34" charset="-122"/>
                <a:ea typeface="微软雅黑" panose="020B0503020204020204" pitchFamily="34" charset="-122"/>
                <a:cs typeface="Arial" panose="020B0604020202020204" pitchFamily="34" charset="0"/>
              </a:rPr>
              <a:t>-</a:t>
            </a:r>
            <a:r>
              <a:rPr lang="en-US" altLang="zh-CN" sz="2000" b="1" dirty="0">
                <a:latin typeface="微软雅黑" panose="020B0503020204020204" pitchFamily="34" charset="-122"/>
                <a:ea typeface="微软雅黑" panose="020B0503020204020204" pitchFamily="34" charset="-122"/>
                <a:cs typeface="Arial" panose="020B0604020202020204" pitchFamily="34" charset="0"/>
              </a:rPr>
              <a:t>31</a:t>
            </a:r>
            <a:endParaRPr lang="en-US" sz="20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itle 1">
            <a:extLst>
              <a:ext uri="{FF2B5EF4-FFF2-40B4-BE49-F238E27FC236}">
                <a16:creationId xmlns:a16="http://schemas.microsoft.com/office/drawing/2014/main" id="{6ADA8121-FB96-8E2F-4415-5BDF01949D90}"/>
              </a:ext>
            </a:extLst>
          </p:cNvPr>
          <p:cNvSpPr txBox="1">
            <a:spLocks/>
          </p:cNvSpPr>
          <p:nvPr/>
        </p:nvSpPr>
        <p:spPr>
          <a:xfrm>
            <a:off x="212117" y="236220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a:solidFill>
                  <a:srgbClr val="002060"/>
                </a:solidFill>
                <a:latin typeface="Calibri"/>
              </a:rPr>
              <a:t>Blood Ecosystem Approach to Dissect Systemic diseases</a:t>
            </a:r>
            <a:endParaRPr lang="en-US" b="1" dirty="0">
              <a:solidFill>
                <a:srgbClr val="002060"/>
              </a:solidFill>
              <a:latin typeface="Calibri"/>
            </a:endParaRPr>
          </a:p>
        </p:txBody>
      </p:sp>
      <p:sp>
        <p:nvSpPr>
          <p:cNvPr id="7" name="TextBox 15">
            <a:extLst>
              <a:ext uri="{FF2B5EF4-FFF2-40B4-BE49-F238E27FC236}">
                <a16:creationId xmlns:a16="http://schemas.microsoft.com/office/drawing/2014/main" id="{7DF8F49E-B4CC-33E9-886B-CF6A25D1FDB2}"/>
              </a:ext>
            </a:extLst>
          </p:cNvPr>
          <p:cNvSpPr txBox="1"/>
          <p:nvPr/>
        </p:nvSpPr>
        <p:spPr>
          <a:xfrm>
            <a:off x="57709" y="1752600"/>
            <a:ext cx="8906645" cy="430887"/>
          </a:xfrm>
          <a:prstGeom prst="rect">
            <a:avLst/>
          </a:prstGeom>
          <a:noFill/>
        </p:spPr>
        <p:txBody>
          <a:bodyPr wrap="square" lIns="0" tIns="0" rIns="0" bIns="0" rtlCol="0">
            <a:spAutoFit/>
          </a:bodyPr>
          <a:lstStyle/>
          <a:p>
            <a:pPr algn="ctr"/>
            <a:r>
              <a:rPr lang="en-US" altLang="zh-CN" sz="28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2023-CNCP</a:t>
            </a:r>
          </a:p>
        </p:txBody>
      </p:sp>
      <p:sp>
        <p:nvSpPr>
          <p:cNvPr id="8" name="Rectangle 20">
            <a:extLst>
              <a:ext uri="{FF2B5EF4-FFF2-40B4-BE49-F238E27FC236}">
                <a16:creationId xmlns:a16="http://schemas.microsoft.com/office/drawing/2014/main" id="{8F2047E1-255F-CB4A-0BCE-A0723BF8887A}"/>
              </a:ext>
            </a:extLst>
          </p:cNvPr>
          <p:cNvSpPr>
            <a:spLocks noChangeArrowheads="1"/>
          </p:cNvSpPr>
          <p:nvPr/>
        </p:nvSpPr>
        <p:spPr bwMode="auto">
          <a:xfrm>
            <a:off x="188784" y="3733800"/>
            <a:ext cx="8784710" cy="36000"/>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23174972"/>
      </p:ext>
    </p:extLst>
  </p:cSld>
  <p:clrMapOvr>
    <a:masterClrMapping/>
  </p:clrMapOvr>
  <p:transition advTm="189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B5E933C-4D37-B858-89A6-3BB7C164F407}"/>
              </a:ext>
            </a:extLst>
          </p:cNvPr>
          <p:cNvSpPr txBox="1"/>
          <p:nvPr/>
        </p:nvSpPr>
        <p:spPr>
          <a:xfrm>
            <a:off x="3355729" y="1905000"/>
            <a:ext cx="2174631" cy="584775"/>
          </a:xfrm>
          <a:prstGeom prst="rect">
            <a:avLst/>
          </a:prstGeom>
          <a:noFill/>
        </p:spPr>
        <p:txBody>
          <a:bodyPr wrap="square">
            <a:spAutoFit/>
          </a:bodyPr>
          <a:lstStyle/>
          <a:p>
            <a:pPr algn="just"/>
            <a:r>
              <a:rPr lang="en-US" altLang="zh-CN" sz="3200" b="1"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What</a:t>
            </a:r>
            <a:r>
              <a:rPr lang="zh-CN" altLang="en-US" sz="3200" b="1"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rPr>
              <a:t>？？？</a:t>
            </a:r>
            <a:endParaRPr lang="en-US" altLang="zh-CN" sz="3200" b="1" dirty="0">
              <a:solidFill>
                <a:srgbClr val="FF0000"/>
              </a:solidFill>
              <a:effectLst/>
              <a:latin typeface="Arial" panose="020B0604020202020204" pitchFamily="34" charset="0"/>
              <a:ea typeface="Microsoft YaHei UI"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6FD7C1EB-4661-E251-D8F2-E8F15AE008AD}"/>
              </a:ext>
            </a:extLst>
          </p:cNvPr>
          <p:cNvSpPr txBox="1"/>
          <p:nvPr/>
        </p:nvSpPr>
        <p:spPr>
          <a:xfrm>
            <a:off x="1142999" y="3461417"/>
            <a:ext cx="6600093" cy="1200329"/>
          </a:xfrm>
          <a:prstGeom prst="rect">
            <a:avLst/>
          </a:prstGeom>
          <a:noFill/>
        </p:spPr>
        <p:txBody>
          <a:bodyPr wrap="square">
            <a:spAutoFit/>
          </a:bodyPr>
          <a:lstStyle/>
          <a:p>
            <a:pPr algn="ctr"/>
            <a:r>
              <a:rPr lang="en-US" altLang="zh-CN" sz="2800" dirty="0">
                <a:solidFill>
                  <a:srgbClr val="0000FF"/>
                </a:solidFill>
                <a:latin typeface="Arial" panose="020B0604020202020204" pitchFamily="34" charset="0"/>
                <a:cs typeface="Arial" panose="020B0604020202020204" pitchFamily="34" charset="0"/>
              </a:rPr>
              <a:t>Host response dynamics along disease stages    </a:t>
            </a:r>
            <a:r>
              <a:rPr lang="en-US" altLang="zh-CN" sz="4400" dirty="0">
                <a:solidFill>
                  <a:srgbClr val="00B050"/>
                </a:solidFill>
                <a:latin typeface="Arial" panose="020B0604020202020204" pitchFamily="34" charset="0"/>
                <a:cs typeface="Arial" panose="020B0604020202020204" pitchFamily="34" charset="0"/>
              </a:rPr>
              <a:t>√</a:t>
            </a:r>
          </a:p>
        </p:txBody>
      </p:sp>
      <p:sp>
        <p:nvSpPr>
          <p:cNvPr id="8" name="文本框 7">
            <a:extLst>
              <a:ext uri="{FF2B5EF4-FFF2-40B4-BE49-F238E27FC236}">
                <a16:creationId xmlns:a16="http://schemas.microsoft.com/office/drawing/2014/main" id="{C884F6CD-EF4A-12FB-B1C3-C123A08BD858}"/>
              </a:ext>
            </a:extLst>
          </p:cNvPr>
          <p:cNvSpPr txBox="1"/>
          <p:nvPr/>
        </p:nvSpPr>
        <p:spPr>
          <a:xfrm>
            <a:off x="1142999" y="5342994"/>
            <a:ext cx="6600093" cy="769441"/>
          </a:xfrm>
          <a:prstGeom prst="rect">
            <a:avLst/>
          </a:prstGeom>
          <a:noFill/>
        </p:spPr>
        <p:txBody>
          <a:bodyPr wrap="square">
            <a:spAutoFit/>
          </a:bodyPr>
          <a:lstStyle/>
          <a:p>
            <a:pPr algn="ctr"/>
            <a:r>
              <a:rPr lang="en-US" altLang="zh-CN" sz="2800" dirty="0">
                <a:solidFill>
                  <a:srgbClr val="0000FF"/>
                </a:solidFill>
                <a:latin typeface="Arial" panose="020B0604020202020204" pitchFamily="34" charset="0"/>
                <a:cs typeface="Arial" panose="020B0604020202020204" pitchFamily="34" charset="0"/>
              </a:rPr>
              <a:t>Re-positivity for viral RNA    </a:t>
            </a:r>
            <a:r>
              <a:rPr lang="en-US" altLang="zh-CN" sz="4400"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13730976"/>
      </p:ext>
    </p:extLst>
  </p:cSld>
  <p:clrMapOvr>
    <a:masterClrMapping/>
  </p:clrMapOvr>
  <mc:AlternateContent xmlns:mc="http://schemas.openxmlformats.org/markup-compatibility/2006" xmlns:p14="http://schemas.microsoft.com/office/powerpoint/2010/main">
    <mc:Choice Requires="p14">
      <p:transition spd="slow" p14:dur="2000" advTm="108153"/>
    </mc:Choice>
    <mc:Fallback xmlns="">
      <p:transition spd="slow" advTm="10815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mn-lt"/>
              </a:rPr>
              <a:t>Blood Ecosystem Approach to Dissect Systematic Diseases</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10" name="TextBox 34">
            <a:extLst>
              <a:ext uri="{FF2B5EF4-FFF2-40B4-BE49-F238E27FC236}">
                <a16:creationId xmlns:a16="http://schemas.microsoft.com/office/drawing/2014/main" id="{67956983-822E-E1DF-0CAA-800BE265BEAD}"/>
              </a:ext>
            </a:extLst>
          </p:cNvPr>
          <p:cNvSpPr txBox="1"/>
          <p:nvPr/>
        </p:nvSpPr>
        <p:spPr>
          <a:xfrm>
            <a:off x="179644" y="2067196"/>
            <a:ext cx="8372304" cy="461665"/>
          </a:xfrm>
          <a:prstGeom prst="rect">
            <a:avLst/>
          </a:prstGeom>
          <a:noFill/>
        </p:spPr>
        <p:txBody>
          <a:bodyPr wrap="square" rtlCol="0">
            <a:spAutoFit/>
          </a:bodyPr>
          <a:lstStyle/>
          <a:p>
            <a:pPr algn="l"/>
            <a:r>
              <a:rPr lang="en-US" altLang="zh-CN" sz="2400" b="1" dirty="0">
                <a:solidFill>
                  <a:prstClr val="black"/>
                </a:solidFill>
                <a:latin typeface="Calibri"/>
              </a:rPr>
              <a:t>Chinese Medicine: “</a:t>
            </a:r>
            <a:r>
              <a:rPr lang="zh-CN" altLang="en-US" sz="2400" b="1" dirty="0">
                <a:solidFill>
                  <a:prstClr val="black"/>
                </a:solidFill>
                <a:latin typeface="Calibri"/>
              </a:rPr>
              <a:t>血浊致百病，血净病自消</a:t>
            </a:r>
            <a:r>
              <a:rPr lang="en-US" altLang="zh-CN" sz="2400" b="1" dirty="0">
                <a:solidFill>
                  <a:prstClr val="black"/>
                </a:solidFill>
                <a:latin typeface="Calibri"/>
              </a:rPr>
              <a:t>”</a:t>
            </a:r>
          </a:p>
        </p:txBody>
      </p:sp>
      <p:pic>
        <p:nvPicPr>
          <p:cNvPr id="1026" name="Picture 2" descr="What Makes Up a Forest Ecosystem? - Forest Ecosystems">
            <a:extLst>
              <a:ext uri="{FF2B5EF4-FFF2-40B4-BE49-F238E27FC236}">
                <a16:creationId xmlns:a16="http://schemas.microsoft.com/office/drawing/2014/main" id="{5E7CD981-2A28-6C2B-ADC0-354B731F5C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26" y="3478769"/>
            <a:ext cx="3008297" cy="2301370"/>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3066C66A-3389-AADC-D754-84E8BA65DE92}"/>
              </a:ext>
            </a:extLst>
          </p:cNvPr>
          <p:cNvSpPr txBox="1"/>
          <p:nvPr/>
        </p:nvSpPr>
        <p:spPr>
          <a:xfrm>
            <a:off x="5202878" y="2455615"/>
            <a:ext cx="3237069" cy="584775"/>
          </a:xfrm>
          <a:prstGeom prst="rect">
            <a:avLst/>
          </a:prstGeom>
          <a:noFill/>
        </p:spPr>
        <p:txBody>
          <a:bodyPr wrap="square" rtlCol="0">
            <a:spAutoFit/>
          </a:bodyPr>
          <a:lstStyle/>
          <a:p>
            <a:pPr algn="ctr"/>
            <a:r>
              <a:rPr lang="en-US" altLang="zh-CN" sz="3200" dirty="0"/>
              <a:t>Blood Ecosystem</a:t>
            </a:r>
            <a:endParaRPr lang="zh-CN" altLang="en-US" sz="3200" dirty="0"/>
          </a:p>
        </p:txBody>
      </p:sp>
      <p:sp>
        <p:nvSpPr>
          <p:cNvPr id="3" name="文本框 2">
            <a:extLst>
              <a:ext uri="{FF2B5EF4-FFF2-40B4-BE49-F238E27FC236}">
                <a16:creationId xmlns:a16="http://schemas.microsoft.com/office/drawing/2014/main" id="{C7441B8C-3A32-000A-8FD3-3E9B12277C25}"/>
              </a:ext>
            </a:extLst>
          </p:cNvPr>
          <p:cNvSpPr txBox="1"/>
          <p:nvPr/>
        </p:nvSpPr>
        <p:spPr>
          <a:xfrm>
            <a:off x="1062857" y="2844225"/>
            <a:ext cx="2101434" cy="584775"/>
          </a:xfrm>
          <a:prstGeom prst="rect">
            <a:avLst/>
          </a:prstGeom>
          <a:noFill/>
        </p:spPr>
        <p:txBody>
          <a:bodyPr wrap="square" rtlCol="0">
            <a:spAutoFit/>
          </a:bodyPr>
          <a:lstStyle/>
          <a:p>
            <a:r>
              <a:rPr lang="en-US" altLang="zh-CN" sz="3200" dirty="0"/>
              <a:t>Ecosystem</a:t>
            </a:r>
            <a:endParaRPr lang="zh-CN" altLang="en-US" sz="3200" dirty="0"/>
          </a:p>
        </p:txBody>
      </p:sp>
      <p:sp>
        <p:nvSpPr>
          <p:cNvPr id="8" name="箭头: 右 7">
            <a:extLst>
              <a:ext uri="{FF2B5EF4-FFF2-40B4-BE49-F238E27FC236}">
                <a16:creationId xmlns:a16="http://schemas.microsoft.com/office/drawing/2014/main" id="{D6343A90-5CBF-7916-93D0-89349F1261F2}"/>
              </a:ext>
            </a:extLst>
          </p:cNvPr>
          <p:cNvSpPr/>
          <p:nvPr/>
        </p:nvSpPr>
        <p:spPr>
          <a:xfrm>
            <a:off x="4089400" y="4368800"/>
            <a:ext cx="787400" cy="431800"/>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179644" y="1077861"/>
            <a:ext cx="8684955" cy="954107"/>
          </a:xfrm>
          <a:prstGeom prst="rect">
            <a:avLst/>
          </a:prstGeom>
          <a:noFill/>
        </p:spPr>
        <p:txBody>
          <a:bodyPr wrap="square" rtlCol="0">
            <a:spAutoFit/>
          </a:bodyPr>
          <a:lstStyle/>
          <a:p>
            <a:pPr algn="l"/>
            <a:r>
              <a:rPr lang="en-US" altLang="zh-CN" sz="2800" dirty="0">
                <a:solidFill>
                  <a:prstClr val="black"/>
                </a:solidFill>
                <a:latin typeface="Calibri"/>
              </a:rPr>
              <a:t>Ecosystem: All components and interactions in a defined environment or space </a:t>
            </a:r>
          </a:p>
        </p:txBody>
      </p:sp>
      <p:pic>
        <p:nvPicPr>
          <p:cNvPr id="4" name="图片 3">
            <a:extLst>
              <a:ext uri="{FF2B5EF4-FFF2-40B4-BE49-F238E27FC236}">
                <a16:creationId xmlns:a16="http://schemas.microsoft.com/office/drawing/2014/main" id="{A28B82C6-376A-394E-8985-5332F84DC46A}"/>
              </a:ext>
            </a:extLst>
          </p:cNvPr>
          <p:cNvPicPr>
            <a:picLocks noChangeAspect="1"/>
          </p:cNvPicPr>
          <p:nvPr/>
        </p:nvPicPr>
        <p:blipFill rotWithShape="1">
          <a:blip r:embed="rId4"/>
          <a:srcRect t="6153" r="7067" b="3356"/>
          <a:stretch/>
        </p:blipFill>
        <p:spPr>
          <a:xfrm>
            <a:off x="5317264" y="3040390"/>
            <a:ext cx="3008298" cy="3581400"/>
          </a:xfrm>
          <a:prstGeom prst="rect">
            <a:avLst/>
          </a:prstGeom>
        </p:spPr>
      </p:pic>
    </p:spTree>
    <p:extLst>
      <p:ext uri="{BB962C8B-B14F-4D97-AF65-F5344CB8AC3E}">
        <p14:creationId xmlns:p14="http://schemas.microsoft.com/office/powerpoint/2010/main" val="360966564"/>
      </p:ext>
    </p:extLst>
  </p:cSld>
  <p:clrMapOvr>
    <a:masterClrMapping/>
  </p:clrMapOvr>
  <mc:AlternateContent xmlns:mc="http://schemas.openxmlformats.org/markup-compatibility/2006" xmlns:p14="http://schemas.microsoft.com/office/powerpoint/2010/main">
    <mc:Choice Requires="p14">
      <p:transition spd="slow" p14:dur="2000" advTm="83922"/>
    </mc:Choice>
    <mc:Fallback xmlns="">
      <p:transition spd="slow" advTm="8392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mn-lt"/>
              </a:rPr>
              <a:t>Blood Ecosystem Approach to Dissect Systematic Diseases</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pic>
        <p:nvPicPr>
          <p:cNvPr id="4" name="Picture 2" descr="盲人摸象的成语故事及意思道理_文易搜">
            <a:extLst>
              <a:ext uri="{FF2B5EF4-FFF2-40B4-BE49-F238E27FC236}">
                <a16:creationId xmlns:a16="http://schemas.microsoft.com/office/drawing/2014/main" id="{7225A485-023C-740A-DF5C-529FC16EA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388274"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43AF9039-A038-D842-86B6-DCB49AA277DA}"/>
              </a:ext>
            </a:extLst>
          </p:cNvPr>
          <p:cNvSpPr txBox="1"/>
          <p:nvPr/>
        </p:nvSpPr>
        <p:spPr>
          <a:xfrm>
            <a:off x="1324707" y="5498592"/>
            <a:ext cx="6600093" cy="769441"/>
          </a:xfrm>
          <a:prstGeom prst="rect">
            <a:avLst/>
          </a:prstGeom>
          <a:noFill/>
        </p:spPr>
        <p:txBody>
          <a:bodyPr wrap="square">
            <a:spAutoFit/>
          </a:bodyPr>
          <a:lstStyle/>
          <a:p>
            <a:pPr algn="ctr"/>
            <a:r>
              <a:rPr lang="en-US" altLang="zh-CN" sz="4400" dirty="0">
                <a:solidFill>
                  <a:srgbClr val="00B050"/>
                </a:solidFill>
                <a:latin typeface="Arial" panose="020B0604020202020204" pitchFamily="34" charset="0"/>
                <a:cs typeface="Arial" panose="020B0604020202020204" pitchFamily="34" charset="0"/>
              </a:rPr>
              <a:t>How???</a:t>
            </a:r>
          </a:p>
        </p:txBody>
      </p:sp>
    </p:spTree>
    <p:extLst>
      <p:ext uri="{BB962C8B-B14F-4D97-AF65-F5344CB8AC3E}">
        <p14:creationId xmlns:p14="http://schemas.microsoft.com/office/powerpoint/2010/main" val="3238493826"/>
      </p:ext>
    </p:extLst>
  </p:cSld>
  <p:clrMapOvr>
    <a:masterClrMapping/>
  </p:clrMapOvr>
  <mc:AlternateContent xmlns:mc="http://schemas.openxmlformats.org/markup-compatibility/2006" xmlns:p14="http://schemas.microsoft.com/office/powerpoint/2010/main">
    <mc:Choice Requires="p14">
      <p:transition spd="slow" p14:dur="2000" advTm="83922"/>
    </mc:Choice>
    <mc:Fallback xmlns="">
      <p:transition spd="slow" advTm="8392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prstClr val="black"/>
                </a:solidFill>
                <a:latin typeface="+mn-lt"/>
              </a:rPr>
              <a:t>Scientific Question to address</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179644" y="1077861"/>
            <a:ext cx="8684955" cy="3539430"/>
          </a:xfrm>
          <a:prstGeom prst="rect">
            <a:avLst/>
          </a:prstGeom>
          <a:noFill/>
        </p:spPr>
        <p:txBody>
          <a:bodyPr wrap="square" rtlCol="0">
            <a:spAutoFit/>
          </a:bodyPr>
          <a:lstStyle/>
          <a:p>
            <a:pPr algn="l"/>
            <a:endParaRPr lang="en-US" altLang="zh-CN" sz="2800" dirty="0">
              <a:solidFill>
                <a:prstClr val="black"/>
              </a:solidFill>
              <a:latin typeface="Calibri"/>
            </a:endParaRPr>
          </a:p>
          <a:p>
            <a:pPr algn="l"/>
            <a:r>
              <a:rPr lang="en-US" altLang="zh-CN" sz="2800" dirty="0">
                <a:solidFill>
                  <a:prstClr val="black"/>
                </a:solidFill>
                <a:latin typeface="Calibri"/>
              </a:rPr>
              <a:t>1. Can we identify novel interactions and properties in the blood ecosystem in SARS-CoV2 Omicron infected patients?</a:t>
            </a:r>
          </a:p>
          <a:p>
            <a:pPr algn="l"/>
            <a:r>
              <a:rPr lang="en-US" altLang="zh-CN" sz="2800" dirty="0">
                <a:solidFill>
                  <a:srgbClr val="C00000"/>
                </a:solidFill>
                <a:latin typeface="Calibri"/>
              </a:rPr>
              <a:t>                   components  + interaction  = property</a:t>
            </a:r>
          </a:p>
          <a:p>
            <a:pPr algn="l"/>
            <a:endParaRPr lang="en-US" altLang="zh-CN" sz="2800" dirty="0">
              <a:solidFill>
                <a:prstClr val="black"/>
              </a:solidFill>
              <a:latin typeface="Calibri"/>
            </a:endParaRPr>
          </a:p>
          <a:p>
            <a:pPr algn="l"/>
            <a:r>
              <a:rPr lang="en-US" altLang="zh-CN" sz="2800" dirty="0">
                <a:solidFill>
                  <a:prstClr val="black"/>
                </a:solidFill>
                <a:latin typeface="Calibri"/>
              </a:rPr>
              <a:t>3. Can we reveal mechanism underlying ‘re-positivity for viral RNA’ and provide strategies to screen and treat re-positivity? </a:t>
            </a:r>
          </a:p>
        </p:txBody>
      </p:sp>
    </p:spTree>
    <p:extLst>
      <p:ext uri="{BB962C8B-B14F-4D97-AF65-F5344CB8AC3E}">
        <p14:creationId xmlns:p14="http://schemas.microsoft.com/office/powerpoint/2010/main" val="3793151859"/>
      </p:ext>
    </p:extLst>
  </p:cSld>
  <p:clrMapOvr>
    <a:masterClrMapping/>
  </p:clrMapOvr>
  <mc:AlternateContent xmlns:mc="http://schemas.openxmlformats.org/markup-compatibility/2006" xmlns:p14="http://schemas.microsoft.com/office/powerpoint/2010/main">
    <mc:Choice Requires="p14">
      <p:transition spd="slow" p14:dur="2000" advTm="6191"/>
    </mc:Choice>
    <mc:Fallback xmlns="">
      <p:transition spd="slow" advTm="619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A6B5C810-63C6-FDC9-E8AE-22541261F9C2}"/>
              </a:ext>
            </a:extLst>
          </p:cNvPr>
          <p:cNvPicPr>
            <a:picLocks noChangeAspect="1"/>
          </p:cNvPicPr>
          <p:nvPr/>
        </p:nvPicPr>
        <p:blipFill>
          <a:blip r:embed="rId3"/>
          <a:stretch>
            <a:fillRect/>
          </a:stretch>
        </p:blipFill>
        <p:spPr>
          <a:xfrm>
            <a:off x="530626" y="1264119"/>
            <a:ext cx="7543800" cy="5286542"/>
          </a:xfrm>
          <a:prstGeom prst="rect">
            <a:avLst/>
          </a:prstGeom>
        </p:spPr>
      </p:pic>
      <p:sp>
        <p:nvSpPr>
          <p:cNvPr id="5" name="文本框 4">
            <a:extLst>
              <a:ext uri="{FF2B5EF4-FFF2-40B4-BE49-F238E27FC236}">
                <a16:creationId xmlns:a16="http://schemas.microsoft.com/office/drawing/2014/main" id="{5C73BA3C-4EE6-B513-EBB9-C839ECFE74AE}"/>
              </a:ext>
            </a:extLst>
          </p:cNvPr>
          <p:cNvSpPr txBox="1"/>
          <p:nvPr/>
        </p:nvSpPr>
        <p:spPr>
          <a:xfrm>
            <a:off x="188783" y="864804"/>
            <a:ext cx="7764121"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应用</a:t>
            </a:r>
            <a:r>
              <a:rPr lang="zh-CN" altLang="en-US" b="1" dirty="0">
                <a:solidFill>
                  <a:srgbClr val="FF0000"/>
                </a:solidFill>
                <a:latin typeface="微软雅黑" panose="020B0503020204020204" pitchFamily="34" charset="-122"/>
                <a:ea typeface="微软雅黑" panose="020B0503020204020204" pitchFamily="34" charset="-122"/>
              </a:rPr>
              <a:t>多组学整合</a:t>
            </a:r>
            <a:r>
              <a:rPr lang="zh-CN" altLang="en-US" b="1" dirty="0">
                <a:latin typeface="微软雅黑" panose="020B0503020204020204" pitchFamily="34" charset="-122"/>
                <a:ea typeface="微软雅黑" panose="020B0503020204020204" pitchFamily="34" charset="-122"/>
              </a:rPr>
              <a:t>分析从</a:t>
            </a:r>
            <a:r>
              <a:rPr lang="zh-CN" altLang="en-US" b="1" dirty="0">
                <a:solidFill>
                  <a:srgbClr val="0000FF"/>
                </a:solidFill>
                <a:latin typeface="微软雅黑" panose="020B0503020204020204" pitchFamily="34" charset="-122"/>
                <a:ea typeface="微软雅黑" panose="020B0503020204020204" pitchFamily="34" charset="-122"/>
              </a:rPr>
              <a:t>血液生态的维度</a:t>
            </a:r>
            <a:r>
              <a:rPr lang="zh-CN" altLang="en-US" b="1" dirty="0">
                <a:latin typeface="微软雅黑" panose="020B0503020204020204" pitchFamily="34" charset="-122"/>
                <a:ea typeface="微软雅黑" panose="020B0503020204020204" pitchFamily="34" charset="-122"/>
              </a:rPr>
              <a:t>解析</a:t>
            </a:r>
            <a:r>
              <a:rPr lang="zh-CN" altLang="en-US" b="1" dirty="0">
                <a:solidFill>
                  <a:srgbClr val="FF0000"/>
                </a:solidFill>
                <a:latin typeface="微软雅黑" panose="020B0503020204020204" pitchFamily="34" charset="-122"/>
                <a:ea typeface="微软雅黑" panose="020B0503020204020204" pitchFamily="34" charset="-122"/>
              </a:rPr>
              <a:t>系统性疾病（新冠</a:t>
            </a:r>
            <a:r>
              <a:rPr lang="en-US" altLang="zh-CN" b="1" dirty="0">
                <a:solidFill>
                  <a:srgbClr val="FF0000"/>
                </a:solidFill>
                <a:latin typeface="微软雅黑" panose="020B0503020204020204" pitchFamily="34" charset="-122"/>
                <a:ea typeface="微软雅黑" panose="020B0503020204020204" pitchFamily="34" charset="-122"/>
              </a:rPr>
              <a:t>Omicron</a:t>
            </a:r>
            <a:r>
              <a:rPr lang="zh-CN" altLang="en-US" b="1" dirty="0">
                <a:solidFill>
                  <a:srgbClr val="FF0000"/>
                </a:solidFill>
                <a:latin typeface="微软雅黑" panose="020B0503020204020204" pitchFamily="34" charset="-122"/>
                <a:ea typeface="微软雅黑" panose="020B0503020204020204" pitchFamily="34" charset="-122"/>
              </a:rPr>
              <a:t>）</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
        <p:nvSpPr>
          <p:cNvPr id="3" name="Title 1">
            <a:extLst>
              <a:ext uri="{FF2B5EF4-FFF2-40B4-BE49-F238E27FC236}">
                <a16:creationId xmlns:a16="http://schemas.microsoft.com/office/drawing/2014/main" id="{182CD790-E547-0759-B921-3FE386D55D36}"/>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srgbClr val="002060"/>
                </a:solidFill>
                <a:latin typeface="微软雅黑" panose="020B0503020204020204" charset="-122"/>
                <a:ea typeface="微软雅黑" panose="020B0503020204020204" charset="-122"/>
              </a:rPr>
              <a:t>Multi-omics</a:t>
            </a:r>
            <a:r>
              <a:rPr lang="zh-CN" altLang="en-US" sz="2800" b="1" dirty="0">
                <a:solidFill>
                  <a:srgbClr val="002060"/>
                </a:solidFill>
                <a:latin typeface="微软雅黑" panose="020B0503020204020204" charset="-122"/>
                <a:ea typeface="微软雅黑" panose="020B0503020204020204" charset="-122"/>
              </a:rPr>
              <a:t> </a:t>
            </a:r>
            <a:r>
              <a:rPr lang="en-US" altLang="zh-CN" sz="2800" b="1" dirty="0">
                <a:solidFill>
                  <a:srgbClr val="002060"/>
                </a:solidFill>
                <a:latin typeface="微软雅黑" panose="020B0503020204020204" charset="-122"/>
                <a:ea typeface="微软雅黑" panose="020B0503020204020204" charset="-122"/>
              </a:rPr>
              <a:t>+</a:t>
            </a:r>
            <a:r>
              <a:rPr lang="zh-CN" altLang="en-US" sz="2800" b="1" dirty="0">
                <a:solidFill>
                  <a:srgbClr val="002060"/>
                </a:solidFill>
                <a:latin typeface="微软雅黑" panose="020B0503020204020204" charset="-122"/>
                <a:ea typeface="微软雅黑" panose="020B0503020204020204" charset="-122"/>
              </a:rPr>
              <a:t> </a:t>
            </a:r>
            <a:r>
              <a:rPr lang="en-US" altLang="zh-CN" sz="2800" b="1" dirty="0">
                <a:solidFill>
                  <a:srgbClr val="002060"/>
                </a:solidFill>
                <a:latin typeface="微软雅黑" panose="020B0503020204020204" charset="-122"/>
                <a:ea typeface="微软雅黑" panose="020B0503020204020204" charset="-122"/>
              </a:rPr>
              <a:t>Multi-specimens +Multi-phases</a:t>
            </a:r>
            <a:endParaRPr lang="ja-JP" altLang="en-US" sz="2800" b="1" dirty="0">
              <a:solidFill>
                <a:srgbClr val="00206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688760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922118"/>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229787" y="-97382"/>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solidFill>
                  <a:srgbClr val="002060"/>
                </a:solidFill>
                <a:latin typeface="微软雅黑" panose="020B0503020204020204" charset="-122"/>
                <a:ea typeface="微软雅黑" panose="020B0503020204020204" charset="-122"/>
              </a:rPr>
              <a:t>Older Patients with Underlying Medical Conditions Have More Severe Symptoms</a:t>
            </a:r>
            <a:endParaRPr lang="ja-JP" altLang="en-US" sz="2400" b="1" dirty="0">
              <a:solidFill>
                <a:srgbClr val="002060"/>
              </a:solidFill>
              <a:latin typeface="微软雅黑" panose="020B0503020204020204" charset="-122"/>
              <a:ea typeface="微软雅黑" panose="020B0503020204020204" charset="-122"/>
            </a:endParaRPr>
          </a:p>
        </p:txBody>
      </p:sp>
      <p:pic>
        <p:nvPicPr>
          <p:cNvPr id="6" name="图片 5">
            <a:extLst>
              <a:ext uri="{FF2B5EF4-FFF2-40B4-BE49-F238E27FC236}">
                <a16:creationId xmlns:a16="http://schemas.microsoft.com/office/drawing/2014/main" id="{36EAB3D3-985A-E9DF-99AD-7AF29371B7A1}"/>
              </a:ext>
            </a:extLst>
          </p:cNvPr>
          <p:cNvPicPr>
            <a:picLocks noChangeAspect="1"/>
          </p:cNvPicPr>
          <p:nvPr/>
        </p:nvPicPr>
        <p:blipFill>
          <a:blip r:embed="rId3"/>
          <a:stretch>
            <a:fillRect/>
          </a:stretch>
        </p:blipFill>
        <p:spPr>
          <a:xfrm>
            <a:off x="104671" y="1244052"/>
            <a:ext cx="5055734" cy="5133395"/>
          </a:xfrm>
          <a:prstGeom prst="rect">
            <a:avLst/>
          </a:prstGeom>
        </p:spPr>
      </p:pic>
      <p:grpSp>
        <p:nvGrpSpPr>
          <p:cNvPr id="36" name="组合 35">
            <a:extLst>
              <a:ext uri="{FF2B5EF4-FFF2-40B4-BE49-F238E27FC236}">
                <a16:creationId xmlns:a16="http://schemas.microsoft.com/office/drawing/2014/main" id="{DF69E482-9A94-7AF6-5662-16AD85236E65}"/>
              </a:ext>
            </a:extLst>
          </p:cNvPr>
          <p:cNvGrpSpPr/>
          <p:nvPr/>
        </p:nvGrpSpPr>
        <p:grpSpPr>
          <a:xfrm>
            <a:off x="5465489" y="1103376"/>
            <a:ext cx="2916511" cy="2859024"/>
            <a:chOff x="5010901" y="816779"/>
            <a:chExt cx="3610871" cy="3743512"/>
          </a:xfrm>
        </p:grpSpPr>
        <p:pic>
          <p:nvPicPr>
            <p:cNvPr id="19" name="图片 18">
              <a:extLst>
                <a:ext uri="{FF2B5EF4-FFF2-40B4-BE49-F238E27FC236}">
                  <a16:creationId xmlns:a16="http://schemas.microsoft.com/office/drawing/2014/main" id="{4751ABEC-465F-6464-3389-108798CB2E51}"/>
                </a:ext>
              </a:extLst>
            </p:cNvPr>
            <p:cNvPicPr>
              <a:picLocks noChangeAspect="1"/>
            </p:cNvPicPr>
            <p:nvPr/>
          </p:nvPicPr>
          <p:blipFill>
            <a:blip r:embed="rId4"/>
            <a:stretch>
              <a:fillRect/>
            </a:stretch>
          </p:blipFill>
          <p:spPr>
            <a:xfrm>
              <a:off x="5562600" y="1080963"/>
              <a:ext cx="3059172" cy="2839637"/>
            </a:xfrm>
            <a:prstGeom prst="rect">
              <a:avLst/>
            </a:prstGeom>
          </p:spPr>
        </p:pic>
        <p:sp>
          <p:nvSpPr>
            <p:cNvPr id="22" name="文本框 21">
              <a:extLst>
                <a:ext uri="{FF2B5EF4-FFF2-40B4-BE49-F238E27FC236}">
                  <a16:creationId xmlns:a16="http://schemas.microsoft.com/office/drawing/2014/main" id="{E85743F7-DBF9-2886-9665-B5FCC71ECE40}"/>
                </a:ext>
              </a:extLst>
            </p:cNvPr>
            <p:cNvSpPr txBox="1"/>
            <p:nvPr/>
          </p:nvSpPr>
          <p:spPr>
            <a:xfrm>
              <a:off x="6255543" y="3920600"/>
              <a:ext cx="466068" cy="3228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20</a:t>
              </a:r>
              <a:endParaRPr lang="zh-CN" altLang="en-US" sz="1200"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E2BA4621-17FC-D469-5B88-E324E752B0BD}"/>
                </a:ext>
              </a:extLst>
            </p:cNvPr>
            <p:cNvSpPr txBox="1"/>
            <p:nvPr/>
          </p:nvSpPr>
          <p:spPr>
            <a:xfrm>
              <a:off x="7099329" y="3920599"/>
              <a:ext cx="466068" cy="3228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40</a:t>
              </a:r>
              <a:endParaRPr lang="zh-CN" altLang="en-US" sz="1200"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3D344260-338A-A040-4679-94A043BAF168}"/>
                </a:ext>
              </a:extLst>
            </p:cNvPr>
            <p:cNvSpPr txBox="1"/>
            <p:nvPr/>
          </p:nvSpPr>
          <p:spPr>
            <a:xfrm>
              <a:off x="7924843" y="3920599"/>
              <a:ext cx="466068" cy="3228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60</a:t>
              </a:r>
              <a:endParaRPr lang="zh-CN" altLang="en-US" sz="1200"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50396432-84B6-8865-1D0C-0843B3CA9EB6}"/>
                </a:ext>
              </a:extLst>
            </p:cNvPr>
            <p:cNvSpPr txBox="1"/>
            <p:nvPr/>
          </p:nvSpPr>
          <p:spPr>
            <a:xfrm>
              <a:off x="5239094" y="2759173"/>
              <a:ext cx="475456" cy="3228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10</a:t>
              </a:r>
              <a:endParaRPr lang="zh-CN" altLang="en-US" sz="1200"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841B3150-5F0B-2A70-498A-FCD9449B350D}"/>
                </a:ext>
              </a:extLst>
            </p:cNvPr>
            <p:cNvSpPr txBox="1"/>
            <p:nvPr/>
          </p:nvSpPr>
          <p:spPr>
            <a:xfrm>
              <a:off x="5258144" y="1339887"/>
              <a:ext cx="475456" cy="3228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20</a:t>
              </a:r>
              <a:endParaRPr lang="zh-CN" altLang="en-US" sz="1200"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2C827033-1ACD-2C4A-A1EC-DF6DFEDB0F46}"/>
                </a:ext>
              </a:extLst>
            </p:cNvPr>
            <p:cNvSpPr txBox="1"/>
            <p:nvPr/>
          </p:nvSpPr>
          <p:spPr>
            <a:xfrm>
              <a:off x="6705600" y="4197598"/>
              <a:ext cx="581559" cy="3626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Age</a:t>
              </a:r>
              <a:endParaRPr lang="zh-CN" altLang="en-US" sz="1200"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E5DB9210-90B5-2B8D-61CB-FB2769C4BA78}"/>
                </a:ext>
              </a:extLst>
            </p:cNvPr>
            <p:cNvSpPr txBox="1"/>
            <p:nvPr/>
          </p:nvSpPr>
          <p:spPr>
            <a:xfrm rot="16200000">
              <a:off x="3775169" y="2216852"/>
              <a:ext cx="2814411" cy="342947"/>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Duration of Hospitalization</a:t>
              </a:r>
              <a:endParaRPr lang="zh-CN" altLang="en-US" sz="1200" dirty="0">
                <a:latin typeface="Arial" panose="020B0604020202020204" pitchFamily="34" charset="0"/>
                <a:cs typeface="Arial" panose="020B0604020202020204" pitchFamily="34" charset="0"/>
              </a:endParaRPr>
            </a:p>
          </p:txBody>
        </p:sp>
        <p:pic>
          <p:nvPicPr>
            <p:cNvPr id="30" name="图片 29">
              <a:extLst>
                <a:ext uri="{FF2B5EF4-FFF2-40B4-BE49-F238E27FC236}">
                  <a16:creationId xmlns:a16="http://schemas.microsoft.com/office/drawing/2014/main" id="{54DB2D2F-D5F2-AA8E-D8EE-BF93C426EA25}"/>
                </a:ext>
              </a:extLst>
            </p:cNvPr>
            <p:cNvPicPr>
              <a:picLocks noChangeAspect="1"/>
            </p:cNvPicPr>
            <p:nvPr/>
          </p:nvPicPr>
          <p:blipFill>
            <a:blip r:embed="rId5"/>
            <a:stretch>
              <a:fillRect/>
            </a:stretch>
          </p:blipFill>
          <p:spPr>
            <a:xfrm>
              <a:off x="6179088" y="922102"/>
              <a:ext cx="361950" cy="257175"/>
            </a:xfrm>
            <a:prstGeom prst="rect">
              <a:avLst/>
            </a:prstGeom>
          </p:spPr>
        </p:pic>
        <p:pic>
          <p:nvPicPr>
            <p:cNvPr id="32" name="图片 31">
              <a:extLst>
                <a:ext uri="{FF2B5EF4-FFF2-40B4-BE49-F238E27FC236}">
                  <a16:creationId xmlns:a16="http://schemas.microsoft.com/office/drawing/2014/main" id="{DCD6C43D-E74C-E865-8CCF-6F73928F8F67}"/>
                </a:ext>
              </a:extLst>
            </p:cNvPr>
            <p:cNvPicPr>
              <a:picLocks noChangeAspect="1"/>
            </p:cNvPicPr>
            <p:nvPr/>
          </p:nvPicPr>
          <p:blipFill>
            <a:blip r:embed="rId6"/>
            <a:stretch>
              <a:fillRect/>
            </a:stretch>
          </p:blipFill>
          <p:spPr>
            <a:xfrm>
              <a:off x="7193584" y="857491"/>
              <a:ext cx="285750" cy="314325"/>
            </a:xfrm>
            <a:prstGeom prst="rect">
              <a:avLst/>
            </a:prstGeom>
          </p:spPr>
        </p:pic>
        <p:sp>
          <p:nvSpPr>
            <p:cNvPr id="33" name="文本框 32">
              <a:extLst>
                <a:ext uri="{FF2B5EF4-FFF2-40B4-BE49-F238E27FC236}">
                  <a16:creationId xmlns:a16="http://schemas.microsoft.com/office/drawing/2014/main" id="{A0133050-E681-1474-28FF-73466CBB1F5D}"/>
                </a:ext>
              </a:extLst>
            </p:cNvPr>
            <p:cNvSpPr txBox="1"/>
            <p:nvPr/>
          </p:nvSpPr>
          <p:spPr>
            <a:xfrm>
              <a:off x="6438144" y="816779"/>
              <a:ext cx="775768" cy="3626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Mild</a:t>
              </a:r>
              <a:endParaRPr lang="zh-CN" altLang="en-US" sz="1200" dirty="0">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FF1545E5-71B0-C103-58D7-4CC79B4B3F14}"/>
                </a:ext>
              </a:extLst>
            </p:cNvPr>
            <p:cNvSpPr txBox="1"/>
            <p:nvPr/>
          </p:nvSpPr>
          <p:spPr>
            <a:xfrm>
              <a:off x="7434718" y="816779"/>
              <a:ext cx="1187054" cy="322893"/>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Moderate</a:t>
              </a:r>
              <a:endParaRPr lang="zh-CN" altLang="en-US" sz="1200" dirty="0">
                <a:latin typeface="Arial" panose="020B0604020202020204" pitchFamily="34" charset="0"/>
                <a:cs typeface="Arial" panose="020B0604020202020204" pitchFamily="34" charset="0"/>
              </a:endParaRPr>
            </a:p>
          </p:txBody>
        </p:sp>
      </p:grpSp>
      <p:pic>
        <p:nvPicPr>
          <p:cNvPr id="40" name="图片 39">
            <a:extLst>
              <a:ext uri="{FF2B5EF4-FFF2-40B4-BE49-F238E27FC236}">
                <a16:creationId xmlns:a16="http://schemas.microsoft.com/office/drawing/2014/main" id="{3ED06497-61EA-2F46-583F-8ECFD3C85E56}"/>
              </a:ext>
            </a:extLst>
          </p:cNvPr>
          <p:cNvPicPr>
            <a:picLocks noChangeAspect="1"/>
          </p:cNvPicPr>
          <p:nvPr/>
        </p:nvPicPr>
        <p:blipFill>
          <a:blip r:embed="rId7"/>
          <a:stretch>
            <a:fillRect/>
          </a:stretch>
        </p:blipFill>
        <p:spPr>
          <a:xfrm>
            <a:off x="5772678" y="4121996"/>
            <a:ext cx="2685521" cy="2309308"/>
          </a:xfrm>
          <a:prstGeom prst="rect">
            <a:avLst/>
          </a:prstGeom>
        </p:spPr>
      </p:pic>
      <p:sp>
        <p:nvSpPr>
          <p:cNvPr id="41" name="文本框 40">
            <a:extLst>
              <a:ext uri="{FF2B5EF4-FFF2-40B4-BE49-F238E27FC236}">
                <a16:creationId xmlns:a16="http://schemas.microsoft.com/office/drawing/2014/main" id="{FE5218A2-5D10-BC93-FFEB-68117227AFB8}"/>
              </a:ext>
            </a:extLst>
          </p:cNvPr>
          <p:cNvSpPr txBox="1"/>
          <p:nvPr/>
        </p:nvSpPr>
        <p:spPr>
          <a:xfrm>
            <a:off x="6190567" y="6428601"/>
            <a:ext cx="52138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Mild</a:t>
            </a:r>
            <a:endParaRPr lang="zh-CN" altLang="en-US" sz="1200"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51FF2CFF-6B1A-4057-1210-33871485ED75}"/>
              </a:ext>
            </a:extLst>
          </p:cNvPr>
          <p:cNvSpPr txBox="1"/>
          <p:nvPr/>
        </p:nvSpPr>
        <p:spPr>
          <a:xfrm>
            <a:off x="6809657" y="6428601"/>
            <a:ext cx="88654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Moderate</a:t>
            </a:r>
            <a:endParaRPr lang="zh-CN" altLang="en-US" sz="1200"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9EE6553C-4A4E-BD15-370F-7D5A78F6F1FD}"/>
              </a:ext>
            </a:extLst>
          </p:cNvPr>
          <p:cNvSpPr txBox="1"/>
          <p:nvPr/>
        </p:nvSpPr>
        <p:spPr>
          <a:xfrm>
            <a:off x="7651750" y="6428601"/>
            <a:ext cx="88654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Severe</a:t>
            </a:r>
            <a:endParaRPr lang="zh-CN" altLang="en-US" sz="1200" dirty="0">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9D32E5F7-7482-6DB3-3DB1-175A30E18152}"/>
              </a:ext>
            </a:extLst>
          </p:cNvPr>
          <p:cNvSpPr txBox="1"/>
          <p:nvPr/>
        </p:nvSpPr>
        <p:spPr>
          <a:xfrm rot="16200000">
            <a:off x="5365447" y="5179342"/>
            <a:ext cx="50554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Age</a:t>
            </a:r>
            <a:endParaRPr lang="zh-CN"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62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solidFill>
                  <a:srgbClr val="002060"/>
                </a:solidFill>
                <a:latin typeface="微软雅黑" panose="020B0503020204020204" charset="-122"/>
                <a:ea typeface="微软雅黑" panose="020B0503020204020204" charset="-122"/>
              </a:rPr>
              <a:t>Globally Attenuated Host Responses in Omicron vs WT Strain</a:t>
            </a:r>
            <a:endParaRPr lang="ja-JP" altLang="en-US" sz="2000" b="1" dirty="0">
              <a:solidFill>
                <a:srgbClr val="002060"/>
              </a:solidFill>
              <a:latin typeface="微软雅黑" panose="020B0503020204020204" charset="-122"/>
              <a:ea typeface="微软雅黑" panose="020B0503020204020204" charset="-122"/>
            </a:endParaRPr>
          </a:p>
        </p:txBody>
      </p:sp>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3559905B-2062-29C2-52A7-4B487007E499}"/>
              </a:ext>
            </a:extLst>
          </p:cNvPr>
          <p:cNvPicPr>
            <a:picLocks noChangeAspect="1"/>
          </p:cNvPicPr>
          <p:nvPr/>
        </p:nvPicPr>
        <p:blipFill>
          <a:blip r:embed="rId3"/>
          <a:stretch>
            <a:fillRect/>
          </a:stretch>
        </p:blipFill>
        <p:spPr>
          <a:xfrm>
            <a:off x="609600" y="932232"/>
            <a:ext cx="7600950" cy="5449083"/>
          </a:xfrm>
          <a:prstGeom prst="rect">
            <a:avLst/>
          </a:prstGeom>
        </p:spPr>
      </p:pic>
      <p:sp>
        <p:nvSpPr>
          <p:cNvPr id="6" name="矩形 5">
            <a:extLst>
              <a:ext uri="{FF2B5EF4-FFF2-40B4-BE49-F238E27FC236}">
                <a16:creationId xmlns:a16="http://schemas.microsoft.com/office/drawing/2014/main" id="{AA7DC702-9884-7277-16D5-D80E927A3E1B}"/>
              </a:ext>
            </a:extLst>
          </p:cNvPr>
          <p:cNvSpPr/>
          <p:nvPr/>
        </p:nvSpPr>
        <p:spPr>
          <a:xfrm>
            <a:off x="457200" y="6290755"/>
            <a:ext cx="552450" cy="450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51C4FE58-FECC-A1CB-82C1-12742C8A1A2B}"/>
              </a:ext>
            </a:extLst>
          </p:cNvPr>
          <p:cNvSpPr/>
          <p:nvPr/>
        </p:nvSpPr>
        <p:spPr>
          <a:xfrm>
            <a:off x="457200" y="6096000"/>
            <a:ext cx="457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4706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
          <p:cNvSpPr txBox="1"/>
          <p:nvPr/>
        </p:nvSpPr>
        <p:spPr>
          <a:xfrm>
            <a:off x="0" y="-231950"/>
            <a:ext cx="9144000"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000" b="1" dirty="0">
                <a:solidFill>
                  <a:srgbClr val="002060"/>
                </a:solidFill>
                <a:latin typeface="微软雅黑" panose="020B0503020204020204" charset="-122"/>
                <a:ea typeface="微软雅黑" panose="020B0503020204020204" charset="-122"/>
              </a:rPr>
              <a:t>Molecular markers display no difference between Mild vs Moderate</a:t>
            </a:r>
            <a:endParaRPr lang="ja-JP" altLang="en-US" sz="2000" b="1" dirty="0">
              <a:solidFill>
                <a:srgbClr val="002060"/>
              </a:solidFill>
              <a:latin typeface="微软雅黑" panose="020B0503020204020204" charset="-122"/>
              <a:ea typeface="微软雅黑" panose="020B0503020204020204" charset="-122"/>
            </a:endParaRPr>
          </a:p>
        </p:txBody>
      </p:sp>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AA7DC702-9884-7277-16D5-D80E927A3E1B}"/>
              </a:ext>
            </a:extLst>
          </p:cNvPr>
          <p:cNvSpPr/>
          <p:nvPr/>
        </p:nvSpPr>
        <p:spPr>
          <a:xfrm>
            <a:off x="457200" y="6290755"/>
            <a:ext cx="552450" cy="450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2F71C5A-2D3B-C6E7-4021-A8812233CF96}"/>
              </a:ext>
            </a:extLst>
          </p:cNvPr>
          <p:cNvPicPr>
            <a:picLocks noChangeAspect="1"/>
          </p:cNvPicPr>
          <p:nvPr/>
        </p:nvPicPr>
        <p:blipFill>
          <a:blip r:embed="rId3"/>
          <a:stretch>
            <a:fillRect/>
          </a:stretch>
        </p:blipFill>
        <p:spPr>
          <a:xfrm>
            <a:off x="246707" y="1371600"/>
            <a:ext cx="8650586" cy="3200400"/>
          </a:xfrm>
          <a:prstGeom prst="rect">
            <a:avLst/>
          </a:prstGeom>
        </p:spPr>
      </p:pic>
      <p:pic>
        <p:nvPicPr>
          <p:cNvPr id="12" name="图片 11">
            <a:extLst>
              <a:ext uri="{FF2B5EF4-FFF2-40B4-BE49-F238E27FC236}">
                <a16:creationId xmlns:a16="http://schemas.microsoft.com/office/drawing/2014/main" id="{A1C72251-444A-779B-0775-F034FD211249}"/>
              </a:ext>
            </a:extLst>
          </p:cNvPr>
          <p:cNvPicPr>
            <a:picLocks noChangeAspect="1"/>
          </p:cNvPicPr>
          <p:nvPr/>
        </p:nvPicPr>
        <p:blipFill>
          <a:blip r:embed="rId4"/>
          <a:stretch>
            <a:fillRect/>
          </a:stretch>
        </p:blipFill>
        <p:spPr>
          <a:xfrm>
            <a:off x="7863852" y="4685807"/>
            <a:ext cx="987722" cy="648193"/>
          </a:xfrm>
          <a:prstGeom prst="rect">
            <a:avLst/>
          </a:prstGeom>
        </p:spPr>
      </p:pic>
      <p:sp>
        <p:nvSpPr>
          <p:cNvPr id="15" name="Title 1">
            <a:extLst>
              <a:ext uri="{FF2B5EF4-FFF2-40B4-BE49-F238E27FC236}">
                <a16:creationId xmlns:a16="http://schemas.microsoft.com/office/drawing/2014/main" id="{A9863365-F874-5168-D53B-8A9A15120584}"/>
              </a:ext>
            </a:extLst>
          </p:cNvPr>
          <p:cNvSpPr txBox="1"/>
          <p:nvPr/>
        </p:nvSpPr>
        <p:spPr>
          <a:xfrm>
            <a:off x="457200" y="5252071"/>
            <a:ext cx="8153400"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ja-JP" sz="2000" b="1" dirty="0">
                <a:latin typeface="微软雅黑" panose="020B0503020204020204" charset="-122"/>
                <a:ea typeface="微软雅黑" panose="020B0503020204020204" charset="-122"/>
              </a:rPr>
              <a:t>Moderate patients show evidence of lower respiratory symptoms, while mild patients do not </a:t>
            </a:r>
            <a:endParaRPr lang="ja-JP" altLang="en-US" sz="2000" b="1"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331707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prstClr val="black"/>
                </a:solidFill>
                <a:latin typeface="+mn-lt"/>
              </a:rPr>
              <a:t>Summary</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207019" y="957992"/>
            <a:ext cx="8479782" cy="1200329"/>
          </a:xfrm>
          <a:prstGeom prst="rect">
            <a:avLst/>
          </a:prstGeom>
          <a:noFill/>
        </p:spPr>
        <p:txBody>
          <a:bodyPr wrap="square" rtlCol="0">
            <a:spAutoFit/>
          </a:bodyPr>
          <a:lstStyle/>
          <a:p>
            <a:pPr algn="l"/>
            <a:endParaRPr lang="en-US" altLang="zh-CN" sz="2400" dirty="0">
              <a:solidFill>
                <a:prstClr val="black"/>
              </a:solidFill>
              <a:latin typeface="Calibri"/>
            </a:endParaRPr>
          </a:p>
          <a:p>
            <a:pPr algn="l"/>
            <a:r>
              <a:rPr lang="en-US" altLang="zh-CN" sz="2400" dirty="0">
                <a:solidFill>
                  <a:prstClr val="black"/>
                </a:solidFill>
                <a:latin typeface="Calibri"/>
              </a:rPr>
              <a:t>1. Globally attenuated host responses in Omicron vs WT Strain</a:t>
            </a:r>
          </a:p>
          <a:p>
            <a:pPr algn="l"/>
            <a:endParaRPr lang="en-US" altLang="zh-CN" sz="2400" dirty="0">
              <a:solidFill>
                <a:prstClr val="black"/>
              </a:solidFill>
              <a:latin typeface="Calibri"/>
            </a:endParaRPr>
          </a:p>
        </p:txBody>
      </p:sp>
    </p:spTree>
    <p:extLst>
      <p:ext uri="{BB962C8B-B14F-4D97-AF65-F5344CB8AC3E}">
        <p14:creationId xmlns:p14="http://schemas.microsoft.com/office/powerpoint/2010/main" val="1685171920"/>
      </p:ext>
    </p:extLst>
  </p:cSld>
  <p:clrMapOvr>
    <a:masterClrMapping/>
  </p:clrMapOvr>
  <mc:AlternateContent xmlns:mc="http://schemas.openxmlformats.org/markup-compatibility/2006" xmlns:p14="http://schemas.microsoft.com/office/powerpoint/2010/main">
    <mc:Choice Requires="p14">
      <p:transition spd="slow" p14:dur="2000" advTm="6191"/>
    </mc:Choice>
    <mc:Fallback xmlns="">
      <p:transition spd="slow" advTm="619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409586" y="-252501"/>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srgbClr val="002060"/>
                </a:solidFill>
                <a:latin typeface="微软雅黑" panose="020B0503020204020204" charset="-122"/>
                <a:ea typeface="微软雅黑" panose="020B0503020204020204" charset="-122"/>
              </a:rPr>
              <a:t>Plasma Omics display platelet relevant changes</a:t>
            </a:r>
            <a:endParaRPr lang="ja-JP" altLang="en-US" sz="2800" b="1" dirty="0">
              <a:solidFill>
                <a:srgbClr val="002060"/>
              </a:solidFill>
              <a:latin typeface="微软雅黑" panose="020B0503020204020204" charset="-122"/>
              <a:ea typeface="微软雅黑" panose="020B0503020204020204" charset="-122"/>
            </a:endParaRPr>
          </a:p>
        </p:txBody>
      </p:sp>
      <p:grpSp>
        <p:nvGrpSpPr>
          <p:cNvPr id="13" name="组合 12">
            <a:extLst>
              <a:ext uri="{FF2B5EF4-FFF2-40B4-BE49-F238E27FC236}">
                <a16:creationId xmlns:a16="http://schemas.microsoft.com/office/drawing/2014/main" id="{87A1F91C-C044-7753-53FD-11F2E9850974}"/>
              </a:ext>
            </a:extLst>
          </p:cNvPr>
          <p:cNvGrpSpPr/>
          <p:nvPr/>
        </p:nvGrpSpPr>
        <p:grpSpPr>
          <a:xfrm>
            <a:off x="88090" y="861486"/>
            <a:ext cx="3964413" cy="4571999"/>
            <a:chOff x="212427" y="903965"/>
            <a:chExt cx="4167448" cy="4696275"/>
          </a:xfrm>
        </p:grpSpPr>
        <p:pic>
          <p:nvPicPr>
            <p:cNvPr id="7" name="图片 6">
              <a:extLst>
                <a:ext uri="{FF2B5EF4-FFF2-40B4-BE49-F238E27FC236}">
                  <a16:creationId xmlns:a16="http://schemas.microsoft.com/office/drawing/2014/main" id="{D8C874CB-A6E8-3B76-C027-94561832F7D3}"/>
                </a:ext>
              </a:extLst>
            </p:cNvPr>
            <p:cNvPicPr>
              <a:picLocks noChangeAspect="1"/>
            </p:cNvPicPr>
            <p:nvPr/>
          </p:nvPicPr>
          <p:blipFill>
            <a:blip r:embed="rId3"/>
            <a:stretch>
              <a:fillRect/>
            </a:stretch>
          </p:blipFill>
          <p:spPr>
            <a:xfrm>
              <a:off x="212427" y="903965"/>
              <a:ext cx="3597574" cy="4696275"/>
            </a:xfrm>
            <a:prstGeom prst="rect">
              <a:avLst/>
            </a:prstGeom>
          </p:spPr>
        </p:pic>
        <p:pic>
          <p:nvPicPr>
            <p:cNvPr id="9" name="图片 8">
              <a:extLst>
                <a:ext uri="{FF2B5EF4-FFF2-40B4-BE49-F238E27FC236}">
                  <a16:creationId xmlns:a16="http://schemas.microsoft.com/office/drawing/2014/main" id="{53C7DECA-7DAD-C19C-335F-8B9C4E77BE5A}"/>
                </a:ext>
              </a:extLst>
            </p:cNvPr>
            <p:cNvPicPr>
              <a:picLocks noChangeAspect="1"/>
            </p:cNvPicPr>
            <p:nvPr/>
          </p:nvPicPr>
          <p:blipFill>
            <a:blip r:embed="rId4"/>
            <a:stretch>
              <a:fillRect/>
            </a:stretch>
          </p:blipFill>
          <p:spPr>
            <a:xfrm>
              <a:off x="3798096" y="1134777"/>
              <a:ext cx="581779" cy="465423"/>
            </a:xfrm>
            <a:prstGeom prst="rect">
              <a:avLst/>
            </a:prstGeom>
          </p:spPr>
        </p:pic>
      </p:grpSp>
      <p:pic>
        <p:nvPicPr>
          <p:cNvPr id="12" name="图片 11">
            <a:extLst>
              <a:ext uri="{FF2B5EF4-FFF2-40B4-BE49-F238E27FC236}">
                <a16:creationId xmlns:a16="http://schemas.microsoft.com/office/drawing/2014/main" id="{5753FB4A-FAC4-2203-34ED-5C9949B998C8}"/>
              </a:ext>
            </a:extLst>
          </p:cNvPr>
          <p:cNvPicPr>
            <a:picLocks noChangeAspect="1"/>
          </p:cNvPicPr>
          <p:nvPr/>
        </p:nvPicPr>
        <p:blipFill>
          <a:blip r:embed="rId5"/>
          <a:stretch>
            <a:fillRect/>
          </a:stretch>
        </p:blipFill>
        <p:spPr>
          <a:xfrm>
            <a:off x="230339" y="5568684"/>
            <a:ext cx="3210556" cy="844883"/>
          </a:xfrm>
          <a:prstGeom prst="rect">
            <a:avLst/>
          </a:prstGeom>
        </p:spPr>
      </p:pic>
      <p:pic>
        <p:nvPicPr>
          <p:cNvPr id="15" name="图片 14">
            <a:extLst>
              <a:ext uri="{FF2B5EF4-FFF2-40B4-BE49-F238E27FC236}">
                <a16:creationId xmlns:a16="http://schemas.microsoft.com/office/drawing/2014/main" id="{AA8F6F1E-B8A6-3B8B-3A39-DE756318EC1A}"/>
              </a:ext>
            </a:extLst>
          </p:cNvPr>
          <p:cNvPicPr>
            <a:picLocks noChangeAspect="1"/>
          </p:cNvPicPr>
          <p:nvPr/>
        </p:nvPicPr>
        <p:blipFill>
          <a:blip r:embed="rId6"/>
          <a:stretch>
            <a:fillRect/>
          </a:stretch>
        </p:blipFill>
        <p:spPr>
          <a:xfrm>
            <a:off x="3702801" y="3819728"/>
            <a:ext cx="5270693" cy="2581072"/>
          </a:xfrm>
          <a:prstGeom prst="rect">
            <a:avLst/>
          </a:prstGeom>
        </p:spPr>
      </p:pic>
      <p:pic>
        <p:nvPicPr>
          <p:cNvPr id="17" name="图片 16">
            <a:extLst>
              <a:ext uri="{FF2B5EF4-FFF2-40B4-BE49-F238E27FC236}">
                <a16:creationId xmlns:a16="http://schemas.microsoft.com/office/drawing/2014/main" id="{AA63F1F3-18E2-277F-F888-E389D5D5B4B8}"/>
              </a:ext>
            </a:extLst>
          </p:cNvPr>
          <p:cNvPicPr>
            <a:picLocks noChangeAspect="1"/>
          </p:cNvPicPr>
          <p:nvPr/>
        </p:nvPicPr>
        <p:blipFill>
          <a:blip r:embed="rId7"/>
          <a:stretch>
            <a:fillRect/>
          </a:stretch>
        </p:blipFill>
        <p:spPr>
          <a:xfrm>
            <a:off x="4033453" y="1252610"/>
            <a:ext cx="3546890" cy="2424222"/>
          </a:xfrm>
          <a:prstGeom prst="rect">
            <a:avLst/>
          </a:prstGeom>
        </p:spPr>
      </p:pic>
      <p:pic>
        <p:nvPicPr>
          <p:cNvPr id="20" name="图片 19">
            <a:extLst>
              <a:ext uri="{FF2B5EF4-FFF2-40B4-BE49-F238E27FC236}">
                <a16:creationId xmlns:a16="http://schemas.microsoft.com/office/drawing/2014/main" id="{5A4B61FE-F5FC-3654-AD16-FF5D288A6CB0}"/>
              </a:ext>
            </a:extLst>
          </p:cNvPr>
          <p:cNvPicPr>
            <a:picLocks noChangeAspect="1"/>
          </p:cNvPicPr>
          <p:nvPr/>
        </p:nvPicPr>
        <p:blipFill>
          <a:blip r:embed="rId8"/>
          <a:stretch>
            <a:fillRect/>
          </a:stretch>
        </p:blipFill>
        <p:spPr>
          <a:xfrm>
            <a:off x="7694980" y="1454892"/>
            <a:ext cx="1220420" cy="1843431"/>
          </a:xfrm>
          <a:prstGeom prst="rect">
            <a:avLst/>
          </a:prstGeom>
        </p:spPr>
      </p:pic>
      <p:sp>
        <p:nvSpPr>
          <p:cNvPr id="21" name="矩形 20">
            <a:extLst>
              <a:ext uri="{FF2B5EF4-FFF2-40B4-BE49-F238E27FC236}">
                <a16:creationId xmlns:a16="http://schemas.microsoft.com/office/drawing/2014/main" id="{620E68A0-9924-FC5D-AFBE-1F56B1AE25D1}"/>
              </a:ext>
            </a:extLst>
          </p:cNvPr>
          <p:cNvSpPr/>
          <p:nvPr/>
        </p:nvSpPr>
        <p:spPr>
          <a:xfrm>
            <a:off x="7670925" y="1654906"/>
            <a:ext cx="202397" cy="375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5379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p:nvPr/>
        </p:nvSpPr>
        <p:spPr>
          <a:xfrm>
            <a:off x="229790" y="-143910"/>
            <a:ext cx="8719765" cy="964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2800" b="1" dirty="0">
                <a:latin typeface="微软雅黑" panose="020B0503020204020204" pitchFamily="34" charset="-122"/>
                <a:ea typeface="微软雅黑" panose="020B0503020204020204" pitchFamily="34" charset="-122"/>
              </a:rPr>
              <a:t>研究方向</a:t>
            </a:r>
          </a:p>
        </p:txBody>
      </p:sp>
      <p:sp>
        <p:nvSpPr>
          <p:cNvPr id="9" name="Rectangle 20">
            <a:extLst>
              <a:ext uri="{FF2B5EF4-FFF2-40B4-BE49-F238E27FC236}">
                <a16:creationId xmlns:a16="http://schemas.microsoft.com/office/drawing/2014/main" id="{216C647D-C91B-2135-F95C-780CD4E1061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 name="组合 3">
            <a:extLst>
              <a:ext uri="{FF2B5EF4-FFF2-40B4-BE49-F238E27FC236}">
                <a16:creationId xmlns:a16="http://schemas.microsoft.com/office/drawing/2014/main" id="{07566A2C-4896-78B5-5898-EDDEDD3131DC}"/>
              </a:ext>
            </a:extLst>
          </p:cNvPr>
          <p:cNvGrpSpPr/>
          <p:nvPr/>
        </p:nvGrpSpPr>
        <p:grpSpPr>
          <a:xfrm>
            <a:off x="-609600" y="1545661"/>
            <a:ext cx="8172813" cy="5164364"/>
            <a:chOff x="250218" y="914400"/>
            <a:chExt cx="8893782" cy="5791200"/>
          </a:xfrm>
        </p:grpSpPr>
        <p:graphicFrame>
          <p:nvGraphicFramePr>
            <p:cNvPr id="3" name="图示 2">
              <a:extLst>
                <a:ext uri="{FF2B5EF4-FFF2-40B4-BE49-F238E27FC236}">
                  <a16:creationId xmlns:a16="http://schemas.microsoft.com/office/drawing/2014/main" id="{949629D3-DA71-A057-C25D-A8444FDDF70D}"/>
                </a:ext>
              </a:extLst>
            </p:cNvPr>
            <p:cNvGraphicFramePr/>
            <p:nvPr/>
          </p:nvGraphicFramePr>
          <p:xfrm>
            <a:off x="250218" y="914400"/>
            <a:ext cx="8893782"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3" descr="Untitled 2-1 (dragged).tiff">
              <a:extLst>
                <a:ext uri="{FF2B5EF4-FFF2-40B4-BE49-F238E27FC236}">
                  <a16:creationId xmlns:a16="http://schemas.microsoft.com/office/drawing/2014/main" id="{E76A3D71-6332-9835-0774-85EFA72D74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9000" y="2983460"/>
              <a:ext cx="1008000" cy="323386"/>
            </a:xfrm>
            <a:prstGeom prst="rect">
              <a:avLst/>
            </a:prstGeom>
          </p:spPr>
        </p:pic>
        <p:pic>
          <p:nvPicPr>
            <p:cNvPr id="8" name="Picture 40" descr="Untitled-1 (dragged).tiff">
              <a:extLst>
                <a:ext uri="{FF2B5EF4-FFF2-40B4-BE49-F238E27FC236}">
                  <a16:creationId xmlns:a16="http://schemas.microsoft.com/office/drawing/2014/main" id="{7C081B87-6D5C-0845-C341-020174839DE7}"/>
                </a:ext>
              </a:extLst>
            </p:cNvPr>
            <p:cNvPicPr>
              <a:picLocks noChangeAspect="1"/>
            </p:cNvPicPr>
            <p:nvPr/>
          </p:nvPicPr>
          <p:blipFill rotWithShape="1">
            <a:blip r:embed="rId9">
              <a:extLst>
                <a:ext uri="{28A0092B-C50C-407E-A947-70E740481C1C}">
                  <a14:useLocalDpi xmlns:a14="http://schemas.microsoft.com/office/drawing/2010/main" val="0"/>
                </a:ext>
              </a:extLst>
            </a:blip>
            <a:srcRect l="6190"/>
            <a:stretch/>
          </p:blipFill>
          <p:spPr>
            <a:xfrm>
              <a:off x="4648200" y="2836542"/>
              <a:ext cx="1224000" cy="617222"/>
            </a:xfrm>
            <a:prstGeom prst="rect">
              <a:avLst/>
            </a:prstGeom>
          </p:spPr>
        </p:pic>
      </p:grpSp>
      <p:sp>
        <p:nvSpPr>
          <p:cNvPr id="5" name="Text Box 14">
            <a:extLst>
              <a:ext uri="{FF2B5EF4-FFF2-40B4-BE49-F238E27FC236}">
                <a16:creationId xmlns:a16="http://schemas.microsoft.com/office/drawing/2014/main" id="{A7F4EC9F-5BCE-4819-21C3-CECBB2A51F36}"/>
              </a:ext>
            </a:extLst>
          </p:cNvPr>
          <p:cNvSpPr txBox="1">
            <a:spLocks noChangeArrowheads="1"/>
          </p:cNvSpPr>
          <p:nvPr/>
        </p:nvSpPr>
        <p:spPr bwMode="auto">
          <a:xfrm>
            <a:off x="5029200" y="901166"/>
            <a:ext cx="3403022" cy="46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60363" indent="-360363"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1pPr>
            <a:lvl2pPr marL="742950" indent="-28575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2pPr>
            <a:lvl3pPr marL="1143000" indent="-22860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3pPr>
            <a:lvl4pPr marL="1600200" indent="-22860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4pPr>
            <a:lvl5pPr marL="2057400" indent="-22860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5pPr>
            <a:lvl6pPr marL="25146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6pPr>
            <a:lvl7pPr marL="29718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7pPr>
            <a:lvl8pPr marL="34290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8pPr>
            <a:lvl9pPr marL="38862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9pPr>
          </a:lstStyle>
          <a:p>
            <a:pPr eaLnBrk="1" hangingPunct="1">
              <a:lnSpc>
                <a:spcPct val="110000"/>
              </a:lnSpc>
              <a:buFont typeface="Wingdings" pitchFamily="2" charset="2"/>
              <a:buNone/>
            </a:pPr>
            <a:r>
              <a:rPr lang="en-US" altLang="zh-CN"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卡脖子”</a:t>
            </a:r>
            <a:r>
              <a:rPr lang="zh-CN" altLang="en-US"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的质谱技术：</a:t>
            </a:r>
            <a:endParaRPr lang="en-US" altLang="zh-CN" dirty="0">
              <a:solidFill>
                <a:srgbClr val="00206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 Box 14">
            <a:extLst>
              <a:ext uri="{FF2B5EF4-FFF2-40B4-BE49-F238E27FC236}">
                <a16:creationId xmlns:a16="http://schemas.microsoft.com/office/drawing/2014/main" id="{CCCA82C3-C5FB-5661-4101-46946792DCE6}"/>
              </a:ext>
            </a:extLst>
          </p:cNvPr>
          <p:cNvSpPr txBox="1">
            <a:spLocks noChangeArrowheads="1"/>
          </p:cNvSpPr>
          <p:nvPr/>
        </p:nvSpPr>
        <p:spPr bwMode="auto">
          <a:xfrm>
            <a:off x="5236950" y="1388888"/>
            <a:ext cx="3736544" cy="130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60363" indent="-360363"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1pPr>
            <a:lvl2pPr marL="742950" indent="-28575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2pPr>
            <a:lvl3pPr marL="1143000" indent="-22860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3pPr>
            <a:lvl4pPr marL="1600200" indent="-22860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4pPr>
            <a:lvl5pPr marL="2057400" indent="-228600" algn="l" defTabSz="685800" rtl="0" eaLnBrk="0" latinLnBrk="0" hangingPunct="0">
              <a:spcBef>
                <a:spcPct val="20000"/>
              </a:spcBef>
              <a:buFont typeface="Arial" panose="020B0604020202020204" pitchFamily="34" charset="0"/>
              <a:buChar char="»"/>
              <a:defRPr sz="2400" b="1" kern="1200">
                <a:solidFill>
                  <a:srgbClr val="0000FF"/>
                </a:solidFill>
                <a:latin typeface="楷体_GB2312" pitchFamily="49" charset="-122"/>
                <a:ea typeface="楷体_GB2312" pitchFamily="49" charset="-122"/>
                <a:cs typeface="+mn-cs"/>
              </a:defRPr>
            </a:lvl5pPr>
            <a:lvl6pPr marL="25146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6pPr>
            <a:lvl7pPr marL="29718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7pPr>
            <a:lvl8pPr marL="34290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8pPr>
            <a:lvl9pPr marL="3886200" indent="-228600" algn="l" defTabSz="685800" rtl="0" eaLnBrk="0" fontAlgn="base" latinLnBrk="0" hangingPunct="0">
              <a:spcBef>
                <a:spcPct val="20000"/>
              </a:spcBef>
              <a:spcAft>
                <a:spcPct val="0"/>
              </a:spcAft>
              <a:buClr>
                <a:srgbClr val="FFFF66"/>
              </a:buClr>
              <a:buFont typeface="Wingdings" pitchFamily="2" charset="2"/>
              <a:buChar char="Ø"/>
              <a:defRPr sz="2400" b="1" kern="1200">
                <a:solidFill>
                  <a:srgbClr val="0000FF"/>
                </a:solidFill>
                <a:latin typeface="楷体_GB2312" pitchFamily="49" charset="-122"/>
                <a:ea typeface="楷体_GB2312" pitchFamily="49" charset="-122"/>
                <a:cs typeface="+mn-cs"/>
              </a:defRPr>
            </a:lvl9pPr>
          </a:lstStyle>
          <a:p>
            <a:pPr eaLnBrk="1" hangingPunct="1">
              <a:lnSpc>
                <a:spcPct val="11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Arial" panose="020B0604020202020204" pitchFamily="34" charset="0"/>
              </a:rPr>
              <a:t>美国</a:t>
            </a:r>
            <a:r>
              <a:rPr lang="zh-CN" altLang="en-US"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质谱临检</a:t>
            </a:r>
            <a:r>
              <a:rPr lang="en-US" altLang="zh-CN"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&gt;15%</a:t>
            </a:r>
          </a:p>
          <a:p>
            <a:pPr eaLnBrk="1" hangingPunct="1">
              <a:lnSpc>
                <a:spcPct val="110000"/>
              </a:lnSpc>
              <a:buFont typeface="Wingdings" panose="05000000000000000000" pitchFamily="2" charset="2"/>
              <a:buChar char="Ø"/>
            </a:pPr>
            <a:r>
              <a:rPr lang="zh-CN" altLang="en-US" sz="16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中国</a:t>
            </a:r>
            <a:r>
              <a:rPr lang="zh-CN" altLang="en-US"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质谱临检</a:t>
            </a:r>
            <a:r>
              <a:rPr lang="en-US" altLang="zh-CN"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1%-2%</a:t>
            </a:r>
          </a:p>
          <a:p>
            <a:pPr eaLnBrk="1" hangingPunct="1">
              <a:lnSpc>
                <a:spcPct val="110000"/>
              </a:lnSpc>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cs typeface="Arial" panose="020B0604020202020204" pitchFamily="34" charset="0"/>
              </a:rPr>
              <a:t>美国</a:t>
            </a:r>
            <a:r>
              <a:rPr lang="en-US" altLang="zh-CN"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LC-MS/MS</a:t>
            </a:r>
            <a:r>
              <a:rPr lang="zh-CN" altLang="en-US"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检测方法</a:t>
            </a:r>
            <a:r>
              <a:rPr lang="en-US" altLang="zh-CN" sz="1600" dirty="0">
                <a:latin typeface="微软雅黑" panose="020B0503020204020204" pitchFamily="34" charset="-122"/>
                <a:ea typeface="微软雅黑" panose="020B0503020204020204" pitchFamily="34" charset="-122"/>
                <a:cs typeface="Arial" panose="020B0604020202020204" pitchFamily="34" charset="0"/>
              </a:rPr>
              <a:t>400</a:t>
            </a:r>
            <a:r>
              <a:rPr lang="zh-CN" altLang="en-US" sz="1600" dirty="0">
                <a:latin typeface="微软雅黑" panose="020B0503020204020204" pitchFamily="34" charset="-122"/>
                <a:ea typeface="微软雅黑" panose="020B0503020204020204" pitchFamily="34" charset="-122"/>
                <a:cs typeface="Arial" panose="020B0604020202020204" pitchFamily="34" charset="0"/>
              </a:rPr>
              <a:t>多种</a:t>
            </a: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a:p>
            <a:pPr eaLnBrk="1" hangingPunct="1">
              <a:lnSpc>
                <a:spcPct val="110000"/>
              </a:lnSpc>
              <a:buFont typeface="Wingdings" panose="05000000000000000000" pitchFamily="2" charset="2"/>
              <a:buChar char="Ø"/>
            </a:pPr>
            <a:r>
              <a:rPr lang="zh-CN" altLang="en-US" sz="16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中国</a:t>
            </a:r>
            <a:r>
              <a:rPr lang="en-US" altLang="zh-CN"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LC-MS/MS</a:t>
            </a:r>
            <a:r>
              <a:rPr lang="zh-CN" altLang="en-US" sz="1600" dirty="0">
                <a:solidFill>
                  <a:srgbClr val="002060"/>
                </a:solidFill>
                <a:latin typeface="微软雅黑" panose="020B0503020204020204" pitchFamily="34" charset="-122"/>
                <a:ea typeface="微软雅黑" panose="020B0503020204020204" pitchFamily="34" charset="-122"/>
                <a:cs typeface="Arial" panose="020B0604020202020204" pitchFamily="34" charset="0"/>
              </a:rPr>
              <a:t>检测方法</a:t>
            </a:r>
            <a:r>
              <a:rPr lang="en-US" altLang="zh-CN" sz="16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40</a:t>
            </a:r>
            <a:r>
              <a:rPr lang="zh-CN" altLang="en-US" sz="16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多种</a:t>
            </a:r>
            <a:endParaRPr lang="en-US" altLang="zh-CN" sz="160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638083570"/>
      </p:ext>
    </p:extLst>
  </p:cSld>
  <p:clrMapOvr>
    <a:masterClrMapping/>
  </p:clrMapOvr>
  <mc:AlternateContent xmlns:mc="http://schemas.openxmlformats.org/markup-compatibility/2006" xmlns:p14="http://schemas.microsoft.com/office/powerpoint/2010/main">
    <mc:Choice Requires="p14">
      <p:transition spd="slow" p14:dur="2000" advTm="877"/>
    </mc:Choice>
    <mc:Fallback xmlns="">
      <p:transition spd="slow" advTm="8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276589" y="-270464"/>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1800" b="1" dirty="0">
                <a:solidFill>
                  <a:srgbClr val="002060"/>
                </a:solidFill>
                <a:latin typeface="微软雅黑" panose="020B0503020204020204" charset="-122"/>
                <a:ea typeface="微软雅黑" panose="020B0503020204020204" charset="-122"/>
              </a:rPr>
              <a:t>Platelets from Acute Omicron patients display strong immune signatures</a:t>
            </a:r>
            <a:endParaRPr lang="ja-JP" altLang="en-US" sz="1800" b="1" dirty="0">
              <a:solidFill>
                <a:srgbClr val="002060"/>
              </a:solidFill>
              <a:latin typeface="微软雅黑" panose="020B0503020204020204" charset="-122"/>
              <a:ea typeface="微软雅黑" panose="020B0503020204020204" charset="-122"/>
            </a:endParaRPr>
          </a:p>
        </p:txBody>
      </p:sp>
      <p:pic>
        <p:nvPicPr>
          <p:cNvPr id="12" name="图片 11">
            <a:extLst>
              <a:ext uri="{FF2B5EF4-FFF2-40B4-BE49-F238E27FC236}">
                <a16:creationId xmlns:a16="http://schemas.microsoft.com/office/drawing/2014/main" id="{5753FB4A-FAC4-2203-34ED-5C9949B998C8}"/>
              </a:ext>
            </a:extLst>
          </p:cNvPr>
          <p:cNvPicPr>
            <a:picLocks noChangeAspect="1"/>
          </p:cNvPicPr>
          <p:nvPr/>
        </p:nvPicPr>
        <p:blipFill>
          <a:blip r:embed="rId3"/>
          <a:stretch>
            <a:fillRect/>
          </a:stretch>
        </p:blipFill>
        <p:spPr>
          <a:xfrm>
            <a:off x="533400" y="5486400"/>
            <a:ext cx="3210556" cy="844883"/>
          </a:xfrm>
          <a:prstGeom prst="rect">
            <a:avLst/>
          </a:prstGeom>
        </p:spPr>
      </p:pic>
      <p:sp>
        <p:nvSpPr>
          <p:cNvPr id="21" name="矩形 20">
            <a:extLst>
              <a:ext uri="{FF2B5EF4-FFF2-40B4-BE49-F238E27FC236}">
                <a16:creationId xmlns:a16="http://schemas.microsoft.com/office/drawing/2014/main" id="{620E68A0-9924-FC5D-AFBE-1F56B1AE25D1}"/>
              </a:ext>
            </a:extLst>
          </p:cNvPr>
          <p:cNvSpPr/>
          <p:nvPr/>
        </p:nvSpPr>
        <p:spPr>
          <a:xfrm>
            <a:off x="7670925" y="1654906"/>
            <a:ext cx="202397" cy="375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1F51A6F9-2E4D-61CC-CEA6-70FDF0A87C1F}"/>
              </a:ext>
            </a:extLst>
          </p:cNvPr>
          <p:cNvPicPr>
            <a:picLocks noChangeAspect="1"/>
          </p:cNvPicPr>
          <p:nvPr/>
        </p:nvPicPr>
        <p:blipFill>
          <a:blip r:embed="rId4"/>
          <a:stretch>
            <a:fillRect/>
          </a:stretch>
        </p:blipFill>
        <p:spPr>
          <a:xfrm>
            <a:off x="609600" y="806058"/>
            <a:ext cx="7675234" cy="4667614"/>
          </a:xfrm>
          <a:prstGeom prst="rect">
            <a:avLst/>
          </a:prstGeom>
        </p:spPr>
      </p:pic>
    </p:spTree>
    <p:extLst>
      <p:ext uri="{BB962C8B-B14F-4D97-AF65-F5344CB8AC3E}">
        <p14:creationId xmlns:p14="http://schemas.microsoft.com/office/powerpoint/2010/main" val="62838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252501"/>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800" b="1" dirty="0">
                <a:solidFill>
                  <a:srgbClr val="002060"/>
                </a:solidFill>
                <a:latin typeface="微软雅黑" panose="020B0503020204020204" charset="-122"/>
                <a:ea typeface="微软雅黑" panose="020B0503020204020204" charset="-122"/>
              </a:rPr>
              <a:t>Platelets switch from “Villain</a:t>
            </a:r>
            <a:r>
              <a:rPr lang="zh-CN" altLang="en-US" sz="2800" b="1" dirty="0">
                <a:solidFill>
                  <a:srgbClr val="002060"/>
                </a:solidFill>
                <a:latin typeface="微软雅黑" panose="020B0503020204020204" charset="-122"/>
                <a:ea typeface="微软雅黑" panose="020B0503020204020204" charset="-122"/>
              </a:rPr>
              <a:t>” </a:t>
            </a:r>
            <a:r>
              <a:rPr lang="en-US" altLang="zh-CN" sz="2800" b="1" dirty="0">
                <a:solidFill>
                  <a:srgbClr val="002060"/>
                </a:solidFill>
                <a:latin typeface="微软雅黑" panose="020B0503020204020204" charset="-122"/>
                <a:ea typeface="微软雅黑" panose="020B0503020204020204" charset="-122"/>
              </a:rPr>
              <a:t>to “Hero”</a:t>
            </a:r>
            <a:endParaRPr lang="ja-JP" altLang="en-US" sz="2800" b="1" dirty="0">
              <a:solidFill>
                <a:srgbClr val="002060"/>
              </a:solidFill>
              <a:latin typeface="微软雅黑" panose="020B0503020204020204" charset="-122"/>
              <a:ea typeface="微软雅黑" panose="020B0503020204020204" charset="-122"/>
            </a:endParaRPr>
          </a:p>
        </p:txBody>
      </p:sp>
      <p:sp>
        <p:nvSpPr>
          <p:cNvPr id="21" name="矩形 20">
            <a:extLst>
              <a:ext uri="{FF2B5EF4-FFF2-40B4-BE49-F238E27FC236}">
                <a16:creationId xmlns:a16="http://schemas.microsoft.com/office/drawing/2014/main" id="{620E68A0-9924-FC5D-AFBE-1F56B1AE25D1}"/>
              </a:ext>
            </a:extLst>
          </p:cNvPr>
          <p:cNvSpPr/>
          <p:nvPr/>
        </p:nvSpPr>
        <p:spPr>
          <a:xfrm>
            <a:off x="7670925" y="1654906"/>
            <a:ext cx="202397" cy="375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8DF07AF3-EBC5-929E-8262-258A56A87AC7}"/>
              </a:ext>
            </a:extLst>
          </p:cNvPr>
          <p:cNvPicPr>
            <a:picLocks noChangeAspect="1"/>
          </p:cNvPicPr>
          <p:nvPr/>
        </p:nvPicPr>
        <p:blipFill>
          <a:blip r:embed="rId3"/>
          <a:stretch>
            <a:fillRect/>
          </a:stretch>
        </p:blipFill>
        <p:spPr>
          <a:xfrm>
            <a:off x="381000" y="932232"/>
            <a:ext cx="2400300" cy="3171825"/>
          </a:xfrm>
          <a:prstGeom prst="rect">
            <a:avLst/>
          </a:prstGeom>
        </p:spPr>
      </p:pic>
      <p:pic>
        <p:nvPicPr>
          <p:cNvPr id="19" name="图片 18">
            <a:extLst>
              <a:ext uri="{FF2B5EF4-FFF2-40B4-BE49-F238E27FC236}">
                <a16:creationId xmlns:a16="http://schemas.microsoft.com/office/drawing/2014/main" id="{8E9C9A33-2BFF-B794-EE01-51B9B6B8B118}"/>
              </a:ext>
            </a:extLst>
          </p:cNvPr>
          <p:cNvPicPr>
            <a:picLocks noChangeAspect="1"/>
          </p:cNvPicPr>
          <p:nvPr/>
        </p:nvPicPr>
        <p:blipFill>
          <a:blip r:embed="rId4"/>
          <a:stretch>
            <a:fillRect/>
          </a:stretch>
        </p:blipFill>
        <p:spPr>
          <a:xfrm>
            <a:off x="2790825" y="3283046"/>
            <a:ext cx="342900" cy="828675"/>
          </a:xfrm>
          <a:prstGeom prst="rect">
            <a:avLst/>
          </a:prstGeom>
        </p:spPr>
      </p:pic>
      <p:pic>
        <p:nvPicPr>
          <p:cNvPr id="22" name="图片 21">
            <a:extLst>
              <a:ext uri="{FF2B5EF4-FFF2-40B4-BE49-F238E27FC236}">
                <a16:creationId xmlns:a16="http://schemas.microsoft.com/office/drawing/2014/main" id="{7E8A769B-57C4-9571-A2F9-325B86A8A9C4}"/>
              </a:ext>
            </a:extLst>
          </p:cNvPr>
          <p:cNvPicPr>
            <a:picLocks noChangeAspect="1"/>
          </p:cNvPicPr>
          <p:nvPr/>
        </p:nvPicPr>
        <p:blipFill rotWithShape="1">
          <a:blip r:embed="rId5"/>
          <a:srcRect b="1606"/>
          <a:stretch/>
        </p:blipFill>
        <p:spPr>
          <a:xfrm>
            <a:off x="4391027" y="1524554"/>
            <a:ext cx="3238500" cy="1968131"/>
          </a:xfrm>
          <a:prstGeom prst="rect">
            <a:avLst/>
          </a:prstGeom>
        </p:spPr>
      </p:pic>
      <p:cxnSp>
        <p:nvCxnSpPr>
          <p:cNvPr id="23" name="直接箭头连接符 22">
            <a:extLst>
              <a:ext uri="{FF2B5EF4-FFF2-40B4-BE49-F238E27FC236}">
                <a16:creationId xmlns:a16="http://schemas.microsoft.com/office/drawing/2014/main" id="{5259BAA2-C7FD-3D3D-8A38-0C9CCE907490}"/>
              </a:ext>
            </a:extLst>
          </p:cNvPr>
          <p:cNvCxnSpPr/>
          <p:nvPr/>
        </p:nvCxnSpPr>
        <p:spPr>
          <a:xfrm>
            <a:off x="2790825" y="1752600"/>
            <a:ext cx="1600202" cy="22860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93F088D5-AF1F-9951-BF21-CB21B1C12A77}"/>
              </a:ext>
            </a:extLst>
          </p:cNvPr>
          <p:cNvCxnSpPr>
            <a:cxnSpLocks/>
          </p:cNvCxnSpPr>
          <p:nvPr/>
        </p:nvCxnSpPr>
        <p:spPr>
          <a:xfrm flipV="1">
            <a:off x="2790825" y="2872585"/>
            <a:ext cx="1600202" cy="14376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D5776F3-3559-3992-F070-CA931992B76A}"/>
              </a:ext>
            </a:extLst>
          </p:cNvPr>
          <p:cNvSpPr txBox="1"/>
          <p:nvPr/>
        </p:nvSpPr>
        <p:spPr>
          <a:xfrm>
            <a:off x="2514600" y="4193755"/>
            <a:ext cx="2971800" cy="369332"/>
          </a:xfrm>
          <a:prstGeom prst="rect">
            <a:avLst/>
          </a:prstGeom>
          <a:noFill/>
        </p:spPr>
        <p:txBody>
          <a:bodyPr wrap="square">
            <a:spAutoFit/>
          </a:bodyPr>
          <a:lstStyle/>
          <a:p>
            <a:r>
              <a:rPr lang="en-US" altLang="ja-JP" sz="1800" b="1" dirty="0">
                <a:solidFill>
                  <a:srgbClr val="002060"/>
                </a:solidFill>
                <a:latin typeface="微软雅黑" panose="020B0503020204020204" charset="-122"/>
                <a:ea typeface="微软雅黑" panose="020B0503020204020204" charset="-122"/>
              </a:rPr>
              <a:t>“Villain” to “Hero”</a:t>
            </a:r>
            <a:endParaRPr lang="zh-CN" altLang="en-US" dirty="0"/>
          </a:p>
        </p:txBody>
      </p:sp>
      <p:grpSp>
        <p:nvGrpSpPr>
          <p:cNvPr id="8" name="组合 7">
            <a:extLst>
              <a:ext uri="{FF2B5EF4-FFF2-40B4-BE49-F238E27FC236}">
                <a16:creationId xmlns:a16="http://schemas.microsoft.com/office/drawing/2014/main" id="{722F65CD-8374-4D32-C96E-7B7A6AFC1DB6}"/>
              </a:ext>
            </a:extLst>
          </p:cNvPr>
          <p:cNvGrpSpPr/>
          <p:nvPr/>
        </p:nvGrpSpPr>
        <p:grpSpPr>
          <a:xfrm>
            <a:off x="1676400" y="4507073"/>
            <a:ext cx="4800600" cy="2270669"/>
            <a:chOff x="1676400" y="4507073"/>
            <a:chExt cx="4800600" cy="2270669"/>
          </a:xfrm>
        </p:grpSpPr>
        <p:pic>
          <p:nvPicPr>
            <p:cNvPr id="6" name="图片 5">
              <a:extLst>
                <a:ext uri="{FF2B5EF4-FFF2-40B4-BE49-F238E27FC236}">
                  <a16:creationId xmlns:a16="http://schemas.microsoft.com/office/drawing/2014/main" id="{AEC2023F-4E08-5785-0A4E-4F90B423E714}"/>
                </a:ext>
              </a:extLst>
            </p:cNvPr>
            <p:cNvPicPr>
              <a:picLocks noChangeAspect="1"/>
            </p:cNvPicPr>
            <p:nvPr/>
          </p:nvPicPr>
          <p:blipFill>
            <a:blip r:embed="rId6"/>
            <a:stretch>
              <a:fillRect/>
            </a:stretch>
          </p:blipFill>
          <p:spPr>
            <a:xfrm>
              <a:off x="1828800" y="4613925"/>
              <a:ext cx="4648200" cy="2163817"/>
            </a:xfrm>
            <a:prstGeom prst="rect">
              <a:avLst/>
            </a:prstGeom>
          </p:spPr>
        </p:pic>
        <p:sp>
          <p:nvSpPr>
            <p:cNvPr id="7" name="矩形 6">
              <a:extLst>
                <a:ext uri="{FF2B5EF4-FFF2-40B4-BE49-F238E27FC236}">
                  <a16:creationId xmlns:a16="http://schemas.microsoft.com/office/drawing/2014/main" id="{06BC63B8-9C7A-E5BD-6DC7-21C37BEE4625}"/>
                </a:ext>
              </a:extLst>
            </p:cNvPr>
            <p:cNvSpPr/>
            <p:nvPr/>
          </p:nvSpPr>
          <p:spPr>
            <a:xfrm>
              <a:off x="1676400" y="4507073"/>
              <a:ext cx="228600" cy="217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47618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prstClr val="black"/>
                </a:solidFill>
                <a:latin typeface="+mn-lt"/>
              </a:rPr>
              <a:t>Summary</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207019" y="957992"/>
            <a:ext cx="8479782" cy="3785652"/>
          </a:xfrm>
          <a:prstGeom prst="rect">
            <a:avLst/>
          </a:prstGeom>
          <a:noFill/>
        </p:spPr>
        <p:txBody>
          <a:bodyPr wrap="square" rtlCol="0">
            <a:spAutoFit/>
          </a:bodyPr>
          <a:lstStyle/>
          <a:p>
            <a:pPr algn="l"/>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Globally attenuated host responses in Omicron vs WT Strain</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Plasma Omics display prominent platelet related changes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Platelets display reduction of canonical </a:t>
            </a:r>
            <a:r>
              <a:rPr lang="en-US" altLang="zh-CN" sz="2400" dirty="0" err="1">
                <a:solidFill>
                  <a:prstClr val="black"/>
                </a:solidFill>
                <a:latin typeface="Calibri"/>
              </a:rPr>
              <a:t>hemeostasis</a:t>
            </a:r>
            <a:r>
              <a:rPr lang="en-US" altLang="zh-CN" sz="2400" dirty="0">
                <a:solidFill>
                  <a:prstClr val="black"/>
                </a:solidFill>
                <a:latin typeface="Calibri"/>
              </a:rPr>
              <a:t> character but obtained enhanced immune features</a:t>
            </a: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algn="l"/>
            <a:endParaRPr lang="en-US" altLang="zh-CN" sz="2400" dirty="0">
              <a:solidFill>
                <a:prstClr val="black"/>
              </a:solidFill>
              <a:latin typeface="Calibri"/>
            </a:endParaRPr>
          </a:p>
        </p:txBody>
      </p:sp>
    </p:spTree>
    <p:extLst>
      <p:ext uri="{BB962C8B-B14F-4D97-AF65-F5344CB8AC3E}">
        <p14:creationId xmlns:p14="http://schemas.microsoft.com/office/powerpoint/2010/main" val="2358475842"/>
      </p:ext>
    </p:extLst>
  </p:cSld>
  <p:clrMapOvr>
    <a:masterClrMapping/>
  </p:clrMapOvr>
  <mc:AlternateContent xmlns:mc="http://schemas.openxmlformats.org/markup-compatibility/2006" xmlns:p14="http://schemas.microsoft.com/office/powerpoint/2010/main">
    <mc:Choice Requires="p14">
      <p:transition spd="slow" p14:dur="2000" advTm="6191"/>
    </mc:Choice>
    <mc:Fallback xmlns="">
      <p:transition spd="slow" advTm="6191"/>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207019" y="957992"/>
            <a:ext cx="8479782" cy="1569660"/>
          </a:xfrm>
          <a:prstGeom prst="rect">
            <a:avLst/>
          </a:prstGeom>
          <a:noFill/>
        </p:spPr>
        <p:txBody>
          <a:bodyPr wrap="square" rtlCol="0">
            <a:spAutoFit/>
          </a:bodyPr>
          <a:lstStyle/>
          <a:p>
            <a:pPr algn="l"/>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algn="l"/>
            <a:endParaRPr lang="en-US" altLang="zh-CN" sz="2400" dirty="0">
              <a:solidFill>
                <a:prstClr val="black"/>
              </a:solidFill>
              <a:latin typeface="Calibri"/>
            </a:endParaRPr>
          </a:p>
        </p:txBody>
      </p:sp>
      <p:pic>
        <p:nvPicPr>
          <p:cNvPr id="1026" name="Picture 2" descr="image">
            <a:extLst>
              <a:ext uri="{FF2B5EF4-FFF2-40B4-BE49-F238E27FC236}">
                <a16:creationId xmlns:a16="http://schemas.microsoft.com/office/drawing/2014/main" id="{70C5D2B5-55D7-6B8C-0014-5C52C8B7B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549" y="3429000"/>
            <a:ext cx="4406900" cy="3237068"/>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a:extLst>
              <a:ext uri="{FF2B5EF4-FFF2-40B4-BE49-F238E27FC236}">
                <a16:creationId xmlns:a16="http://schemas.microsoft.com/office/drawing/2014/main" id="{AD9EB5B0-B02B-7AEB-CDD7-70447AFF05A1}"/>
              </a:ext>
            </a:extLst>
          </p:cNvPr>
          <p:cNvPicPr>
            <a:picLocks noChangeAspect="1"/>
          </p:cNvPicPr>
          <p:nvPr/>
        </p:nvPicPr>
        <p:blipFill>
          <a:blip r:embed="rId4"/>
          <a:stretch>
            <a:fillRect/>
          </a:stretch>
        </p:blipFill>
        <p:spPr>
          <a:xfrm>
            <a:off x="1458589" y="1295400"/>
            <a:ext cx="6226819" cy="2018628"/>
          </a:xfrm>
          <a:prstGeom prst="rect">
            <a:avLst/>
          </a:prstGeom>
        </p:spPr>
      </p:pic>
      <p:sp>
        <p:nvSpPr>
          <p:cNvPr id="3" name="Title 1">
            <a:extLst>
              <a:ext uri="{FF2B5EF4-FFF2-40B4-BE49-F238E27FC236}">
                <a16:creationId xmlns:a16="http://schemas.microsoft.com/office/drawing/2014/main" id="{A9205B97-8230-2650-FE4E-C628DDCFB538}"/>
              </a:ext>
            </a:extLst>
          </p:cNvPr>
          <p:cNvSpPr txBox="1">
            <a:spLocks/>
          </p:cNvSpPr>
          <p:nvPr/>
        </p:nvSpPr>
        <p:spPr>
          <a:xfrm>
            <a:off x="0" y="1595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800" b="1" dirty="0">
                <a:solidFill>
                  <a:prstClr val="black"/>
                </a:solidFill>
                <a:latin typeface="+mn-lt"/>
              </a:rPr>
              <a:t> </a:t>
            </a:r>
            <a:r>
              <a:rPr lang="en-US" altLang="zh-CN" sz="2800" b="1" dirty="0">
                <a:solidFill>
                  <a:prstClr val="black"/>
                </a:solidFill>
                <a:latin typeface="+mn-lt"/>
              </a:rPr>
              <a:t>Multi-Omics</a:t>
            </a:r>
            <a:r>
              <a:rPr lang="zh-CN" altLang="en-US" sz="2800" b="1" dirty="0">
                <a:solidFill>
                  <a:prstClr val="black"/>
                </a:solidFill>
                <a:latin typeface="+mn-lt"/>
              </a:rPr>
              <a:t> </a:t>
            </a:r>
            <a:r>
              <a:rPr lang="en-US" altLang="zh-CN" sz="2800" b="1" dirty="0">
                <a:solidFill>
                  <a:prstClr val="black"/>
                </a:solidFill>
                <a:latin typeface="+mn-lt"/>
              </a:rPr>
              <a:t>factor</a:t>
            </a:r>
            <a:r>
              <a:rPr lang="zh-CN" altLang="en-US" sz="2800" b="1" dirty="0">
                <a:solidFill>
                  <a:prstClr val="black"/>
                </a:solidFill>
                <a:latin typeface="+mn-lt"/>
              </a:rPr>
              <a:t> </a:t>
            </a:r>
            <a:r>
              <a:rPr lang="en-US" altLang="zh-CN" sz="2800" b="1" dirty="0">
                <a:solidFill>
                  <a:prstClr val="black"/>
                </a:solidFill>
                <a:latin typeface="+mn-lt"/>
              </a:rPr>
              <a:t>analysis</a:t>
            </a:r>
            <a:r>
              <a:rPr lang="zh-CN" altLang="en-US" sz="2800" b="1" dirty="0">
                <a:solidFill>
                  <a:prstClr val="black"/>
                </a:solidFill>
                <a:latin typeface="+mn-lt"/>
              </a:rPr>
              <a:t> </a:t>
            </a:r>
            <a:r>
              <a:rPr lang="en-US" altLang="zh-CN" sz="2800" b="1" dirty="0">
                <a:solidFill>
                  <a:prstClr val="black"/>
                </a:solidFill>
                <a:latin typeface="+mn-lt"/>
              </a:rPr>
              <a:t>for</a:t>
            </a:r>
            <a:r>
              <a:rPr lang="zh-CN" altLang="en-US" sz="2800" b="1" dirty="0">
                <a:solidFill>
                  <a:prstClr val="black"/>
                </a:solidFill>
                <a:latin typeface="+mn-lt"/>
              </a:rPr>
              <a:t> </a:t>
            </a:r>
            <a:r>
              <a:rPr lang="en-US" altLang="zh-CN" sz="2800" b="1" dirty="0" err="1">
                <a:solidFill>
                  <a:prstClr val="black"/>
                </a:solidFill>
                <a:latin typeface="+mn-lt"/>
              </a:rPr>
              <a:t>upsupervised</a:t>
            </a:r>
            <a:r>
              <a:rPr lang="zh-CN" altLang="en-US" sz="2800" b="1" dirty="0">
                <a:solidFill>
                  <a:prstClr val="black"/>
                </a:solidFill>
                <a:latin typeface="+mn-lt"/>
              </a:rPr>
              <a:t> </a:t>
            </a:r>
            <a:r>
              <a:rPr lang="en-US" altLang="zh-CN" sz="2800" b="1" dirty="0">
                <a:solidFill>
                  <a:prstClr val="black"/>
                </a:solidFill>
                <a:latin typeface="+mn-lt"/>
              </a:rPr>
              <a:t>integration</a:t>
            </a:r>
            <a:endParaRPr lang="en-US" sz="2800" b="1" dirty="0">
              <a:solidFill>
                <a:prstClr val="black"/>
              </a:solidFill>
              <a:latin typeface="+mn-lt"/>
            </a:endParaRPr>
          </a:p>
        </p:txBody>
      </p:sp>
    </p:spTree>
    <p:extLst>
      <p:ext uri="{BB962C8B-B14F-4D97-AF65-F5344CB8AC3E}">
        <p14:creationId xmlns:p14="http://schemas.microsoft.com/office/powerpoint/2010/main" val="510979814"/>
      </p:ext>
    </p:extLst>
  </p:cSld>
  <p:clrMapOvr>
    <a:masterClrMapping/>
  </p:clrMapOvr>
  <mc:AlternateContent xmlns:mc="http://schemas.openxmlformats.org/markup-compatibility/2006" xmlns:p14="http://schemas.microsoft.com/office/powerpoint/2010/main">
    <mc:Choice Requires="p14">
      <p:transition spd="slow" p14:dur="2000" advTm="6191"/>
    </mc:Choice>
    <mc:Fallback xmlns="">
      <p:transition spd="slow" advTm="619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73BA3C-4EE6-B513-EBB9-C839ECFE74AE}"/>
              </a:ext>
            </a:extLst>
          </p:cNvPr>
          <p:cNvSpPr txBox="1"/>
          <p:nvPr/>
        </p:nvSpPr>
        <p:spPr>
          <a:xfrm>
            <a:off x="33147" y="914400"/>
            <a:ext cx="7764121"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应用</a:t>
            </a:r>
            <a:r>
              <a:rPr lang="zh-CN" altLang="en-US" b="1" dirty="0">
                <a:solidFill>
                  <a:srgbClr val="C00000"/>
                </a:solidFill>
                <a:latin typeface="微软雅黑" panose="020B0503020204020204" pitchFamily="34" charset="-122"/>
                <a:ea typeface="微软雅黑" panose="020B0503020204020204" pitchFamily="34" charset="-122"/>
              </a:rPr>
              <a:t>多组学整合</a:t>
            </a:r>
            <a:r>
              <a:rPr lang="zh-CN" altLang="en-US" b="1" dirty="0">
                <a:latin typeface="微软雅黑" panose="020B0503020204020204" pitchFamily="34" charset="-122"/>
                <a:ea typeface="微软雅黑" panose="020B0503020204020204" pitchFamily="34" charset="-122"/>
              </a:rPr>
              <a:t>分析从</a:t>
            </a:r>
            <a:r>
              <a:rPr lang="zh-CN" altLang="en-US" b="1" dirty="0">
                <a:solidFill>
                  <a:srgbClr val="0000FF"/>
                </a:solidFill>
                <a:latin typeface="微软雅黑" panose="020B0503020204020204" pitchFamily="34" charset="-122"/>
                <a:ea typeface="微软雅黑" panose="020B0503020204020204" pitchFamily="34" charset="-122"/>
              </a:rPr>
              <a:t>血液生态的维度</a:t>
            </a:r>
            <a:r>
              <a:rPr lang="zh-CN" altLang="en-US" b="1" dirty="0">
                <a:latin typeface="微软雅黑" panose="020B0503020204020204" pitchFamily="34" charset="-122"/>
                <a:ea typeface="微软雅黑" panose="020B0503020204020204" pitchFamily="34" charset="-122"/>
              </a:rPr>
              <a:t>解析</a:t>
            </a:r>
            <a:r>
              <a:rPr lang="zh-CN" altLang="en-US" b="1" dirty="0">
                <a:solidFill>
                  <a:srgbClr val="C00000"/>
                </a:solidFill>
                <a:latin typeface="微软雅黑" panose="020B0503020204020204" pitchFamily="34" charset="-122"/>
                <a:ea typeface="微软雅黑" panose="020B0503020204020204" pitchFamily="34" charset="-122"/>
              </a:rPr>
              <a:t>系统性疾病</a:t>
            </a:r>
            <a:endParaRPr lang="zh-CN" altLang="en-US" sz="1800" b="1" dirty="0">
              <a:solidFill>
                <a:srgbClr val="C00000"/>
              </a:solidFill>
              <a:latin typeface="微软雅黑" panose="020B0503020204020204" pitchFamily="34" charset="-122"/>
              <a:ea typeface="微软雅黑" panose="020B0503020204020204" pitchFamily="34" charset="-122"/>
            </a:endParaRPr>
          </a:p>
        </p:txBody>
      </p:sp>
      <p:sp>
        <p:nvSpPr>
          <p:cNvPr id="7" name="箭头: V 形 6">
            <a:extLst>
              <a:ext uri="{FF2B5EF4-FFF2-40B4-BE49-F238E27FC236}">
                <a16:creationId xmlns:a16="http://schemas.microsoft.com/office/drawing/2014/main" id="{026B0594-6528-5946-0036-646142FD3B59}"/>
              </a:ext>
            </a:extLst>
          </p:cNvPr>
          <p:cNvSpPr/>
          <p:nvPr/>
        </p:nvSpPr>
        <p:spPr>
          <a:xfrm>
            <a:off x="2088897" y="2852603"/>
            <a:ext cx="683660" cy="82241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任意多边形: 形状 7">
            <a:extLst>
              <a:ext uri="{FF2B5EF4-FFF2-40B4-BE49-F238E27FC236}">
                <a16:creationId xmlns:a16="http://schemas.microsoft.com/office/drawing/2014/main" id="{D0604D87-1809-ABC2-AD05-1F47086AE653}"/>
              </a:ext>
            </a:extLst>
          </p:cNvPr>
          <p:cNvSpPr/>
          <p:nvPr/>
        </p:nvSpPr>
        <p:spPr>
          <a:xfrm>
            <a:off x="2380001" y="4260241"/>
            <a:ext cx="1864529" cy="1305170"/>
          </a:xfrm>
          <a:custGeom>
            <a:avLst/>
            <a:gdLst>
              <a:gd name="connsiteX0" fmla="*/ 0 w 1864529"/>
              <a:gd name="connsiteY0" fmla="*/ 0 h 1305170"/>
              <a:gd name="connsiteX1" fmla="*/ 1864529 w 1864529"/>
              <a:gd name="connsiteY1" fmla="*/ 0 h 1305170"/>
              <a:gd name="connsiteX2" fmla="*/ 1864529 w 1864529"/>
              <a:gd name="connsiteY2" fmla="*/ 1305170 h 1305170"/>
              <a:gd name="connsiteX3" fmla="*/ 0 w 1864529"/>
              <a:gd name="connsiteY3" fmla="*/ 1305170 h 1305170"/>
              <a:gd name="connsiteX4" fmla="*/ 0 w 1864529"/>
              <a:gd name="connsiteY4" fmla="*/ 0 h 1305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529" h="1305170">
                <a:moveTo>
                  <a:pt x="0" y="0"/>
                </a:moveTo>
                <a:lnTo>
                  <a:pt x="1864529" y="0"/>
                </a:lnTo>
                <a:lnTo>
                  <a:pt x="1864529" y="1305170"/>
                </a:lnTo>
                <a:lnTo>
                  <a:pt x="0" y="130517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zh-CN" altLang="en-US" sz="6500" kern="1200" dirty="0">
              <a:latin typeface="+mn-ea"/>
            </a:endParaRPr>
          </a:p>
        </p:txBody>
      </p:sp>
      <p:pic>
        <p:nvPicPr>
          <p:cNvPr id="9" name="Picture 275">
            <a:extLst>
              <a:ext uri="{FF2B5EF4-FFF2-40B4-BE49-F238E27FC236}">
                <a16:creationId xmlns:a16="http://schemas.microsoft.com/office/drawing/2014/main" id="{907F42BB-CC36-1B4D-7307-9C2CA055A1DE}"/>
              </a:ext>
            </a:extLst>
          </p:cNvPr>
          <p:cNvPicPr>
            <a:picLocks noChangeAspect="1"/>
          </p:cNvPicPr>
          <p:nvPr/>
        </p:nvPicPr>
        <p:blipFill>
          <a:blip r:embed="rId3"/>
          <a:stretch>
            <a:fillRect/>
          </a:stretch>
        </p:blipFill>
        <p:spPr>
          <a:xfrm>
            <a:off x="4932234" y="2758612"/>
            <a:ext cx="1247483" cy="1107678"/>
          </a:xfrm>
          <a:prstGeom prst="rect">
            <a:avLst/>
          </a:prstGeom>
          <a:noFill/>
          <a:ln w="6350">
            <a:solidFill>
              <a:srgbClr val="00B0F0"/>
            </a:solidFill>
          </a:ln>
        </p:spPr>
      </p:pic>
      <p:sp>
        <p:nvSpPr>
          <p:cNvPr id="57" name="任意多边形: 形状 56">
            <a:extLst>
              <a:ext uri="{FF2B5EF4-FFF2-40B4-BE49-F238E27FC236}">
                <a16:creationId xmlns:a16="http://schemas.microsoft.com/office/drawing/2014/main" id="{112502B5-DB16-79CC-A23B-FE53227F3ED2}"/>
              </a:ext>
            </a:extLst>
          </p:cNvPr>
          <p:cNvSpPr/>
          <p:nvPr/>
        </p:nvSpPr>
        <p:spPr>
          <a:xfrm>
            <a:off x="900264" y="2742222"/>
            <a:ext cx="1080000" cy="540000"/>
          </a:xfrm>
          <a:custGeom>
            <a:avLst/>
            <a:gdLst>
              <a:gd name="connsiteX0" fmla="*/ 0 w 1862292"/>
              <a:gd name="connsiteY0" fmla="*/ 0 h 613709"/>
              <a:gd name="connsiteX1" fmla="*/ 1862292 w 1862292"/>
              <a:gd name="connsiteY1" fmla="*/ 0 h 613709"/>
              <a:gd name="connsiteX2" fmla="*/ 1862292 w 1862292"/>
              <a:gd name="connsiteY2" fmla="*/ 613709 h 613709"/>
              <a:gd name="connsiteX3" fmla="*/ 0 w 1862292"/>
              <a:gd name="connsiteY3" fmla="*/ 613709 h 613709"/>
              <a:gd name="connsiteX4" fmla="*/ 0 w 1862292"/>
              <a:gd name="connsiteY4" fmla="*/ 0 h 613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92" h="613709">
                <a:moveTo>
                  <a:pt x="0" y="0"/>
                </a:moveTo>
                <a:lnTo>
                  <a:pt x="1862292" y="0"/>
                </a:lnTo>
                <a:lnTo>
                  <a:pt x="1862292" y="613709"/>
                </a:lnTo>
                <a:lnTo>
                  <a:pt x="0" y="613709"/>
                </a:lnTo>
                <a:lnTo>
                  <a:pt x="0" y="0"/>
                </a:lnTo>
                <a:close/>
              </a:path>
            </a:pathLst>
          </a:custGeom>
          <a:solidFill>
            <a:schemeClr val="accent2"/>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000" tIns="0" rIns="36000" bIns="0" numCol="1" spcCol="1270" anchor="ctr" anchorCtr="0">
            <a:noAutofit/>
          </a:bodyPr>
          <a:lstStyle/>
          <a:p>
            <a:pPr marL="0" lvl="0" indent="0" algn="ctr" defTabSz="889000">
              <a:spcBef>
                <a:spcPct val="0"/>
              </a:spcBef>
              <a:buNone/>
            </a:pPr>
            <a:r>
              <a:rPr lang="zh-CN" altLang="en-US" sz="1600" b="1" kern="1200" dirty="0">
                <a:latin typeface="+mn-ea"/>
              </a:rPr>
              <a:t>临床</a:t>
            </a:r>
            <a:endParaRPr lang="en-US" altLang="zh-CN" sz="1600" b="1" kern="1200" dirty="0">
              <a:latin typeface="+mn-ea"/>
            </a:endParaRPr>
          </a:p>
          <a:p>
            <a:pPr marL="0" lvl="0" indent="0" algn="ctr" defTabSz="889000">
              <a:spcBef>
                <a:spcPct val="0"/>
              </a:spcBef>
              <a:buNone/>
            </a:pPr>
            <a:r>
              <a:rPr lang="zh-CN" altLang="en-US" sz="1600" b="1" kern="1200" dirty="0">
                <a:latin typeface="+mn-ea"/>
              </a:rPr>
              <a:t>干扰因素</a:t>
            </a:r>
            <a:endParaRPr lang="en-US" altLang="zh-CN" sz="1600" b="1" kern="1200" dirty="0">
              <a:latin typeface="+mn-ea"/>
            </a:endParaRPr>
          </a:p>
        </p:txBody>
      </p:sp>
      <p:sp>
        <p:nvSpPr>
          <p:cNvPr id="58" name="椭圆 57">
            <a:extLst>
              <a:ext uri="{FF2B5EF4-FFF2-40B4-BE49-F238E27FC236}">
                <a16:creationId xmlns:a16="http://schemas.microsoft.com/office/drawing/2014/main" id="{BF7D49F6-1282-5F6D-9AAC-6144803A4865}"/>
              </a:ext>
            </a:extLst>
          </p:cNvPr>
          <p:cNvSpPr/>
          <p:nvPr/>
        </p:nvSpPr>
        <p:spPr>
          <a:xfrm>
            <a:off x="923523" y="2394676"/>
            <a:ext cx="232786" cy="232786"/>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椭圆 58">
            <a:extLst>
              <a:ext uri="{FF2B5EF4-FFF2-40B4-BE49-F238E27FC236}">
                <a16:creationId xmlns:a16="http://schemas.microsoft.com/office/drawing/2014/main" id="{0EC916C9-5018-029A-0E8F-E813E3B1954F}"/>
              </a:ext>
            </a:extLst>
          </p:cNvPr>
          <p:cNvSpPr/>
          <p:nvPr/>
        </p:nvSpPr>
        <p:spPr>
          <a:xfrm>
            <a:off x="330223" y="2481811"/>
            <a:ext cx="252000" cy="252000"/>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0" name="椭圆 59">
            <a:extLst>
              <a:ext uri="{FF2B5EF4-FFF2-40B4-BE49-F238E27FC236}">
                <a16:creationId xmlns:a16="http://schemas.microsoft.com/office/drawing/2014/main" id="{4AE8425F-BAD7-1ADF-C549-8C32CBE246E2}"/>
              </a:ext>
            </a:extLst>
          </p:cNvPr>
          <p:cNvSpPr/>
          <p:nvPr/>
        </p:nvSpPr>
        <p:spPr>
          <a:xfrm>
            <a:off x="527656" y="2857484"/>
            <a:ext cx="216000" cy="216000"/>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椭圆 60">
            <a:extLst>
              <a:ext uri="{FF2B5EF4-FFF2-40B4-BE49-F238E27FC236}">
                <a16:creationId xmlns:a16="http://schemas.microsoft.com/office/drawing/2014/main" id="{5FFB0A8E-1A2F-50AE-5A5A-D33B604C0D2D}"/>
              </a:ext>
            </a:extLst>
          </p:cNvPr>
          <p:cNvSpPr/>
          <p:nvPr/>
        </p:nvSpPr>
        <p:spPr>
          <a:xfrm>
            <a:off x="1814633" y="2419194"/>
            <a:ext cx="232786" cy="232786"/>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椭圆 61">
            <a:extLst>
              <a:ext uri="{FF2B5EF4-FFF2-40B4-BE49-F238E27FC236}">
                <a16:creationId xmlns:a16="http://schemas.microsoft.com/office/drawing/2014/main" id="{E2682EE4-8CB4-B029-6D93-D4BE76B78641}"/>
              </a:ext>
            </a:extLst>
          </p:cNvPr>
          <p:cNvSpPr/>
          <p:nvPr/>
        </p:nvSpPr>
        <p:spPr>
          <a:xfrm>
            <a:off x="622839" y="2327628"/>
            <a:ext cx="148136" cy="148136"/>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椭圆 62">
            <a:extLst>
              <a:ext uri="{FF2B5EF4-FFF2-40B4-BE49-F238E27FC236}">
                <a16:creationId xmlns:a16="http://schemas.microsoft.com/office/drawing/2014/main" id="{7700214D-0EAC-CCB6-B27B-03E500815FD5}"/>
              </a:ext>
            </a:extLst>
          </p:cNvPr>
          <p:cNvSpPr/>
          <p:nvPr/>
        </p:nvSpPr>
        <p:spPr>
          <a:xfrm>
            <a:off x="1308639" y="2219892"/>
            <a:ext cx="380923" cy="380923"/>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椭圆 63">
            <a:extLst>
              <a:ext uri="{FF2B5EF4-FFF2-40B4-BE49-F238E27FC236}">
                <a16:creationId xmlns:a16="http://schemas.microsoft.com/office/drawing/2014/main" id="{9BB021C4-1ADD-093B-F3D9-60142E92213C}"/>
              </a:ext>
            </a:extLst>
          </p:cNvPr>
          <p:cNvSpPr/>
          <p:nvPr/>
        </p:nvSpPr>
        <p:spPr>
          <a:xfrm>
            <a:off x="594700" y="3275739"/>
            <a:ext cx="148136" cy="148136"/>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5" name="椭圆 64">
            <a:extLst>
              <a:ext uri="{FF2B5EF4-FFF2-40B4-BE49-F238E27FC236}">
                <a16:creationId xmlns:a16="http://schemas.microsoft.com/office/drawing/2014/main" id="{D5AC9833-118F-E994-FD94-C17274318B42}"/>
              </a:ext>
            </a:extLst>
          </p:cNvPr>
          <p:cNvSpPr/>
          <p:nvPr/>
        </p:nvSpPr>
        <p:spPr>
          <a:xfrm>
            <a:off x="475451" y="3850058"/>
            <a:ext cx="232786" cy="232786"/>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6" name="椭圆 65">
            <a:extLst>
              <a:ext uri="{FF2B5EF4-FFF2-40B4-BE49-F238E27FC236}">
                <a16:creationId xmlns:a16="http://schemas.microsoft.com/office/drawing/2014/main" id="{207CA8B1-4FF1-440A-92E7-104FFC0683C0}"/>
              </a:ext>
            </a:extLst>
          </p:cNvPr>
          <p:cNvSpPr/>
          <p:nvPr/>
        </p:nvSpPr>
        <p:spPr>
          <a:xfrm>
            <a:off x="875292" y="3939786"/>
            <a:ext cx="338598" cy="338598"/>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椭圆 66">
            <a:extLst>
              <a:ext uri="{FF2B5EF4-FFF2-40B4-BE49-F238E27FC236}">
                <a16:creationId xmlns:a16="http://schemas.microsoft.com/office/drawing/2014/main" id="{D33D6D01-DDC3-DC89-888F-A5F215278ED8}"/>
              </a:ext>
            </a:extLst>
          </p:cNvPr>
          <p:cNvSpPr/>
          <p:nvPr/>
        </p:nvSpPr>
        <p:spPr>
          <a:xfrm>
            <a:off x="1345970" y="3974589"/>
            <a:ext cx="148136" cy="148136"/>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8" name="椭圆 67">
            <a:extLst>
              <a:ext uri="{FF2B5EF4-FFF2-40B4-BE49-F238E27FC236}">
                <a16:creationId xmlns:a16="http://schemas.microsoft.com/office/drawing/2014/main" id="{F52A6CE4-4246-440B-29DB-CC1F20C2400B}"/>
              </a:ext>
            </a:extLst>
          </p:cNvPr>
          <p:cNvSpPr/>
          <p:nvPr/>
        </p:nvSpPr>
        <p:spPr>
          <a:xfrm>
            <a:off x="1266388" y="4236331"/>
            <a:ext cx="232786" cy="232786"/>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9" name="椭圆 68">
            <a:extLst>
              <a:ext uri="{FF2B5EF4-FFF2-40B4-BE49-F238E27FC236}">
                <a16:creationId xmlns:a16="http://schemas.microsoft.com/office/drawing/2014/main" id="{D1D5D5B8-A3B8-963B-D0AC-E0A59C8D750A}"/>
              </a:ext>
            </a:extLst>
          </p:cNvPr>
          <p:cNvSpPr/>
          <p:nvPr/>
        </p:nvSpPr>
        <p:spPr>
          <a:xfrm>
            <a:off x="294278" y="3486673"/>
            <a:ext cx="252000" cy="252000"/>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0" name="椭圆 69">
            <a:extLst>
              <a:ext uri="{FF2B5EF4-FFF2-40B4-BE49-F238E27FC236}">
                <a16:creationId xmlns:a16="http://schemas.microsoft.com/office/drawing/2014/main" id="{505D37B1-E5FF-44E0-DA5B-4F17B3705CA0}"/>
              </a:ext>
            </a:extLst>
          </p:cNvPr>
          <p:cNvSpPr/>
          <p:nvPr/>
        </p:nvSpPr>
        <p:spPr>
          <a:xfrm>
            <a:off x="1602632" y="3810453"/>
            <a:ext cx="338598" cy="338598"/>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1" name="椭圆 70">
            <a:extLst>
              <a:ext uri="{FF2B5EF4-FFF2-40B4-BE49-F238E27FC236}">
                <a16:creationId xmlns:a16="http://schemas.microsoft.com/office/drawing/2014/main" id="{F7038CDE-4937-AF77-AEDE-4642CF64E238}"/>
              </a:ext>
            </a:extLst>
          </p:cNvPr>
          <p:cNvSpPr/>
          <p:nvPr/>
        </p:nvSpPr>
        <p:spPr>
          <a:xfrm>
            <a:off x="582223" y="4243808"/>
            <a:ext cx="232786" cy="232786"/>
          </a:xfrm>
          <a:prstGeom prst="ellipse">
            <a:avLst/>
          </a:pr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2" name="文本框 71">
            <a:extLst>
              <a:ext uri="{FF2B5EF4-FFF2-40B4-BE49-F238E27FC236}">
                <a16:creationId xmlns:a16="http://schemas.microsoft.com/office/drawing/2014/main" id="{E2F59DB1-FF13-31A9-95B7-B093DCDDA006}"/>
              </a:ext>
            </a:extLst>
          </p:cNvPr>
          <p:cNvSpPr txBox="1"/>
          <p:nvPr/>
        </p:nvSpPr>
        <p:spPr>
          <a:xfrm>
            <a:off x="810264" y="3397662"/>
            <a:ext cx="1260000" cy="360000"/>
          </a:xfrm>
          <a:prstGeom prst="rect">
            <a:avLst/>
          </a:prstGeom>
          <a:solidFill>
            <a:schemeClr val="accent6"/>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6000" tIns="0" rIns="36000" bIns="0" numCol="1" spcCol="1270" anchor="ctr" anchorCtr="0">
            <a:noAutofit/>
          </a:bodyPr>
          <a:lstStyle/>
          <a:p>
            <a:pPr marL="0" lvl="0" indent="0" algn="ctr" defTabSz="577850">
              <a:lnSpc>
                <a:spcPct val="90000"/>
              </a:lnSpc>
              <a:spcBef>
                <a:spcPct val="0"/>
              </a:spcBef>
              <a:spcAft>
                <a:spcPct val="35000"/>
              </a:spcAft>
              <a:buNone/>
            </a:pPr>
            <a:r>
              <a:rPr lang="zh-CN" altLang="en-US" sz="1600" b="1" kern="1200" dirty="0">
                <a:latin typeface="+mn-ea"/>
              </a:rPr>
              <a:t>多组学数据</a:t>
            </a:r>
          </a:p>
        </p:txBody>
      </p:sp>
      <p:sp>
        <p:nvSpPr>
          <p:cNvPr id="73" name="Rectangle 278">
            <a:extLst>
              <a:ext uri="{FF2B5EF4-FFF2-40B4-BE49-F238E27FC236}">
                <a16:creationId xmlns:a16="http://schemas.microsoft.com/office/drawing/2014/main" id="{F73E6D19-31F3-2CDA-220E-5E9318F7C536}"/>
              </a:ext>
            </a:extLst>
          </p:cNvPr>
          <p:cNvSpPr/>
          <p:nvPr/>
        </p:nvSpPr>
        <p:spPr>
          <a:xfrm>
            <a:off x="882802" y="2418342"/>
            <a:ext cx="307778"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性别</a:t>
            </a:r>
            <a:endParaRPr lang="en-US" sz="1200" b="1" dirty="0">
              <a:solidFill>
                <a:schemeClr val="tx1"/>
              </a:solidFill>
              <a:latin typeface="+mn-ea"/>
              <a:cs typeface="Arial" panose="020B0604020202020204" pitchFamily="34" charset="0"/>
            </a:endParaRPr>
          </a:p>
        </p:txBody>
      </p:sp>
      <p:sp>
        <p:nvSpPr>
          <p:cNvPr id="74" name="Rectangle 278">
            <a:extLst>
              <a:ext uri="{FF2B5EF4-FFF2-40B4-BE49-F238E27FC236}">
                <a16:creationId xmlns:a16="http://schemas.microsoft.com/office/drawing/2014/main" id="{7703818D-E404-5954-1C23-C8C822E27AA7}"/>
              </a:ext>
            </a:extLst>
          </p:cNvPr>
          <p:cNvSpPr/>
          <p:nvPr/>
        </p:nvSpPr>
        <p:spPr>
          <a:xfrm>
            <a:off x="1781121" y="2451402"/>
            <a:ext cx="307777"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年龄</a:t>
            </a:r>
            <a:endParaRPr lang="en-US" sz="1200" b="1" dirty="0">
              <a:solidFill>
                <a:schemeClr val="tx1"/>
              </a:solidFill>
              <a:latin typeface="+mn-ea"/>
              <a:cs typeface="Arial" panose="020B0604020202020204" pitchFamily="34" charset="0"/>
            </a:endParaRPr>
          </a:p>
        </p:txBody>
      </p:sp>
      <p:sp>
        <p:nvSpPr>
          <p:cNvPr id="75" name="Rectangle 278">
            <a:extLst>
              <a:ext uri="{FF2B5EF4-FFF2-40B4-BE49-F238E27FC236}">
                <a16:creationId xmlns:a16="http://schemas.microsoft.com/office/drawing/2014/main" id="{21D5A4B8-CE9A-D431-377E-0C660A6026D1}"/>
              </a:ext>
            </a:extLst>
          </p:cNvPr>
          <p:cNvSpPr/>
          <p:nvPr/>
        </p:nvSpPr>
        <p:spPr>
          <a:xfrm>
            <a:off x="1342804" y="2323963"/>
            <a:ext cx="307777"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诊断</a:t>
            </a:r>
            <a:endParaRPr lang="en-US" sz="1200" b="1" dirty="0">
              <a:solidFill>
                <a:schemeClr val="tx1"/>
              </a:solidFill>
              <a:latin typeface="+mn-ea"/>
              <a:cs typeface="Arial" panose="020B0604020202020204" pitchFamily="34" charset="0"/>
            </a:endParaRPr>
          </a:p>
        </p:txBody>
      </p:sp>
      <p:sp>
        <p:nvSpPr>
          <p:cNvPr id="76" name="Rectangle 278">
            <a:extLst>
              <a:ext uri="{FF2B5EF4-FFF2-40B4-BE49-F238E27FC236}">
                <a16:creationId xmlns:a16="http://schemas.microsoft.com/office/drawing/2014/main" id="{DC51EF07-1B1D-26A1-BF4A-99C6EEE371CA}"/>
              </a:ext>
            </a:extLst>
          </p:cNvPr>
          <p:cNvSpPr/>
          <p:nvPr/>
        </p:nvSpPr>
        <p:spPr>
          <a:xfrm>
            <a:off x="409586" y="2851310"/>
            <a:ext cx="461665"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基础病</a:t>
            </a:r>
            <a:endParaRPr lang="en-US" sz="1200" b="1" dirty="0">
              <a:solidFill>
                <a:schemeClr val="tx1"/>
              </a:solidFill>
              <a:latin typeface="+mn-ea"/>
              <a:cs typeface="Arial" panose="020B0604020202020204" pitchFamily="34" charset="0"/>
            </a:endParaRPr>
          </a:p>
        </p:txBody>
      </p:sp>
      <p:sp>
        <p:nvSpPr>
          <p:cNvPr id="77" name="Rectangle 278">
            <a:extLst>
              <a:ext uri="{FF2B5EF4-FFF2-40B4-BE49-F238E27FC236}">
                <a16:creationId xmlns:a16="http://schemas.microsoft.com/office/drawing/2014/main" id="{474B18F3-7048-DBDE-5CFE-A577376E4931}"/>
              </a:ext>
            </a:extLst>
          </p:cNvPr>
          <p:cNvSpPr/>
          <p:nvPr/>
        </p:nvSpPr>
        <p:spPr>
          <a:xfrm>
            <a:off x="835939" y="4022946"/>
            <a:ext cx="479298"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蛋白组</a:t>
            </a:r>
            <a:endParaRPr lang="en-US" altLang="zh-CN" sz="1200" b="1" dirty="0">
              <a:solidFill>
                <a:schemeClr val="tx1"/>
              </a:solidFill>
              <a:latin typeface="+mn-ea"/>
              <a:cs typeface="Arial" panose="020B0604020202020204" pitchFamily="34" charset="0"/>
            </a:endParaRPr>
          </a:p>
        </p:txBody>
      </p:sp>
      <p:sp>
        <p:nvSpPr>
          <p:cNvPr id="78" name="Rectangle 278">
            <a:extLst>
              <a:ext uri="{FF2B5EF4-FFF2-40B4-BE49-F238E27FC236}">
                <a16:creationId xmlns:a16="http://schemas.microsoft.com/office/drawing/2014/main" id="{136920BB-3473-1AA5-8F54-D69C519FB75D}"/>
              </a:ext>
            </a:extLst>
          </p:cNvPr>
          <p:cNvSpPr/>
          <p:nvPr/>
        </p:nvSpPr>
        <p:spPr>
          <a:xfrm>
            <a:off x="1160946" y="4263223"/>
            <a:ext cx="479298"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代谢组</a:t>
            </a:r>
            <a:endParaRPr lang="en-US" sz="1200" b="1" dirty="0">
              <a:solidFill>
                <a:schemeClr val="tx1"/>
              </a:solidFill>
              <a:latin typeface="+mn-ea"/>
              <a:cs typeface="Arial" panose="020B0604020202020204" pitchFamily="34" charset="0"/>
            </a:endParaRPr>
          </a:p>
        </p:txBody>
      </p:sp>
      <p:sp>
        <p:nvSpPr>
          <p:cNvPr id="79" name="Rectangle 278">
            <a:extLst>
              <a:ext uri="{FF2B5EF4-FFF2-40B4-BE49-F238E27FC236}">
                <a16:creationId xmlns:a16="http://schemas.microsoft.com/office/drawing/2014/main" id="{FE705A64-49B0-21AF-ECBB-5100156B3509}"/>
              </a:ext>
            </a:extLst>
          </p:cNvPr>
          <p:cNvSpPr/>
          <p:nvPr/>
        </p:nvSpPr>
        <p:spPr>
          <a:xfrm>
            <a:off x="1547888" y="3906260"/>
            <a:ext cx="479298"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转录组</a:t>
            </a:r>
            <a:endParaRPr lang="en-US" sz="1200" b="1" dirty="0">
              <a:solidFill>
                <a:schemeClr val="tx1"/>
              </a:solidFill>
              <a:latin typeface="+mn-ea"/>
              <a:cs typeface="Arial" panose="020B0604020202020204" pitchFamily="34" charset="0"/>
            </a:endParaRPr>
          </a:p>
        </p:txBody>
      </p:sp>
      <p:sp>
        <p:nvSpPr>
          <p:cNvPr id="80" name="Rectangle 278">
            <a:extLst>
              <a:ext uri="{FF2B5EF4-FFF2-40B4-BE49-F238E27FC236}">
                <a16:creationId xmlns:a16="http://schemas.microsoft.com/office/drawing/2014/main" id="{90F63E2A-10EA-1F8D-2C76-68DB32B42EAE}"/>
              </a:ext>
            </a:extLst>
          </p:cNvPr>
          <p:cNvSpPr/>
          <p:nvPr/>
        </p:nvSpPr>
        <p:spPr>
          <a:xfrm>
            <a:off x="499661" y="4260708"/>
            <a:ext cx="461665"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免疫组</a:t>
            </a:r>
            <a:endParaRPr lang="en-US" sz="1200" b="1" dirty="0">
              <a:solidFill>
                <a:schemeClr val="tx1"/>
              </a:solidFill>
              <a:latin typeface="+mn-ea"/>
              <a:cs typeface="Arial" panose="020B0604020202020204" pitchFamily="34" charset="0"/>
            </a:endParaRPr>
          </a:p>
        </p:txBody>
      </p:sp>
      <p:sp>
        <p:nvSpPr>
          <p:cNvPr id="81" name="Rectangle 278">
            <a:extLst>
              <a:ext uri="{FF2B5EF4-FFF2-40B4-BE49-F238E27FC236}">
                <a16:creationId xmlns:a16="http://schemas.microsoft.com/office/drawing/2014/main" id="{D6205C0A-E635-D461-C94B-8B2D33B65F32}"/>
              </a:ext>
            </a:extLst>
          </p:cNvPr>
          <p:cNvSpPr/>
          <p:nvPr/>
        </p:nvSpPr>
        <p:spPr>
          <a:xfrm>
            <a:off x="337056" y="3886989"/>
            <a:ext cx="461665"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基因组</a:t>
            </a:r>
            <a:endParaRPr lang="en-US" sz="1200" b="1" dirty="0">
              <a:solidFill>
                <a:schemeClr val="tx1"/>
              </a:solidFill>
              <a:latin typeface="+mn-ea"/>
              <a:cs typeface="Arial" panose="020B0604020202020204" pitchFamily="34" charset="0"/>
            </a:endParaRPr>
          </a:p>
        </p:txBody>
      </p:sp>
      <p:sp>
        <p:nvSpPr>
          <p:cNvPr id="82" name="Rectangle 278">
            <a:extLst>
              <a:ext uri="{FF2B5EF4-FFF2-40B4-BE49-F238E27FC236}">
                <a16:creationId xmlns:a16="http://schemas.microsoft.com/office/drawing/2014/main" id="{F1F333D3-C747-5014-15A5-4B630C44AC45}"/>
              </a:ext>
            </a:extLst>
          </p:cNvPr>
          <p:cNvSpPr/>
          <p:nvPr/>
        </p:nvSpPr>
        <p:spPr>
          <a:xfrm>
            <a:off x="196917" y="2512214"/>
            <a:ext cx="461665" cy="18466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用药史</a:t>
            </a:r>
            <a:endParaRPr lang="en-US" sz="1200" b="1" dirty="0">
              <a:solidFill>
                <a:schemeClr val="tx1"/>
              </a:solidFill>
              <a:latin typeface="+mn-ea"/>
              <a:cs typeface="Arial" panose="020B0604020202020204" pitchFamily="34" charset="0"/>
            </a:endParaRPr>
          </a:p>
        </p:txBody>
      </p:sp>
      <p:sp>
        <p:nvSpPr>
          <p:cNvPr id="83" name="Rectangle 278">
            <a:extLst>
              <a:ext uri="{FF2B5EF4-FFF2-40B4-BE49-F238E27FC236}">
                <a16:creationId xmlns:a16="http://schemas.microsoft.com/office/drawing/2014/main" id="{3F9A8BAA-E409-B18B-287C-EB6F045F7D63}"/>
              </a:ext>
            </a:extLst>
          </p:cNvPr>
          <p:cNvSpPr/>
          <p:nvPr/>
        </p:nvSpPr>
        <p:spPr>
          <a:xfrm>
            <a:off x="195468" y="3409618"/>
            <a:ext cx="461665" cy="3693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sz="1200" b="1" dirty="0">
                <a:solidFill>
                  <a:schemeClr val="tx1"/>
                </a:solidFill>
                <a:latin typeface="+mn-ea"/>
                <a:cs typeface="Arial" panose="020B0604020202020204" pitchFamily="34" charset="0"/>
              </a:rPr>
              <a:t>临床</a:t>
            </a:r>
            <a:endParaRPr lang="en-US" altLang="zh-CN" sz="1200" b="1" dirty="0">
              <a:solidFill>
                <a:schemeClr val="tx1"/>
              </a:solidFill>
              <a:latin typeface="+mn-ea"/>
              <a:cs typeface="Arial" panose="020B0604020202020204" pitchFamily="34" charset="0"/>
            </a:endParaRPr>
          </a:p>
          <a:p>
            <a:pPr algn="ctr"/>
            <a:r>
              <a:rPr lang="zh-CN" altLang="en-US" sz="1200" b="1" dirty="0">
                <a:solidFill>
                  <a:schemeClr val="tx1"/>
                </a:solidFill>
                <a:latin typeface="+mn-ea"/>
                <a:cs typeface="Arial" panose="020B0604020202020204" pitchFamily="34" charset="0"/>
              </a:rPr>
              <a:t>表型组</a:t>
            </a:r>
            <a:endParaRPr lang="en-US" sz="1200" b="1" dirty="0">
              <a:solidFill>
                <a:schemeClr val="tx1"/>
              </a:solidFill>
              <a:latin typeface="+mn-ea"/>
              <a:cs typeface="Arial" panose="020B0604020202020204" pitchFamily="34" charset="0"/>
            </a:endParaRPr>
          </a:p>
        </p:txBody>
      </p:sp>
      <p:sp>
        <p:nvSpPr>
          <p:cNvPr id="84" name="箭头: V 形 83">
            <a:extLst>
              <a:ext uri="{FF2B5EF4-FFF2-40B4-BE49-F238E27FC236}">
                <a16:creationId xmlns:a16="http://schemas.microsoft.com/office/drawing/2014/main" id="{BEC33F35-09E0-B847-371E-E2B200A9A6E0}"/>
              </a:ext>
            </a:extLst>
          </p:cNvPr>
          <p:cNvSpPr/>
          <p:nvPr/>
        </p:nvSpPr>
        <p:spPr>
          <a:xfrm>
            <a:off x="4079248" y="2856491"/>
            <a:ext cx="683660" cy="82241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dirty="0"/>
          </a:p>
        </p:txBody>
      </p:sp>
      <p:sp>
        <p:nvSpPr>
          <p:cNvPr id="85" name="箭头: V 形 84">
            <a:extLst>
              <a:ext uri="{FF2B5EF4-FFF2-40B4-BE49-F238E27FC236}">
                <a16:creationId xmlns:a16="http://schemas.microsoft.com/office/drawing/2014/main" id="{E30DDBF4-DE6E-8071-70AA-24750768385E}"/>
              </a:ext>
            </a:extLst>
          </p:cNvPr>
          <p:cNvSpPr/>
          <p:nvPr/>
        </p:nvSpPr>
        <p:spPr>
          <a:xfrm>
            <a:off x="4379255" y="4628913"/>
            <a:ext cx="683660" cy="82241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88" name="组合 87">
            <a:extLst>
              <a:ext uri="{FF2B5EF4-FFF2-40B4-BE49-F238E27FC236}">
                <a16:creationId xmlns:a16="http://schemas.microsoft.com/office/drawing/2014/main" id="{0339588F-4374-833A-6DD5-7DBBD148D83B}"/>
              </a:ext>
            </a:extLst>
          </p:cNvPr>
          <p:cNvGrpSpPr/>
          <p:nvPr/>
        </p:nvGrpSpPr>
        <p:grpSpPr>
          <a:xfrm>
            <a:off x="2985983" y="4428986"/>
            <a:ext cx="1208485" cy="1153886"/>
            <a:chOff x="5013726" y="2650311"/>
            <a:chExt cx="1208485" cy="1153886"/>
          </a:xfrm>
        </p:grpSpPr>
        <p:grpSp>
          <p:nvGrpSpPr>
            <p:cNvPr id="89" name="组合 88">
              <a:extLst>
                <a:ext uri="{FF2B5EF4-FFF2-40B4-BE49-F238E27FC236}">
                  <a16:creationId xmlns:a16="http://schemas.microsoft.com/office/drawing/2014/main" id="{402F4FD4-70D9-3F3E-0925-C4D5396261A4}"/>
                </a:ext>
              </a:extLst>
            </p:cNvPr>
            <p:cNvGrpSpPr/>
            <p:nvPr/>
          </p:nvGrpSpPr>
          <p:grpSpPr>
            <a:xfrm>
              <a:off x="5064817" y="2650311"/>
              <a:ext cx="1157394" cy="1124189"/>
              <a:chOff x="5064817" y="2650311"/>
              <a:chExt cx="1157394" cy="1124189"/>
            </a:xfrm>
          </p:grpSpPr>
          <p:pic>
            <p:nvPicPr>
              <p:cNvPr id="91" name="图片 90">
                <a:extLst>
                  <a:ext uri="{FF2B5EF4-FFF2-40B4-BE49-F238E27FC236}">
                    <a16:creationId xmlns:a16="http://schemas.microsoft.com/office/drawing/2014/main" id="{2BF3C130-1634-EB45-36E0-5549DE7E8269}"/>
                  </a:ext>
                </a:extLst>
              </p:cNvPr>
              <p:cNvPicPr preferRelativeResize="0">
                <a:picLocks/>
              </p:cNvPicPr>
              <p:nvPr/>
            </p:nvPicPr>
            <p:blipFill rotWithShape="1">
              <a:blip r:embed="rId4"/>
              <a:srcRect t="9346"/>
              <a:stretch/>
            </p:blipFill>
            <p:spPr>
              <a:xfrm>
                <a:off x="5064817" y="2802097"/>
                <a:ext cx="1157394" cy="972403"/>
              </a:xfrm>
              <a:prstGeom prst="rect">
                <a:avLst/>
              </a:prstGeom>
              <a:ln>
                <a:noFill/>
              </a:ln>
            </p:spPr>
          </p:pic>
          <p:sp>
            <p:nvSpPr>
              <p:cNvPr id="92" name="文本框 91">
                <a:extLst>
                  <a:ext uri="{FF2B5EF4-FFF2-40B4-BE49-F238E27FC236}">
                    <a16:creationId xmlns:a16="http://schemas.microsoft.com/office/drawing/2014/main" id="{52CF23ED-BCD8-5150-C36C-E40B32DDAC17}"/>
                  </a:ext>
                </a:extLst>
              </p:cNvPr>
              <p:cNvSpPr txBox="1"/>
              <p:nvPr/>
            </p:nvSpPr>
            <p:spPr>
              <a:xfrm>
                <a:off x="5224436" y="2650311"/>
                <a:ext cx="766557" cy="199927"/>
              </a:xfrm>
              <a:prstGeom prst="rect">
                <a:avLst/>
              </a:prstGeom>
              <a:noFill/>
            </p:spPr>
            <p:txBody>
              <a:bodyPr wrap="none" rtlCol="0">
                <a:spAutoFit/>
              </a:bodyPr>
              <a:lstStyle/>
              <a:p>
                <a:pPr algn="l"/>
                <a:r>
                  <a:rPr lang="en-US" altLang="zh-CN" sz="699" spc="0" baseline="0" dirty="0">
                    <a:ln/>
                    <a:solidFill>
                      <a:srgbClr val="070001"/>
                    </a:solidFill>
                    <a:latin typeface="+mn-ea"/>
                    <a:cs typeface="Arial" panose="020B0604020202020204" pitchFamily="34" charset="0"/>
                    <a:sym typeface="Arial"/>
                    <a:rtl val="0"/>
                  </a:rPr>
                  <a:t>Clinical factors</a:t>
                </a:r>
                <a:endParaRPr lang="zh-CN" altLang="en-US" sz="699" spc="0" baseline="0" dirty="0">
                  <a:ln/>
                  <a:solidFill>
                    <a:srgbClr val="070001"/>
                  </a:solidFill>
                  <a:latin typeface="+mn-ea"/>
                  <a:cs typeface="Arial" panose="020B0604020202020204" pitchFamily="34" charset="0"/>
                  <a:sym typeface="Arial"/>
                  <a:rtl val="0"/>
                </a:endParaRPr>
              </a:p>
            </p:txBody>
          </p:sp>
        </p:grpSp>
        <p:sp>
          <p:nvSpPr>
            <p:cNvPr id="90" name="矩形 89">
              <a:extLst>
                <a:ext uri="{FF2B5EF4-FFF2-40B4-BE49-F238E27FC236}">
                  <a16:creationId xmlns:a16="http://schemas.microsoft.com/office/drawing/2014/main" id="{4FA80099-88FA-EDCF-DA06-3EA59D59533A}"/>
                </a:ext>
              </a:extLst>
            </p:cNvPr>
            <p:cNvSpPr/>
            <p:nvPr/>
          </p:nvSpPr>
          <p:spPr>
            <a:xfrm>
              <a:off x="5013726" y="2663527"/>
              <a:ext cx="1176811" cy="114067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105" name="文本框 104">
            <a:extLst>
              <a:ext uri="{FF2B5EF4-FFF2-40B4-BE49-F238E27FC236}">
                <a16:creationId xmlns:a16="http://schemas.microsoft.com/office/drawing/2014/main" id="{F75242DE-1856-4693-AAA0-CFAFDAA62936}"/>
              </a:ext>
            </a:extLst>
          </p:cNvPr>
          <p:cNvSpPr txBox="1"/>
          <p:nvPr/>
        </p:nvSpPr>
        <p:spPr>
          <a:xfrm>
            <a:off x="2721968" y="6183868"/>
            <a:ext cx="4255642" cy="369332"/>
          </a:xfrm>
          <a:prstGeom prst="rect">
            <a:avLst/>
          </a:prstGeom>
          <a:noFill/>
        </p:spPr>
        <p:txBody>
          <a:bodyPr wrap="square">
            <a:spAutoFit/>
          </a:bodyPr>
          <a:lstStyle/>
          <a:p>
            <a:r>
              <a:rPr lang="zh-CN" altLang="en-US" b="1" dirty="0">
                <a:latin typeface="微软雅黑" panose="020B0503020204020204" pitchFamily="34" charset="-122"/>
                <a:ea typeface="微软雅黑" panose="020B0503020204020204" pitchFamily="34" charset="-122"/>
              </a:rPr>
              <a:t>临床大队列研究的</a:t>
            </a:r>
            <a:r>
              <a:rPr lang="zh-CN" altLang="en-US" b="1" dirty="0">
                <a:solidFill>
                  <a:srgbClr val="0000FF"/>
                </a:solidFill>
                <a:latin typeface="微软雅黑" panose="020B0503020204020204" pitchFamily="34" charset="-122"/>
                <a:ea typeface="微软雅黑" panose="020B0503020204020204" pitchFamily="34" charset="-122"/>
              </a:rPr>
              <a:t>多组学整合分析方法</a:t>
            </a:r>
            <a:endParaRPr lang="zh-CN" altLang="en-US" sz="1800" b="1" dirty="0">
              <a:solidFill>
                <a:srgbClr val="0000FF"/>
              </a:solidFill>
              <a:latin typeface="微软雅黑" panose="020B0503020204020204" pitchFamily="34" charset="-122"/>
              <a:ea typeface="微软雅黑" panose="020B0503020204020204" pitchFamily="34" charset="-122"/>
            </a:endParaRPr>
          </a:p>
        </p:txBody>
      </p:sp>
      <p:pic>
        <p:nvPicPr>
          <p:cNvPr id="106" name="图片 105">
            <a:extLst>
              <a:ext uri="{FF2B5EF4-FFF2-40B4-BE49-F238E27FC236}">
                <a16:creationId xmlns:a16="http://schemas.microsoft.com/office/drawing/2014/main" id="{04AC240D-6AD6-F980-CBA4-60CB767225F5}"/>
              </a:ext>
            </a:extLst>
          </p:cNvPr>
          <p:cNvPicPr>
            <a:picLocks noChangeAspect="1"/>
          </p:cNvPicPr>
          <p:nvPr/>
        </p:nvPicPr>
        <p:blipFill>
          <a:blip r:embed="rId5"/>
          <a:stretch>
            <a:fillRect/>
          </a:stretch>
        </p:blipFill>
        <p:spPr>
          <a:xfrm>
            <a:off x="2893533" y="2814021"/>
            <a:ext cx="1057395" cy="1036037"/>
          </a:xfrm>
          <a:prstGeom prst="rect">
            <a:avLst/>
          </a:prstGeom>
        </p:spPr>
      </p:pic>
      <p:sp>
        <p:nvSpPr>
          <p:cNvPr id="107" name="箭头: V 形 106">
            <a:extLst>
              <a:ext uri="{FF2B5EF4-FFF2-40B4-BE49-F238E27FC236}">
                <a16:creationId xmlns:a16="http://schemas.microsoft.com/office/drawing/2014/main" id="{39328E48-F17A-F9A8-A2F3-A91C26F0C6E8}"/>
              </a:ext>
            </a:extLst>
          </p:cNvPr>
          <p:cNvSpPr/>
          <p:nvPr/>
        </p:nvSpPr>
        <p:spPr>
          <a:xfrm>
            <a:off x="2152790" y="4650295"/>
            <a:ext cx="683660" cy="82241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dirty="0"/>
          </a:p>
        </p:txBody>
      </p:sp>
      <p:pic>
        <p:nvPicPr>
          <p:cNvPr id="109" name="图片 108">
            <a:extLst>
              <a:ext uri="{FF2B5EF4-FFF2-40B4-BE49-F238E27FC236}">
                <a16:creationId xmlns:a16="http://schemas.microsoft.com/office/drawing/2014/main" id="{D0B48A2F-04A3-386C-35D2-8B2EF13F0987}"/>
              </a:ext>
            </a:extLst>
          </p:cNvPr>
          <p:cNvPicPr>
            <a:picLocks noChangeAspect="1"/>
          </p:cNvPicPr>
          <p:nvPr/>
        </p:nvPicPr>
        <p:blipFill>
          <a:blip r:embed="rId6"/>
          <a:stretch>
            <a:fillRect/>
          </a:stretch>
        </p:blipFill>
        <p:spPr>
          <a:xfrm>
            <a:off x="7201166" y="2736613"/>
            <a:ext cx="1358486" cy="1237975"/>
          </a:xfrm>
          <a:prstGeom prst="rect">
            <a:avLst/>
          </a:prstGeom>
        </p:spPr>
      </p:pic>
      <p:sp>
        <p:nvSpPr>
          <p:cNvPr id="110" name="箭头: V 形 109">
            <a:extLst>
              <a:ext uri="{FF2B5EF4-FFF2-40B4-BE49-F238E27FC236}">
                <a16:creationId xmlns:a16="http://schemas.microsoft.com/office/drawing/2014/main" id="{25CD0537-96B3-7456-4F9B-777DB5FC6B6C}"/>
              </a:ext>
            </a:extLst>
          </p:cNvPr>
          <p:cNvSpPr/>
          <p:nvPr/>
        </p:nvSpPr>
        <p:spPr>
          <a:xfrm>
            <a:off x="6536786" y="2896025"/>
            <a:ext cx="683660" cy="82241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zh-CN" altLang="en-US" dirty="0"/>
          </a:p>
        </p:txBody>
      </p:sp>
      <p:pic>
        <p:nvPicPr>
          <p:cNvPr id="112" name="图片 111">
            <a:extLst>
              <a:ext uri="{FF2B5EF4-FFF2-40B4-BE49-F238E27FC236}">
                <a16:creationId xmlns:a16="http://schemas.microsoft.com/office/drawing/2014/main" id="{D178F911-FAC8-5AA1-D873-AED832352ADA}"/>
              </a:ext>
            </a:extLst>
          </p:cNvPr>
          <p:cNvPicPr>
            <a:picLocks noChangeAspect="1"/>
          </p:cNvPicPr>
          <p:nvPr/>
        </p:nvPicPr>
        <p:blipFill>
          <a:blip r:embed="rId7"/>
          <a:stretch>
            <a:fillRect/>
          </a:stretch>
        </p:blipFill>
        <p:spPr>
          <a:xfrm>
            <a:off x="7447386" y="4425754"/>
            <a:ext cx="1445843" cy="1181603"/>
          </a:xfrm>
          <a:prstGeom prst="rect">
            <a:avLst/>
          </a:prstGeom>
        </p:spPr>
      </p:pic>
      <p:sp>
        <p:nvSpPr>
          <p:cNvPr id="114" name="椭圆 113">
            <a:extLst>
              <a:ext uri="{FF2B5EF4-FFF2-40B4-BE49-F238E27FC236}">
                <a16:creationId xmlns:a16="http://schemas.microsoft.com/office/drawing/2014/main" id="{F0703AC8-DD13-9D17-0749-FF1B0B78A9A9}"/>
              </a:ext>
            </a:extLst>
          </p:cNvPr>
          <p:cNvSpPr/>
          <p:nvPr/>
        </p:nvSpPr>
        <p:spPr>
          <a:xfrm>
            <a:off x="2357139" y="2498528"/>
            <a:ext cx="287505" cy="283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1</a:t>
            </a:r>
            <a:endParaRPr lang="zh-CN" altLang="en-US" dirty="0">
              <a:solidFill>
                <a:schemeClr val="tx1"/>
              </a:solidFill>
            </a:endParaRPr>
          </a:p>
        </p:txBody>
      </p:sp>
      <p:sp>
        <p:nvSpPr>
          <p:cNvPr id="115" name="椭圆 114">
            <a:extLst>
              <a:ext uri="{FF2B5EF4-FFF2-40B4-BE49-F238E27FC236}">
                <a16:creationId xmlns:a16="http://schemas.microsoft.com/office/drawing/2014/main" id="{D4C58320-CEA6-B5EA-A073-55A6183F30FD}"/>
              </a:ext>
            </a:extLst>
          </p:cNvPr>
          <p:cNvSpPr/>
          <p:nvPr/>
        </p:nvSpPr>
        <p:spPr>
          <a:xfrm>
            <a:off x="4139941" y="2517292"/>
            <a:ext cx="287505" cy="283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2</a:t>
            </a:r>
            <a:endParaRPr lang="zh-CN" altLang="en-US" dirty="0">
              <a:solidFill>
                <a:schemeClr val="tx1"/>
              </a:solidFill>
            </a:endParaRPr>
          </a:p>
        </p:txBody>
      </p:sp>
      <p:sp>
        <p:nvSpPr>
          <p:cNvPr id="116" name="椭圆 115">
            <a:extLst>
              <a:ext uri="{FF2B5EF4-FFF2-40B4-BE49-F238E27FC236}">
                <a16:creationId xmlns:a16="http://schemas.microsoft.com/office/drawing/2014/main" id="{009E47ED-4876-DB9C-BE28-DCD9365FF7A2}"/>
              </a:ext>
            </a:extLst>
          </p:cNvPr>
          <p:cNvSpPr/>
          <p:nvPr/>
        </p:nvSpPr>
        <p:spPr>
          <a:xfrm>
            <a:off x="6574387" y="2535587"/>
            <a:ext cx="287505" cy="283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3</a:t>
            </a:r>
            <a:endParaRPr lang="zh-CN" altLang="en-US" dirty="0">
              <a:solidFill>
                <a:schemeClr val="tx1"/>
              </a:solidFill>
            </a:endParaRPr>
          </a:p>
        </p:txBody>
      </p:sp>
      <p:sp>
        <p:nvSpPr>
          <p:cNvPr id="117" name="椭圆 116">
            <a:extLst>
              <a:ext uri="{FF2B5EF4-FFF2-40B4-BE49-F238E27FC236}">
                <a16:creationId xmlns:a16="http://schemas.microsoft.com/office/drawing/2014/main" id="{53D96598-EAE3-D932-067C-46B4AEDB5169}"/>
              </a:ext>
            </a:extLst>
          </p:cNvPr>
          <p:cNvSpPr/>
          <p:nvPr/>
        </p:nvSpPr>
        <p:spPr>
          <a:xfrm>
            <a:off x="2193521" y="4249628"/>
            <a:ext cx="287505" cy="283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4</a:t>
            </a:r>
            <a:endParaRPr lang="zh-CN" altLang="en-US" dirty="0">
              <a:solidFill>
                <a:schemeClr val="tx1"/>
              </a:solidFill>
            </a:endParaRPr>
          </a:p>
        </p:txBody>
      </p:sp>
      <p:sp>
        <p:nvSpPr>
          <p:cNvPr id="118" name="椭圆 117">
            <a:extLst>
              <a:ext uri="{FF2B5EF4-FFF2-40B4-BE49-F238E27FC236}">
                <a16:creationId xmlns:a16="http://schemas.microsoft.com/office/drawing/2014/main" id="{A9C2E3CF-0A59-FFF4-EEE0-2F157B06F5E1}"/>
              </a:ext>
            </a:extLst>
          </p:cNvPr>
          <p:cNvSpPr/>
          <p:nvPr/>
        </p:nvSpPr>
        <p:spPr>
          <a:xfrm>
            <a:off x="4492094" y="4252924"/>
            <a:ext cx="287505" cy="283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5</a:t>
            </a:r>
            <a:endParaRPr lang="zh-CN" altLang="en-US" dirty="0">
              <a:solidFill>
                <a:schemeClr val="tx1"/>
              </a:solidFill>
            </a:endParaRPr>
          </a:p>
        </p:txBody>
      </p:sp>
      <p:sp>
        <p:nvSpPr>
          <p:cNvPr id="119" name="箭头: V 形 118">
            <a:extLst>
              <a:ext uri="{FF2B5EF4-FFF2-40B4-BE49-F238E27FC236}">
                <a16:creationId xmlns:a16="http://schemas.microsoft.com/office/drawing/2014/main" id="{744D86AE-B831-B267-6A17-C591785EDF88}"/>
              </a:ext>
            </a:extLst>
          </p:cNvPr>
          <p:cNvSpPr/>
          <p:nvPr/>
        </p:nvSpPr>
        <p:spPr>
          <a:xfrm>
            <a:off x="6635780" y="4668021"/>
            <a:ext cx="683660" cy="822414"/>
          </a:xfrm>
          <a:prstGeom prst="chevron">
            <a:avLst>
              <a:gd name="adj" fmla="val 6231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0" name="椭圆 119">
            <a:extLst>
              <a:ext uri="{FF2B5EF4-FFF2-40B4-BE49-F238E27FC236}">
                <a16:creationId xmlns:a16="http://schemas.microsoft.com/office/drawing/2014/main" id="{F10C9FCC-0C2C-73B8-841B-E13334606EB6}"/>
              </a:ext>
            </a:extLst>
          </p:cNvPr>
          <p:cNvSpPr/>
          <p:nvPr/>
        </p:nvSpPr>
        <p:spPr>
          <a:xfrm>
            <a:off x="6706135" y="4278384"/>
            <a:ext cx="287505" cy="2836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6</a:t>
            </a:r>
            <a:endParaRPr lang="zh-CN" altLang="en-US" dirty="0">
              <a:solidFill>
                <a:schemeClr val="tx1"/>
              </a:solidFill>
            </a:endParaRPr>
          </a:p>
        </p:txBody>
      </p:sp>
      <p:pic>
        <p:nvPicPr>
          <p:cNvPr id="122" name="图片 121">
            <a:extLst>
              <a:ext uri="{FF2B5EF4-FFF2-40B4-BE49-F238E27FC236}">
                <a16:creationId xmlns:a16="http://schemas.microsoft.com/office/drawing/2014/main" id="{98DF2AA4-4640-2253-B67F-40E72B248FB5}"/>
              </a:ext>
            </a:extLst>
          </p:cNvPr>
          <p:cNvPicPr>
            <a:picLocks noChangeAspect="1"/>
          </p:cNvPicPr>
          <p:nvPr/>
        </p:nvPicPr>
        <p:blipFill rotWithShape="1">
          <a:blip r:embed="rId8"/>
          <a:srcRect t="2527" r="61065"/>
          <a:stretch/>
        </p:blipFill>
        <p:spPr>
          <a:xfrm>
            <a:off x="5166324" y="4624043"/>
            <a:ext cx="562934" cy="1102061"/>
          </a:xfrm>
          <a:prstGeom prst="rect">
            <a:avLst/>
          </a:prstGeom>
        </p:spPr>
      </p:pic>
      <p:pic>
        <p:nvPicPr>
          <p:cNvPr id="123" name="图片 122">
            <a:extLst>
              <a:ext uri="{FF2B5EF4-FFF2-40B4-BE49-F238E27FC236}">
                <a16:creationId xmlns:a16="http://schemas.microsoft.com/office/drawing/2014/main" id="{B9BFC52E-A2F5-42B0-66EC-2BDA02B4A072}"/>
              </a:ext>
            </a:extLst>
          </p:cNvPr>
          <p:cNvPicPr>
            <a:picLocks noChangeAspect="1"/>
          </p:cNvPicPr>
          <p:nvPr/>
        </p:nvPicPr>
        <p:blipFill rotWithShape="1">
          <a:blip r:embed="rId8"/>
          <a:srcRect l="61065" t="2527"/>
          <a:stretch/>
        </p:blipFill>
        <p:spPr>
          <a:xfrm>
            <a:off x="5702178" y="4621500"/>
            <a:ext cx="510157" cy="1102061"/>
          </a:xfrm>
          <a:prstGeom prst="rect">
            <a:avLst/>
          </a:prstGeom>
        </p:spPr>
      </p:pic>
      <p:sp>
        <p:nvSpPr>
          <p:cNvPr id="124" name="Rectangle 278">
            <a:extLst>
              <a:ext uri="{FF2B5EF4-FFF2-40B4-BE49-F238E27FC236}">
                <a16:creationId xmlns:a16="http://schemas.microsoft.com/office/drawing/2014/main" id="{9DD20AFE-FF01-A3E1-A1D2-99C8001BC2A7}"/>
              </a:ext>
            </a:extLst>
          </p:cNvPr>
          <p:cNvSpPr/>
          <p:nvPr/>
        </p:nvSpPr>
        <p:spPr>
          <a:xfrm>
            <a:off x="2882177" y="2501243"/>
            <a:ext cx="842145" cy="2573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zh-CN" altLang="en-US" sz="1200" b="1" dirty="0">
                <a:solidFill>
                  <a:srgbClr val="0000FF"/>
                </a:solidFill>
                <a:latin typeface="+mn-ea"/>
                <a:cs typeface="Arial" panose="020B0604020202020204" pitchFamily="34" charset="0"/>
              </a:rPr>
              <a:t>多维度组学</a:t>
            </a:r>
            <a:endParaRPr lang="en-US" sz="1200" b="1" dirty="0">
              <a:solidFill>
                <a:srgbClr val="0000FF"/>
              </a:solidFill>
              <a:latin typeface="+mn-ea"/>
              <a:cs typeface="Arial" panose="020B0604020202020204" pitchFamily="34" charset="0"/>
            </a:endParaRPr>
          </a:p>
        </p:txBody>
      </p:sp>
      <p:sp>
        <p:nvSpPr>
          <p:cNvPr id="125" name="Rectangle 278">
            <a:extLst>
              <a:ext uri="{FF2B5EF4-FFF2-40B4-BE49-F238E27FC236}">
                <a16:creationId xmlns:a16="http://schemas.microsoft.com/office/drawing/2014/main" id="{3E141D18-7CC7-1C96-5AAB-10AD5F0AF2B3}"/>
              </a:ext>
            </a:extLst>
          </p:cNvPr>
          <p:cNvSpPr/>
          <p:nvPr/>
        </p:nvSpPr>
        <p:spPr>
          <a:xfrm>
            <a:off x="4972538" y="2430589"/>
            <a:ext cx="1149922" cy="2573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zh-CN" altLang="en-US" sz="1200" b="1" dirty="0">
                <a:solidFill>
                  <a:srgbClr val="0000FF"/>
                </a:solidFill>
                <a:latin typeface="+mn-ea"/>
                <a:cs typeface="Arial" panose="020B0604020202020204" pitchFamily="34" charset="0"/>
              </a:rPr>
              <a:t>错综复杂的变化</a:t>
            </a:r>
            <a:endParaRPr lang="en-US" sz="1200" b="1" dirty="0">
              <a:solidFill>
                <a:srgbClr val="0000FF"/>
              </a:solidFill>
              <a:latin typeface="+mn-ea"/>
              <a:cs typeface="Arial" panose="020B0604020202020204" pitchFamily="34" charset="0"/>
            </a:endParaRPr>
          </a:p>
        </p:txBody>
      </p:sp>
      <p:sp>
        <p:nvSpPr>
          <p:cNvPr id="126" name="Rectangle 278">
            <a:extLst>
              <a:ext uri="{FF2B5EF4-FFF2-40B4-BE49-F238E27FC236}">
                <a16:creationId xmlns:a16="http://schemas.microsoft.com/office/drawing/2014/main" id="{66673307-0F27-9CB8-83E5-DC90CA478B86}"/>
              </a:ext>
            </a:extLst>
          </p:cNvPr>
          <p:cNvSpPr/>
          <p:nvPr/>
        </p:nvSpPr>
        <p:spPr>
          <a:xfrm>
            <a:off x="7452794" y="2439890"/>
            <a:ext cx="842145" cy="2573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zh-CN" altLang="en-US" sz="1200" b="1" dirty="0">
                <a:solidFill>
                  <a:srgbClr val="0000FF"/>
                </a:solidFill>
                <a:latin typeface="+mn-ea"/>
                <a:cs typeface="Arial" panose="020B0604020202020204" pitchFamily="34" charset="0"/>
              </a:rPr>
              <a:t>降维成因子</a:t>
            </a:r>
            <a:endParaRPr lang="en-US" sz="1200" b="1" dirty="0">
              <a:solidFill>
                <a:srgbClr val="0000FF"/>
              </a:solidFill>
              <a:latin typeface="+mn-ea"/>
              <a:cs typeface="Arial" panose="020B0604020202020204" pitchFamily="34" charset="0"/>
            </a:endParaRPr>
          </a:p>
        </p:txBody>
      </p:sp>
      <p:sp>
        <p:nvSpPr>
          <p:cNvPr id="127" name="Rectangle 278">
            <a:extLst>
              <a:ext uri="{FF2B5EF4-FFF2-40B4-BE49-F238E27FC236}">
                <a16:creationId xmlns:a16="http://schemas.microsoft.com/office/drawing/2014/main" id="{E4FA43A1-1591-F226-D924-345A8129FF5E}"/>
              </a:ext>
            </a:extLst>
          </p:cNvPr>
          <p:cNvSpPr/>
          <p:nvPr/>
        </p:nvSpPr>
        <p:spPr>
          <a:xfrm>
            <a:off x="2939389" y="4149051"/>
            <a:ext cx="1303810" cy="2573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zh-CN" altLang="en-US" sz="1200" b="1" dirty="0">
                <a:solidFill>
                  <a:srgbClr val="0000FF"/>
                </a:solidFill>
                <a:latin typeface="+mn-ea"/>
                <a:cs typeface="Arial" panose="020B0604020202020204" pitchFamily="34" charset="0"/>
              </a:rPr>
              <a:t>因子与临床相关性</a:t>
            </a:r>
            <a:endParaRPr lang="en-US" sz="1200" b="1" dirty="0">
              <a:solidFill>
                <a:srgbClr val="0000FF"/>
              </a:solidFill>
              <a:latin typeface="+mn-ea"/>
              <a:cs typeface="Arial" panose="020B0604020202020204" pitchFamily="34" charset="0"/>
            </a:endParaRPr>
          </a:p>
        </p:txBody>
      </p:sp>
      <p:sp>
        <p:nvSpPr>
          <p:cNvPr id="128" name="Rectangle 278">
            <a:extLst>
              <a:ext uri="{FF2B5EF4-FFF2-40B4-BE49-F238E27FC236}">
                <a16:creationId xmlns:a16="http://schemas.microsoft.com/office/drawing/2014/main" id="{5F02853A-F7CF-B336-28D1-ACE74AA5B0ED}"/>
              </a:ext>
            </a:extLst>
          </p:cNvPr>
          <p:cNvSpPr/>
          <p:nvPr/>
        </p:nvSpPr>
        <p:spPr>
          <a:xfrm>
            <a:off x="7668590" y="4090926"/>
            <a:ext cx="996033" cy="2573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zh-CN" altLang="en-US" sz="1200" b="1" dirty="0">
                <a:solidFill>
                  <a:srgbClr val="0000FF"/>
                </a:solidFill>
                <a:latin typeface="+mn-ea"/>
                <a:cs typeface="Arial" panose="020B0604020202020204" pitchFamily="34" charset="0"/>
              </a:rPr>
              <a:t>动态演化图谱</a:t>
            </a:r>
            <a:endParaRPr lang="en-US" sz="1200" b="1" dirty="0">
              <a:solidFill>
                <a:srgbClr val="0000FF"/>
              </a:solidFill>
              <a:latin typeface="+mn-ea"/>
              <a:cs typeface="Arial" panose="020B0604020202020204" pitchFamily="34" charset="0"/>
            </a:endParaRPr>
          </a:p>
        </p:txBody>
      </p:sp>
      <p:sp>
        <p:nvSpPr>
          <p:cNvPr id="129" name="Rectangle 278">
            <a:extLst>
              <a:ext uri="{FF2B5EF4-FFF2-40B4-BE49-F238E27FC236}">
                <a16:creationId xmlns:a16="http://schemas.microsoft.com/office/drawing/2014/main" id="{EB76310C-9551-EE26-B8C8-BD89318EA896}"/>
              </a:ext>
            </a:extLst>
          </p:cNvPr>
          <p:cNvSpPr/>
          <p:nvPr/>
        </p:nvSpPr>
        <p:spPr>
          <a:xfrm>
            <a:off x="4967043" y="4275887"/>
            <a:ext cx="1457698" cy="2573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zh-CN" altLang="en-US" sz="1200" b="1" dirty="0">
                <a:solidFill>
                  <a:srgbClr val="0000FF"/>
                </a:solidFill>
                <a:latin typeface="+mn-ea"/>
                <a:cs typeface="Arial" panose="020B0604020202020204" pitchFamily="34" charset="0"/>
              </a:rPr>
              <a:t>关键分子和通量解析</a:t>
            </a:r>
            <a:endParaRPr lang="en-US" sz="1200" b="1" dirty="0">
              <a:solidFill>
                <a:srgbClr val="0000FF"/>
              </a:solidFill>
              <a:latin typeface="+mn-ea"/>
              <a:cs typeface="Arial" panose="020B0604020202020204" pitchFamily="34" charset="0"/>
            </a:endParaRPr>
          </a:p>
        </p:txBody>
      </p:sp>
      <p:sp>
        <p:nvSpPr>
          <p:cNvPr id="132" name="Rectangle 278">
            <a:extLst>
              <a:ext uri="{FF2B5EF4-FFF2-40B4-BE49-F238E27FC236}">
                <a16:creationId xmlns:a16="http://schemas.microsoft.com/office/drawing/2014/main" id="{DC3FD6F7-93C4-1A7C-E167-7DCD7ABABEFE}"/>
              </a:ext>
            </a:extLst>
          </p:cNvPr>
          <p:cNvSpPr/>
          <p:nvPr/>
        </p:nvSpPr>
        <p:spPr>
          <a:xfrm>
            <a:off x="2824812" y="5678815"/>
            <a:ext cx="1457698" cy="25736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spAutoFit/>
          </a:bodyPr>
          <a:lstStyle/>
          <a:p>
            <a:pPr algn="ctr"/>
            <a:r>
              <a:rPr lang="zh-CN" altLang="en-US" sz="1200" b="1" dirty="0">
                <a:solidFill>
                  <a:schemeClr val="tx1"/>
                </a:solidFill>
                <a:latin typeface="+mn-ea"/>
                <a:cs typeface="Arial" panose="020B0604020202020204" pitchFamily="34" charset="0"/>
              </a:rPr>
              <a:t>干扰因素与关键因子</a:t>
            </a:r>
            <a:endParaRPr lang="en-US" altLang="zh-CN" sz="1200" b="1" dirty="0">
              <a:solidFill>
                <a:schemeClr val="tx1"/>
              </a:solidFill>
              <a:latin typeface="+mn-ea"/>
              <a:cs typeface="Arial" panose="020B0604020202020204" pitchFamily="34" charset="0"/>
            </a:endParaRPr>
          </a:p>
        </p:txBody>
      </p:sp>
      <p:sp>
        <p:nvSpPr>
          <p:cNvPr id="133" name="文本框 132">
            <a:extLst>
              <a:ext uri="{FF2B5EF4-FFF2-40B4-BE49-F238E27FC236}">
                <a16:creationId xmlns:a16="http://schemas.microsoft.com/office/drawing/2014/main" id="{8E15A4D6-036F-518A-D7A3-F27D860E67CF}"/>
              </a:ext>
            </a:extLst>
          </p:cNvPr>
          <p:cNvSpPr txBox="1"/>
          <p:nvPr/>
        </p:nvSpPr>
        <p:spPr>
          <a:xfrm>
            <a:off x="33147" y="1447800"/>
            <a:ext cx="3795758" cy="369332"/>
          </a:xfrm>
          <a:prstGeom prst="rect">
            <a:avLst/>
          </a:prstGeom>
          <a:noFill/>
        </p:spPr>
        <p:txBody>
          <a:bodyPr wrap="square">
            <a:spAutoFit/>
          </a:bodyPr>
          <a:lstStyle/>
          <a:p>
            <a:r>
              <a:rPr lang="zh-CN" altLang="en-US" sz="1800" b="1" dirty="0">
                <a:latin typeface="微软雅黑" panose="020B0503020204020204" pitchFamily="34" charset="-122"/>
                <a:ea typeface="微软雅黑" panose="020B0503020204020204" pitchFamily="34" charset="-122"/>
              </a:rPr>
              <a:t>无偏多组学整合因子分析方法：</a:t>
            </a:r>
          </a:p>
        </p:txBody>
      </p:sp>
      <p:pic>
        <p:nvPicPr>
          <p:cNvPr id="134" name="Picture 4" descr="按此在新窗口浏览图片">
            <a:hlinkClick r:id="rId9"/>
            <a:extLst>
              <a:ext uri="{FF2B5EF4-FFF2-40B4-BE49-F238E27FC236}">
                <a16:creationId xmlns:a16="http://schemas.microsoft.com/office/drawing/2014/main" id="{DF97BD1E-CBC1-E99D-788A-FA6C71FC9242}"/>
              </a:ext>
            </a:extLst>
          </p:cNvPr>
          <p:cNvPicPr>
            <a:picLocks noChangeAspect="1" noChangeArrowheads="1"/>
          </p:cNvPicPr>
          <p:nvPr/>
        </p:nvPicPr>
        <p:blipFill>
          <a:blip r:embed="rId10" cstate="print"/>
          <a:srcRect l="2779" t="31181" r="2223" b="39685"/>
          <a:stretch>
            <a:fillRect/>
          </a:stretch>
        </p:blipFill>
        <p:spPr bwMode="auto">
          <a:xfrm>
            <a:off x="138088" y="1820314"/>
            <a:ext cx="3088351" cy="72521"/>
          </a:xfrm>
          <a:prstGeom prst="rect">
            <a:avLst/>
          </a:prstGeom>
          <a:noFill/>
          <a:ln w="9525">
            <a:noFill/>
            <a:miter lim="800000"/>
            <a:headEnd/>
            <a:tailEnd/>
          </a:ln>
        </p:spPr>
      </p:pic>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409586" y="-252501"/>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800" b="1" dirty="0">
                <a:solidFill>
                  <a:srgbClr val="002060"/>
                </a:solidFill>
                <a:latin typeface="微软雅黑" panose="020B0503020204020204" charset="-122"/>
                <a:ea typeface="微软雅黑" panose="020B0503020204020204" charset="-122"/>
              </a:rPr>
              <a:t>无偏因子分析整合多组学数据</a:t>
            </a:r>
            <a:endParaRPr lang="ja-JP" altLang="en-US" sz="2800" b="1" dirty="0">
              <a:solidFill>
                <a:srgbClr val="00206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711847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998318"/>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76200"/>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000" b="1" dirty="0">
                <a:solidFill>
                  <a:srgbClr val="002060"/>
                </a:solidFill>
                <a:latin typeface="微软雅黑" panose="020B0503020204020204" charset="-122"/>
                <a:ea typeface="微软雅黑" panose="020B0503020204020204" charset="-122"/>
              </a:rPr>
              <a:t>Multi-Omics Factor Analysis </a:t>
            </a:r>
            <a:r>
              <a:rPr lang="zh-CN" altLang="en-US" sz="2000" b="1" dirty="0">
                <a:solidFill>
                  <a:srgbClr val="002060"/>
                </a:solidFill>
                <a:latin typeface="微软雅黑" panose="020B0503020204020204" charset="-122"/>
                <a:ea typeface="微软雅黑" panose="020B0503020204020204" charset="-122"/>
              </a:rPr>
              <a:t>（</a:t>
            </a:r>
            <a:r>
              <a:rPr lang="en-US" altLang="zh-CN" sz="2000" b="1" dirty="0">
                <a:solidFill>
                  <a:srgbClr val="002060"/>
                </a:solidFill>
                <a:latin typeface="微软雅黑" panose="020B0503020204020204" charset="-122"/>
                <a:ea typeface="微软雅黑" panose="020B0503020204020204" charset="-122"/>
              </a:rPr>
              <a:t>MOFA</a:t>
            </a:r>
            <a:r>
              <a:rPr lang="zh-CN" altLang="en-US" sz="2000" b="1" dirty="0">
                <a:solidFill>
                  <a:srgbClr val="002060"/>
                </a:solidFill>
                <a:latin typeface="微软雅黑" panose="020B0503020204020204" charset="-122"/>
                <a:ea typeface="微软雅黑" panose="020B0503020204020204" charset="-122"/>
              </a:rPr>
              <a:t>）</a:t>
            </a:r>
            <a:r>
              <a:rPr lang="en-US" altLang="ja-JP" sz="2000" b="1" dirty="0">
                <a:solidFill>
                  <a:srgbClr val="002060"/>
                </a:solidFill>
                <a:latin typeface="微软雅黑" panose="020B0503020204020204" charset="-122"/>
                <a:ea typeface="微软雅黑" panose="020B0503020204020204" charset="-122"/>
              </a:rPr>
              <a:t> for unbiased data integration</a:t>
            </a:r>
            <a:endParaRPr lang="ja-JP" altLang="en-US" sz="2000" b="1" dirty="0">
              <a:solidFill>
                <a:srgbClr val="002060"/>
              </a:solidFill>
              <a:latin typeface="微软雅黑" panose="020B0503020204020204" charset="-122"/>
              <a:ea typeface="微软雅黑" panose="020B0503020204020204" charset="-122"/>
            </a:endParaRPr>
          </a:p>
        </p:txBody>
      </p:sp>
      <p:pic>
        <p:nvPicPr>
          <p:cNvPr id="14" name="图片 13">
            <a:extLst>
              <a:ext uri="{FF2B5EF4-FFF2-40B4-BE49-F238E27FC236}">
                <a16:creationId xmlns:a16="http://schemas.microsoft.com/office/drawing/2014/main" id="{00F93C47-808C-A045-2B9D-22741800273F}"/>
              </a:ext>
            </a:extLst>
          </p:cNvPr>
          <p:cNvPicPr>
            <a:picLocks noChangeAspect="1"/>
          </p:cNvPicPr>
          <p:nvPr/>
        </p:nvPicPr>
        <p:blipFill>
          <a:blip r:embed="rId3"/>
          <a:stretch>
            <a:fillRect/>
          </a:stretch>
        </p:blipFill>
        <p:spPr>
          <a:xfrm>
            <a:off x="229788" y="1190045"/>
            <a:ext cx="8658036" cy="1639962"/>
          </a:xfrm>
          <a:prstGeom prst="rect">
            <a:avLst/>
          </a:prstGeom>
        </p:spPr>
      </p:pic>
      <p:pic>
        <p:nvPicPr>
          <p:cNvPr id="19" name="图片 18">
            <a:extLst>
              <a:ext uri="{FF2B5EF4-FFF2-40B4-BE49-F238E27FC236}">
                <a16:creationId xmlns:a16="http://schemas.microsoft.com/office/drawing/2014/main" id="{848BECC6-695A-251E-D84A-E6102379038C}"/>
              </a:ext>
            </a:extLst>
          </p:cNvPr>
          <p:cNvPicPr>
            <a:picLocks noChangeAspect="1"/>
          </p:cNvPicPr>
          <p:nvPr/>
        </p:nvPicPr>
        <p:blipFill>
          <a:blip r:embed="rId4"/>
          <a:stretch>
            <a:fillRect/>
          </a:stretch>
        </p:blipFill>
        <p:spPr>
          <a:xfrm>
            <a:off x="457200" y="3029962"/>
            <a:ext cx="3429000" cy="3467527"/>
          </a:xfrm>
          <a:prstGeom prst="rect">
            <a:avLst/>
          </a:prstGeom>
        </p:spPr>
      </p:pic>
      <p:pic>
        <p:nvPicPr>
          <p:cNvPr id="21" name="图片 20">
            <a:extLst>
              <a:ext uri="{FF2B5EF4-FFF2-40B4-BE49-F238E27FC236}">
                <a16:creationId xmlns:a16="http://schemas.microsoft.com/office/drawing/2014/main" id="{692FE4EF-03A9-016F-9DDF-2571395BED02}"/>
              </a:ext>
            </a:extLst>
          </p:cNvPr>
          <p:cNvPicPr>
            <a:picLocks noChangeAspect="1"/>
          </p:cNvPicPr>
          <p:nvPr/>
        </p:nvPicPr>
        <p:blipFill>
          <a:blip r:embed="rId5"/>
          <a:stretch>
            <a:fillRect/>
          </a:stretch>
        </p:blipFill>
        <p:spPr>
          <a:xfrm>
            <a:off x="4342155" y="3058029"/>
            <a:ext cx="4469469" cy="3411391"/>
          </a:xfrm>
          <a:prstGeom prst="rect">
            <a:avLst/>
          </a:prstGeom>
        </p:spPr>
      </p:pic>
    </p:spTree>
    <p:extLst>
      <p:ext uri="{BB962C8B-B14F-4D97-AF65-F5344CB8AC3E}">
        <p14:creationId xmlns:p14="http://schemas.microsoft.com/office/powerpoint/2010/main" val="2565132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EFAFFE9-3102-42F6-8203-0096D90863E2}"/>
              </a:ext>
            </a:extLst>
          </p:cNvPr>
          <p:cNvPicPr>
            <a:picLocks noChangeAspect="1"/>
          </p:cNvPicPr>
          <p:nvPr/>
        </p:nvPicPr>
        <p:blipFill>
          <a:blip r:embed="rId3"/>
          <a:stretch>
            <a:fillRect/>
          </a:stretch>
        </p:blipFill>
        <p:spPr>
          <a:xfrm>
            <a:off x="1221310" y="955800"/>
            <a:ext cx="6686729" cy="5704064"/>
          </a:xfrm>
          <a:prstGeom prst="rect">
            <a:avLst/>
          </a:prstGeom>
        </p:spPr>
      </p:pic>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998318"/>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76200"/>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solidFill>
                  <a:srgbClr val="002060"/>
                </a:solidFill>
                <a:latin typeface="微软雅黑" panose="020B0503020204020204" charset="-122"/>
                <a:ea typeface="微软雅黑" panose="020B0503020204020204" charset="-122"/>
              </a:rPr>
              <a:t>MOFA Defines Three Groups of Host Responses </a:t>
            </a:r>
            <a:endParaRPr lang="ja-JP" altLang="en-US" sz="2000" b="1" dirty="0">
              <a:solidFill>
                <a:srgbClr val="002060"/>
              </a:solidFill>
              <a:latin typeface="微软雅黑" panose="020B0503020204020204" charset="-122"/>
              <a:ea typeface="微软雅黑" panose="020B0503020204020204" charset="-122"/>
            </a:endParaRPr>
          </a:p>
        </p:txBody>
      </p:sp>
      <p:sp>
        <p:nvSpPr>
          <p:cNvPr id="9" name="矩形 8">
            <a:extLst>
              <a:ext uri="{FF2B5EF4-FFF2-40B4-BE49-F238E27FC236}">
                <a16:creationId xmlns:a16="http://schemas.microsoft.com/office/drawing/2014/main" id="{E7856487-7286-248D-9C9B-BA8F2A0D49C3}"/>
              </a:ext>
            </a:extLst>
          </p:cNvPr>
          <p:cNvSpPr/>
          <p:nvPr/>
        </p:nvSpPr>
        <p:spPr>
          <a:xfrm>
            <a:off x="2484612" y="1216025"/>
            <a:ext cx="5486400"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E97053E-CAF3-9F3B-0B75-6FD2E355E11A}"/>
              </a:ext>
            </a:extLst>
          </p:cNvPr>
          <p:cNvSpPr/>
          <p:nvPr/>
        </p:nvSpPr>
        <p:spPr>
          <a:xfrm>
            <a:off x="2261481" y="1194843"/>
            <a:ext cx="446262" cy="155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7161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998318"/>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76200"/>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b="1" dirty="0">
                <a:solidFill>
                  <a:srgbClr val="002060"/>
                </a:solidFill>
                <a:latin typeface="微软雅黑" panose="020B0503020204020204" charset="-122"/>
                <a:ea typeface="微软雅黑" panose="020B0503020204020204" charset="-122"/>
              </a:rPr>
              <a:t>MOFA Defines Three Groups of Host Responses </a:t>
            </a:r>
            <a:endParaRPr lang="ja-JP" altLang="en-US" sz="2000" b="1" dirty="0">
              <a:solidFill>
                <a:srgbClr val="002060"/>
              </a:solidFill>
              <a:latin typeface="微软雅黑" panose="020B0503020204020204" charset="-122"/>
              <a:ea typeface="微软雅黑" panose="020B0503020204020204" charset="-122"/>
            </a:endParaRPr>
          </a:p>
        </p:txBody>
      </p:sp>
      <p:sp>
        <p:nvSpPr>
          <p:cNvPr id="12" name="文本框 11">
            <a:extLst>
              <a:ext uri="{FF2B5EF4-FFF2-40B4-BE49-F238E27FC236}">
                <a16:creationId xmlns:a16="http://schemas.microsoft.com/office/drawing/2014/main" id="{FE33D1F5-C30C-06C0-82B4-BB979A8655A0}"/>
              </a:ext>
            </a:extLst>
          </p:cNvPr>
          <p:cNvSpPr txBox="1"/>
          <p:nvPr/>
        </p:nvSpPr>
        <p:spPr>
          <a:xfrm>
            <a:off x="159492" y="1233666"/>
            <a:ext cx="8298708" cy="523220"/>
          </a:xfrm>
          <a:prstGeom prst="rect">
            <a:avLst/>
          </a:prstGeom>
          <a:noFill/>
        </p:spPr>
        <p:txBody>
          <a:bodyPr wrap="square">
            <a:spAutoFit/>
          </a:bodyPr>
          <a:lstStyle/>
          <a:p>
            <a:r>
              <a:rPr lang="en-US" altLang="zh-CN" sz="2800" dirty="0"/>
              <a:t>Define the Time-resolved Omicron Host Responses:</a:t>
            </a:r>
            <a:endParaRPr lang="zh-CN" altLang="en-US" sz="2800" dirty="0"/>
          </a:p>
        </p:txBody>
      </p:sp>
      <p:pic>
        <p:nvPicPr>
          <p:cNvPr id="6" name="图片 5">
            <a:extLst>
              <a:ext uri="{FF2B5EF4-FFF2-40B4-BE49-F238E27FC236}">
                <a16:creationId xmlns:a16="http://schemas.microsoft.com/office/drawing/2014/main" id="{C81F996B-BCCF-7B7D-DF24-1B04FB12902C}"/>
              </a:ext>
            </a:extLst>
          </p:cNvPr>
          <p:cNvPicPr>
            <a:picLocks noChangeAspect="1"/>
          </p:cNvPicPr>
          <p:nvPr/>
        </p:nvPicPr>
        <p:blipFill>
          <a:blip r:embed="rId3"/>
          <a:stretch>
            <a:fillRect/>
          </a:stretch>
        </p:blipFill>
        <p:spPr>
          <a:xfrm>
            <a:off x="838200" y="1828800"/>
            <a:ext cx="6904212" cy="4530889"/>
          </a:xfrm>
          <a:prstGeom prst="rect">
            <a:avLst/>
          </a:prstGeom>
        </p:spPr>
      </p:pic>
    </p:spTree>
    <p:extLst>
      <p:ext uri="{BB962C8B-B14F-4D97-AF65-F5344CB8AC3E}">
        <p14:creationId xmlns:p14="http://schemas.microsoft.com/office/powerpoint/2010/main" val="2215748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886634"/>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76200"/>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1800" b="1" dirty="0">
                <a:solidFill>
                  <a:srgbClr val="002060"/>
                </a:solidFill>
                <a:latin typeface="微软雅黑" panose="020B0503020204020204" charset="-122"/>
                <a:ea typeface="微软雅黑" panose="020B0503020204020204" charset="-122"/>
              </a:rPr>
              <a:t>Dominant Interferon medicated antiviral responses in Omicron Platelet </a:t>
            </a:r>
            <a:endParaRPr lang="ja-JP" altLang="en-US" sz="1800" b="1" dirty="0">
              <a:solidFill>
                <a:srgbClr val="002060"/>
              </a:solidFill>
              <a:latin typeface="微软雅黑" panose="020B0503020204020204" charset="-122"/>
              <a:ea typeface="微软雅黑" panose="020B0503020204020204" charset="-122"/>
            </a:endParaRPr>
          </a:p>
        </p:txBody>
      </p:sp>
      <p:pic>
        <p:nvPicPr>
          <p:cNvPr id="21" name="图片 20">
            <a:extLst>
              <a:ext uri="{FF2B5EF4-FFF2-40B4-BE49-F238E27FC236}">
                <a16:creationId xmlns:a16="http://schemas.microsoft.com/office/drawing/2014/main" id="{6587F18F-146C-B14D-FE2E-7708DCC4D605}"/>
              </a:ext>
            </a:extLst>
          </p:cNvPr>
          <p:cNvPicPr>
            <a:picLocks noChangeAspect="1"/>
          </p:cNvPicPr>
          <p:nvPr/>
        </p:nvPicPr>
        <p:blipFill>
          <a:blip r:embed="rId3"/>
          <a:stretch>
            <a:fillRect/>
          </a:stretch>
        </p:blipFill>
        <p:spPr>
          <a:xfrm>
            <a:off x="484603" y="1356112"/>
            <a:ext cx="3149888" cy="5357290"/>
          </a:xfrm>
          <a:prstGeom prst="rect">
            <a:avLst/>
          </a:prstGeom>
        </p:spPr>
      </p:pic>
      <p:sp>
        <p:nvSpPr>
          <p:cNvPr id="22" name="矩形 21">
            <a:extLst>
              <a:ext uri="{FF2B5EF4-FFF2-40B4-BE49-F238E27FC236}">
                <a16:creationId xmlns:a16="http://schemas.microsoft.com/office/drawing/2014/main" id="{A6492F3D-C837-AC72-D0BD-B5A044AB58A2}"/>
              </a:ext>
            </a:extLst>
          </p:cNvPr>
          <p:cNvSpPr/>
          <p:nvPr/>
        </p:nvSpPr>
        <p:spPr>
          <a:xfrm>
            <a:off x="4973267" y="988174"/>
            <a:ext cx="228600" cy="1548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C9E45D0C-F646-2920-7CA6-1BB4DD4CD9B4}"/>
              </a:ext>
            </a:extLst>
          </p:cNvPr>
          <p:cNvGrpSpPr/>
          <p:nvPr/>
        </p:nvGrpSpPr>
        <p:grpSpPr>
          <a:xfrm>
            <a:off x="4572000" y="1524000"/>
            <a:ext cx="4178613" cy="4805668"/>
            <a:chOff x="4572000" y="1524000"/>
            <a:chExt cx="4178613" cy="4805668"/>
          </a:xfrm>
        </p:grpSpPr>
        <p:pic>
          <p:nvPicPr>
            <p:cNvPr id="8" name="图片 7">
              <a:extLst>
                <a:ext uri="{FF2B5EF4-FFF2-40B4-BE49-F238E27FC236}">
                  <a16:creationId xmlns:a16="http://schemas.microsoft.com/office/drawing/2014/main" id="{D80575C6-0B05-CA33-FF18-3D3A27B1B166}"/>
                </a:ext>
              </a:extLst>
            </p:cNvPr>
            <p:cNvPicPr>
              <a:picLocks noChangeAspect="1"/>
            </p:cNvPicPr>
            <p:nvPr/>
          </p:nvPicPr>
          <p:blipFill>
            <a:blip r:embed="rId4"/>
            <a:stretch>
              <a:fillRect/>
            </a:stretch>
          </p:blipFill>
          <p:spPr>
            <a:xfrm>
              <a:off x="4800600" y="1791023"/>
              <a:ext cx="3950013" cy="4538645"/>
            </a:xfrm>
            <a:prstGeom prst="rect">
              <a:avLst/>
            </a:prstGeom>
          </p:spPr>
        </p:pic>
        <p:sp>
          <p:nvSpPr>
            <p:cNvPr id="5" name="矩形 4">
              <a:extLst>
                <a:ext uri="{FF2B5EF4-FFF2-40B4-BE49-F238E27FC236}">
                  <a16:creationId xmlns:a16="http://schemas.microsoft.com/office/drawing/2014/main" id="{DD92F84D-E468-F09D-0928-901EE5A7B782}"/>
                </a:ext>
              </a:extLst>
            </p:cNvPr>
            <p:cNvSpPr/>
            <p:nvPr/>
          </p:nvSpPr>
          <p:spPr>
            <a:xfrm>
              <a:off x="4572000" y="1524000"/>
              <a:ext cx="629867" cy="526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3006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998318"/>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76200"/>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000" b="1" dirty="0">
                <a:solidFill>
                  <a:srgbClr val="002060"/>
                </a:solidFill>
                <a:latin typeface="微软雅黑" panose="020B0503020204020204" charset="-122"/>
                <a:ea typeface="微软雅黑" panose="020B0503020204020204" charset="-122"/>
              </a:rPr>
              <a:t>Top weighted platelet proteins are key antiviral factors downstream of interferon</a:t>
            </a:r>
            <a:endParaRPr lang="ja-JP" altLang="en-US" sz="2000" b="1" dirty="0">
              <a:solidFill>
                <a:srgbClr val="002060"/>
              </a:solidFill>
              <a:latin typeface="微软雅黑" panose="020B0503020204020204" charset="-122"/>
              <a:ea typeface="微软雅黑" panose="020B0503020204020204" charset="-122"/>
            </a:endParaRPr>
          </a:p>
        </p:txBody>
      </p:sp>
      <p:pic>
        <p:nvPicPr>
          <p:cNvPr id="6" name="图片 5">
            <a:extLst>
              <a:ext uri="{FF2B5EF4-FFF2-40B4-BE49-F238E27FC236}">
                <a16:creationId xmlns:a16="http://schemas.microsoft.com/office/drawing/2014/main" id="{82328692-82B9-1760-9045-87646A5D3653}"/>
              </a:ext>
            </a:extLst>
          </p:cNvPr>
          <p:cNvPicPr>
            <a:picLocks noChangeAspect="1"/>
          </p:cNvPicPr>
          <p:nvPr/>
        </p:nvPicPr>
        <p:blipFill rotWithShape="1">
          <a:blip r:embed="rId3"/>
          <a:srcRect b="1633"/>
          <a:stretch/>
        </p:blipFill>
        <p:spPr>
          <a:xfrm>
            <a:off x="1066800" y="4084684"/>
            <a:ext cx="2862059" cy="2283849"/>
          </a:xfrm>
          <a:prstGeom prst="rect">
            <a:avLst/>
          </a:prstGeom>
        </p:spPr>
      </p:pic>
      <p:pic>
        <p:nvPicPr>
          <p:cNvPr id="9" name="图片 8">
            <a:extLst>
              <a:ext uri="{FF2B5EF4-FFF2-40B4-BE49-F238E27FC236}">
                <a16:creationId xmlns:a16="http://schemas.microsoft.com/office/drawing/2014/main" id="{01D36CEF-1BD3-ACF7-D3F4-DF7EB66952CD}"/>
              </a:ext>
            </a:extLst>
          </p:cNvPr>
          <p:cNvPicPr>
            <a:picLocks noChangeAspect="1"/>
          </p:cNvPicPr>
          <p:nvPr/>
        </p:nvPicPr>
        <p:blipFill rotWithShape="1">
          <a:blip r:embed="rId4"/>
          <a:srcRect l="9953"/>
          <a:stretch/>
        </p:blipFill>
        <p:spPr>
          <a:xfrm>
            <a:off x="3053174" y="1475399"/>
            <a:ext cx="2890426" cy="2124075"/>
          </a:xfrm>
          <a:prstGeom prst="rect">
            <a:avLst/>
          </a:prstGeom>
        </p:spPr>
      </p:pic>
      <p:pic>
        <p:nvPicPr>
          <p:cNvPr id="11" name="图片 10">
            <a:extLst>
              <a:ext uri="{FF2B5EF4-FFF2-40B4-BE49-F238E27FC236}">
                <a16:creationId xmlns:a16="http://schemas.microsoft.com/office/drawing/2014/main" id="{A1D0309C-397D-D063-13B4-B838EDA5C543}"/>
              </a:ext>
            </a:extLst>
          </p:cNvPr>
          <p:cNvPicPr>
            <a:picLocks noChangeAspect="1"/>
          </p:cNvPicPr>
          <p:nvPr/>
        </p:nvPicPr>
        <p:blipFill rotWithShape="1">
          <a:blip r:embed="rId5"/>
          <a:srcRect l="13665"/>
          <a:stretch/>
        </p:blipFill>
        <p:spPr>
          <a:xfrm>
            <a:off x="6019800" y="1489687"/>
            <a:ext cx="3018012" cy="2095500"/>
          </a:xfrm>
          <a:prstGeom prst="rect">
            <a:avLst/>
          </a:prstGeom>
        </p:spPr>
      </p:pic>
      <p:sp>
        <p:nvSpPr>
          <p:cNvPr id="5" name="文本框 4">
            <a:extLst>
              <a:ext uri="{FF2B5EF4-FFF2-40B4-BE49-F238E27FC236}">
                <a16:creationId xmlns:a16="http://schemas.microsoft.com/office/drawing/2014/main" id="{9922746E-E6B3-200A-9EDC-7094378CE161}"/>
              </a:ext>
            </a:extLst>
          </p:cNvPr>
          <p:cNvSpPr txBox="1"/>
          <p:nvPr/>
        </p:nvSpPr>
        <p:spPr>
          <a:xfrm>
            <a:off x="1600200" y="6517372"/>
            <a:ext cx="2481059" cy="261610"/>
          </a:xfrm>
          <a:prstGeom prst="rect">
            <a:avLst/>
          </a:prstGeom>
          <a:noFill/>
        </p:spPr>
        <p:txBody>
          <a:bodyPr wrap="square">
            <a:spAutoFit/>
          </a:bodyPr>
          <a:lstStyle/>
          <a:p>
            <a:r>
              <a:rPr lang="en-US" altLang="zh-CN" sz="1100" b="1" dirty="0">
                <a:latin typeface="微软雅黑" panose="020B0503020204020204" pitchFamily="34" charset="-122"/>
                <a:ea typeface="微软雅黑" panose="020B0503020204020204" pitchFamily="34" charset="-122"/>
              </a:rPr>
              <a:t>Choi UY et al. EEM. 2015</a:t>
            </a:r>
            <a:endParaRPr lang="zh-CN" altLang="en-US" sz="1100" b="1"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E9FFBB43-1297-84E7-983F-45E77095C1A0}"/>
              </a:ext>
            </a:extLst>
          </p:cNvPr>
          <p:cNvSpPr txBox="1"/>
          <p:nvPr/>
        </p:nvSpPr>
        <p:spPr>
          <a:xfrm>
            <a:off x="4617202" y="4391816"/>
            <a:ext cx="3860943" cy="646331"/>
          </a:xfrm>
          <a:prstGeom prst="rect">
            <a:avLst/>
          </a:prstGeom>
          <a:noFill/>
        </p:spPr>
        <p:txBody>
          <a:bodyPr wrap="square">
            <a:spAutoFit/>
          </a:bodyPr>
          <a:lstStyle/>
          <a:p>
            <a:r>
              <a:rPr lang="en-US" altLang="zh-CN" sz="1200" b="1" dirty="0">
                <a:latin typeface="微软雅黑" panose="020B0503020204020204" pitchFamily="34" charset="-122"/>
                <a:ea typeface="微软雅黑" panose="020B0503020204020204" pitchFamily="34" charset="-122"/>
              </a:rPr>
              <a:t>(Oligoadenylate synthase) OAS family proteins are key antiviral factors downstream of interferon.</a:t>
            </a:r>
            <a:endParaRPr lang="zh-CN" altLang="en-US" sz="1200" b="1"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F30CD0EE-4F83-55D9-2359-6714D9C516A6}"/>
              </a:ext>
            </a:extLst>
          </p:cNvPr>
          <p:cNvPicPr>
            <a:picLocks noChangeAspect="1"/>
          </p:cNvPicPr>
          <p:nvPr/>
        </p:nvPicPr>
        <p:blipFill>
          <a:blip r:embed="rId6"/>
          <a:stretch>
            <a:fillRect/>
          </a:stretch>
        </p:blipFill>
        <p:spPr>
          <a:xfrm>
            <a:off x="213550" y="1223237"/>
            <a:ext cx="2513412" cy="2476666"/>
          </a:xfrm>
          <a:prstGeom prst="rect">
            <a:avLst/>
          </a:prstGeom>
        </p:spPr>
      </p:pic>
      <p:sp>
        <p:nvSpPr>
          <p:cNvPr id="10" name="文本框 9">
            <a:extLst>
              <a:ext uri="{FF2B5EF4-FFF2-40B4-BE49-F238E27FC236}">
                <a16:creationId xmlns:a16="http://schemas.microsoft.com/office/drawing/2014/main" id="{62FA71B9-444C-E2E4-861C-7ECCB12F62E2}"/>
              </a:ext>
            </a:extLst>
          </p:cNvPr>
          <p:cNvSpPr txBox="1"/>
          <p:nvPr/>
        </p:nvSpPr>
        <p:spPr>
          <a:xfrm>
            <a:off x="4347357" y="1223237"/>
            <a:ext cx="640244" cy="276999"/>
          </a:xfrm>
          <a:prstGeom prst="rect">
            <a:avLst/>
          </a:prstGeom>
          <a:noFill/>
        </p:spPr>
        <p:txBody>
          <a:bodyPr wrap="square">
            <a:spAutoFit/>
          </a:bodyPr>
          <a:lstStyle/>
          <a:p>
            <a:r>
              <a:rPr lang="en-US" altLang="zh-CN" sz="1200" b="1" dirty="0">
                <a:latin typeface="微软雅黑" panose="020B0503020204020204" pitchFamily="34" charset="-122"/>
                <a:ea typeface="微软雅黑" panose="020B0503020204020204" pitchFamily="34" charset="-122"/>
              </a:rPr>
              <a:t>OAS2</a:t>
            </a:r>
            <a:endParaRPr lang="zh-CN" altLang="en-US" sz="1200" b="1"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0CB6057D-AF68-2A6D-607E-31FEFAD380BA}"/>
              </a:ext>
            </a:extLst>
          </p:cNvPr>
          <p:cNvSpPr txBox="1"/>
          <p:nvPr/>
        </p:nvSpPr>
        <p:spPr>
          <a:xfrm>
            <a:off x="7528806" y="1209805"/>
            <a:ext cx="640244" cy="276999"/>
          </a:xfrm>
          <a:prstGeom prst="rect">
            <a:avLst/>
          </a:prstGeom>
          <a:noFill/>
        </p:spPr>
        <p:txBody>
          <a:bodyPr wrap="square">
            <a:spAutoFit/>
          </a:bodyPr>
          <a:lstStyle/>
          <a:p>
            <a:r>
              <a:rPr lang="en-US" altLang="zh-CN" sz="1200" b="1" dirty="0">
                <a:latin typeface="微软雅黑" panose="020B0503020204020204" pitchFamily="34" charset="-122"/>
                <a:ea typeface="微软雅黑" panose="020B0503020204020204" pitchFamily="34" charset="-122"/>
              </a:rPr>
              <a:t>OAS3</a:t>
            </a:r>
            <a:endParaRPr lang="zh-CN" altLang="en-US" sz="1200" b="1" dirty="0">
              <a:latin typeface="微软雅黑" panose="020B0503020204020204" pitchFamily="34" charset="-122"/>
              <a:ea typeface="微软雅黑" panose="020B0503020204020204" pitchFamily="34" charset="-122"/>
            </a:endParaRPr>
          </a:p>
        </p:txBody>
      </p:sp>
      <p:cxnSp>
        <p:nvCxnSpPr>
          <p:cNvPr id="14" name="直接箭头连接符 13">
            <a:extLst>
              <a:ext uri="{FF2B5EF4-FFF2-40B4-BE49-F238E27FC236}">
                <a16:creationId xmlns:a16="http://schemas.microsoft.com/office/drawing/2014/main" id="{A8D4D74E-639A-758C-3D86-8BCD81DA7ED7}"/>
              </a:ext>
            </a:extLst>
          </p:cNvPr>
          <p:cNvCxnSpPr>
            <a:cxnSpLocks/>
          </p:cNvCxnSpPr>
          <p:nvPr/>
        </p:nvCxnSpPr>
        <p:spPr>
          <a:xfrm flipV="1">
            <a:off x="1219200" y="3609566"/>
            <a:ext cx="76200" cy="235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FF60DE39-6C9D-F8F4-A6EF-AC2E1BFADB0B}"/>
              </a:ext>
            </a:extLst>
          </p:cNvPr>
          <p:cNvCxnSpPr>
            <a:cxnSpLocks/>
          </p:cNvCxnSpPr>
          <p:nvPr/>
        </p:nvCxnSpPr>
        <p:spPr>
          <a:xfrm flipV="1">
            <a:off x="1079500" y="3555008"/>
            <a:ext cx="76200" cy="2359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538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200" b="1" dirty="0">
                <a:solidFill>
                  <a:srgbClr val="C00000"/>
                </a:solidFill>
                <a:latin typeface="微软雅黑" panose="020B0503020204020204" charset="-122"/>
                <a:ea typeface="微软雅黑" panose="020B0503020204020204" charset="-122"/>
              </a:rPr>
              <a:t>前期工作基础：研发前沿的蛋白质组学技术</a:t>
            </a:r>
            <a:endParaRPr lang="ja-JP" altLang="en-US" sz="2200" b="1" dirty="0">
              <a:solidFill>
                <a:srgbClr val="C00000"/>
              </a:solidFill>
              <a:latin typeface="微软雅黑" panose="020B0503020204020204" charset="-122"/>
              <a:ea typeface="微软雅黑" panose="020B0503020204020204" charset="-122"/>
            </a:endParaRPr>
          </a:p>
        </p:txBody>
      </p:sp>
      <p:sp>
        <p:nvSpPr>
          <p:cNvPr id="33" name="文本框 32">
            <a:extLst>
              <a:ext uri="{FF2B5EF4-FFF2-40B4-BE49-F238E27FC236}">
                <a16:creationId xmlns:a16="http://schemas.microsoft.com/office/drawing/2014/main" id="{B1F13E7B-54FB-5A18-79E3-FAB05BF530AF}"/>
              </a:ext>
            </a:extLst>
          </p:cNvPr>
          <p:cNvSpPr txBox="1"/>
          <p:nvPr/>
        </p:nvSpPr>
        <p:spPr>
          <a:xfrm>
            <a:off x="0" y="6581748"/>
            <a:ext cx="9144000" cy="276999"/>
          </a:xfrm>
          <a:prstGeom prst="rect">
            <a:avLst/>
          </a:prstGeom>
          <a:noFill/>
        </p:spPr>
        <p:txBody>
          <a:bodyPr wrap="square">
            <a:spAutoFit/>
          </a:bodyPr>
          <a:lstStyle/>
          <a:p>
            <a:r>
              <a:rPr lang="en-US" altLang="zh-CN" sz="1200" b="1" i="1" dirty="0">
                <a:solidFill>
                  <a:srgbClr val="002060"/>
                </a:solidFill>
                <a:latin typeface="Times New Roman" panose="02020603050405020304" pitchFamily="18" charset="0"/>
                <a:cs typeface="Times New Roman" panose="02020603050405020304" pitchFamily="18" charset="0"/>
                <a:sym typeface="+mn-ea"/>
              </a:rPr>
              <a:t>Nature</a:t>
            </a:r>
            <a:r>
              <a:rPr lang="zh-CN" altLang="en-US" sz="1200" b="1" i="1" dirty="0">
                <a:solidFill>
                  <a:srgbClr val="002060"/>
                </a:solidFill>
                <a:latin typeface="Times New Roman" panose="02020603050405020304" pitchFamily="18" charset="0"/>
                <a:cs typeface="Times New Roman" panose="02020603050405020304" pitchFamily="18" charset="0"/>
                <a:sym typeface="+mn-ea"/>
              </a:rPr>
              <a:t> </a:t>
            </a:r>
            <a:r>
              <a:rPr lang="en-US" altLang="zh-CN" sz="1200" b="1" i="1" dirty="0">
                <a:solidFill>
                  <a:srgbClr val="002060"/>
                </a:solidFill>
                <a:latin typeface="Times New Roman" panose="02020603050405020304" pitchFamily="18" charset="0"/>
                <a:cs typeface="Times New Roman" panose="02020603050405020304" pitchFamily="18" charset="0"/>
                <a:sym typeface="+mn-ea"/>
              </a:rPr>
              <a:t>Communications.</a:t>
            </a:r>
            <a:r>
              <a:rPr lang="en-US" altLang="zh-CN" sz="1200" b="1" dirty="0">
                <a:solidFill>
                  <a:srgbClr val="002060"/>
                </a:solidFill>
                <a:latin typeface="Times New Roman" panose="02020603050405020304" pitchFamily="18" charset="0"/>
                <a:cs typeface="Times New Roman" panose="02020603050405020304" pitchFamily="18" charset="0"/>
                <a:sym typeface="+mn-ea"/>
              </a:rPr>
              <a:t> </a:t>
            </a:r>
            <a:r>
              <a:rPr lang="en-US" altLang="zh-CN" sz="1200" dirty="0">
                <a:solidFill>
                  <a:srgbClr val="002060"/>
                </a:solidFill>
                <a:latin typeface="Times New Roman" panose="02020603050405020304" pitchFamily="18" charset="0"/>
                <a:cs typeface="Times New Roman" panose="02020603050405020304" pitchFamily="18" charset="0"/>
                <a:sym typeface="+mn-ea"/>
              </a:rPr>
              <a:t>2019;  </a:t>
            </a:r>
            <a:r>
              <a:rPr lang="en-US" altLang="zh-CN" sz="1200" b="1" dirty="0">
                <a:solidFill>
                  <a:srgbClr val="002060"/>
                </a:solidFill>
                <a:latin typeface="Times New Roman" panose="02020603050405020304" pitchFamily="18" charset="0"/>
                <a:cs typeface="Times New Roman" panose="02020603050405020304" pitchFamily="18" charset="0"/>
                <a:sym typeface="+mn-ea"/>
              </a:rPr>
              <a:t>Genome Biology</a:t>
            </a:r>
            <a:r>
              <a:rPr lang="en-US" altLang="zh-CN" sz="1200" dirty="0">
                <a:solidFill>
                  <a:srgbClr val="002060"/>
                </a:solidFill>
                <a:latin typeface="Times New Roman" panose="02020603050405020304" pitchFamily="18" charset="0"/>
                <a:cs typeface="Times New Roman" panose="02020603050405020304" pitchFamily="18" charset="0"/>
                <a:sym typeface="+mn-ea"/>
              </a:rPr>
              <a:t>. 2021;</a:t>
            </a:r>
            <a:r>
              <a:rPr lang="zh-CN" altLang="en-US" sz="1200" dirty="0">
                <a:solidFill>
                  <a:srgbClr val="002060"/>
                </a:solidFill>
                <a:latin typeface="Times New Roman" panose="02020603050405020304" pitchFamily="18" charset="0"/>
                <a:cs typeface="Times New Roman" panose="02020603050405020304" pitchFamily="18" charset="0"/>
                <a:sym typeface="+mn-ea"/>
              </a:rPr>
              <a:t> </a:t>
            </a:r>
            <a:r>
              <a:rPr lang="en-US" altLang="zh-CN" sz="1200" b="1" i="1" dirty="0">
                <a:solidFill>
                  <a:srgbClr val="002060"/>
                </a:solidFill>
                <a:latin typeface="Times New Roman" panose="02020603050405020304" pitchFamily="18" charset="0"/>
                <a:cs typeface="Times New Roman" panose="02020603050405020304" pitchFamily="18" charset="0"/>
                <a:sym typeface="+mn-ea"/>
              </a:rPr>
              <a:t>Journal of Proteome Research</a:t>
            </a:r>
            <a:r>
              <a:rPr lang="en-US" altLang="zh-CN" sz="1200" dirty="0">
                <a:solidFill>
                  <a:srgbClr val="002060"/>
                </a:solidFill>
                <a:latin typeface="Times New Roman" panose="02020603050405020304" pitchFamily="18" charset="0"/>
                <a:cs typeface="Times New Roman" panose="02020603050405020304" pitchFamily="18" charset="0"/>
                <a:sym typeface="+mn-ea"/>
              </a:rPr>
              <a:t>. 2015;  </a:t>
            </a:r>
            <a:r>
              <a:rPr lang="en-US" altLang="zh-CN" sz="1200" b="1" i="1" dirty="0">
                <a:solidFill>
                  <a:srgbClr val="002060"/>
                </a:solidFill>
                <a:latin typeface="Times New Roman" panose="02020603050405020304" pitchFamily="18" charset="0"/>
                <a:cs typeface="Times New Roman" panose="02020603050405020304" pitchFamily="18" charset="0"/>
                <a:sym typeface="+mn-ea"/>
              </a:rPr>
              <a:t>Clin. Proteomics</a:t>
            </a:r>
            <a:r>
              <a:rPr lang="en-US" altLang="zh-CN" sz="1200" dirty="0">
                <a:solidFill>
                  <a:srgbClr val="002060"/>
                </a:solidFill>
                <a:latin typeface="Times New Roman" panose="02020603050405020304" pitchFamily="18" charset="0"/>
                <a:cs typeface="Times New Roman" panose="02020603050405020304" pitchFamily="18" charset="0"/>
                <a:sym typeface="+mn-ea"/>
              </a:rPr>
              <a:t>. 2019; </a:t>
            </a:r>
            <a:r>
              <a:rPr lang="en-US" altLang="zh-CN" sz="1200" b="1" i="1" dirty="0">
                <a:solidFill>
                  <a:srgbClr val="002060"/>
                </a:solidFill>
                <a:latin typeface="Times New Roman" panose="02020603050405020304" pitchFamily="18" charset="0"/>
                <a:cs typeface="Times New Roman" panose="02020603050405020304" pitchFamily="18" charset="0"/>
                <a:sym typeface="+mn-ea"/>
              </a:rPr>
              <a:t>PNAS</a:t>
            </a:r>
            <a:r>
              <a:rPr lang="en-US" altLang="zh-CN" sz="1200" dirty="0">
                <a:solidFill>
                  <a:srgbClr val="002060"/>
                </a:solidFill>
                <a:latin typeface="Times New Roman" panose="02020603050405020304" pitchFamily="18" charset="0"/>
                <a:cs typeface="Times New Roman" panose="02020603050405020304" pitchFamily="18" charset="0"/>
                <a:sym typeface="+mn-ea"/>
              </a:rPr>
              <a:t> 2023 </a:t>
            </a:r>
          </a:p>
        </p:txBody>
      </p:sp>
      <p:sp>
        <p:nvSpPr>
          <p:cNvPr id="34" name="文本框 33">
            <a:extLst>
              <a:ext uri="{FF2B5EF4-FFF2-40B4-BE49-F238E27FC236}">
                <a16:creationId xmlns:a16="http://schemas.microsoft.com/office/drawing/2014/main" id="{3C464010-A12C-4D3D-747C-2D5F864899B9}"/>
              </a:ext>
            </a:extLst>
          </p:cNvPr>
          <p:cNvSpPr txBox="1"/>
          <p:nvPr/>
        </p:nvSpPr>
        <p:spPr>
          <a:xfrm>
            <a:off x="116437" y="939663"/>
            <a:ext cx="8544348" cy="430887"/>
          </a:xfrm>
          <a:prstGeom prst="rect">
            <a:avLst/>
          </a:prstGeom>
          <a:noFill/>
        </p:spPr>
        <p:txBody>
          <a:bodyPr wrap="square">
            <a:spAutoFit/>
          </a:bodyPr>
          <a:lstStyle/>
          <a:p>
            <a:r>
              <a:rPr lang="zh-CN" altLang="zh-CN" sz="2200" b="1" kern="100" spc="-45"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为推动</a:t>
            </a:r>
            <a:r>
              <a:rPr lang="zh-CN" altLang="en-US" sz="2200" b="1" kern="100" spc="-45"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基于</a:t>
            </a:r>
            <a:r>
              <a:rPr lang="zh-CN" altLang="zh-CN" sz="2200" b="1" kern="100" spc="-45"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质谱</a:t>
            </a:r>
            <a:r>
              <a:rPr lang="zh-CN" altLang="en-US" sz="2200" b="1" kern="100" spc="-45"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的临床</a:t>
            </a:r>
            <a:r>
              <a:rPr lang="zh-CN" altLang="zh-CN" sz="2200" b="1" kern="100" spc="-45" dirty="0">
                <a:solidFill>
                  <a:srgbClr val="002060"/>
                </a:solidFill>
                <a:effectLst/>
                <a:latin typeface="微软雅黑" panose="020B0503020204020204" pitchFamily="34" charset="-122"/>
                <a:ea typeface="微软雅黑" panose="020B0503020204020204" pitchFamily="34" charset="-122"/>
                <a:cs typeface="Times New Roman" panose="02020603050405020304" pitchFamily="18" charset="0"/>
              </a:rPr>
              <a:t>蛋白质组</a:t>
            </a:r>
            <a:r>
              <a:rPr lang="zh-CN" altLang="en-US" sz="2200" b="1" kern="100" spc="-45"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rPr>
              <a:t>学筑基</a:t>
            </a:r>
            <a:endParaRPr lang="zh-CN" altLang="en-US" sz="2200" b="1" dirty="0">
              <a:solidFill>
                <a:srgbClr val="002060"/>
              </a:solidFill>
              <a:latin typeface="微软雅黑" panose="020B0503020204020204" pitchFamily="34" charset="-122"/>
              <a:ea typeface="微软雅黑" panose="020B0503020204020204" pitchFamily="34" charset="-122"/>
            </a:endParaRPr>
          </a:p>
        </p:txBody>
      </p:sp>
      <p:sp>
        <p:nvSpPr>
          <p:cNvPr id="47" name="Isosceles Triangle 3">
            <a:extLst>
              <a:ext uri="{FF2B5EF4-FFF2-40B4-BE49-F238E27FC236}">
                <a16:creationId xmlns:a16="http://schemas.microsoft.com/office/drawing/2014/main" id="{762B3E6C-2E52-6B06-C581-084AC92FE675}"/>
              </a:ext>
            </a:extLst>
          </p:cNvPr>
          <p:cNvSpPr/>
          <p:nvPr/>
        </p:nvSpPr>
        <p:spPr>
          <a:xfrm>
            <a:off x="1938564" y="2719145"/>
            <a:ext cx="1312871" cy="2952328"/>
          </a:xfrm>
          <a:prstGeom prst="triangle">
            <a:avLst/>
          </a:prstGeom>
          <a:solidFill>
            <a:schemeClr val="accent2">
              <a:lumMod val="60000"/>
              <a:lumOff val="40000"/>
            </a:schemeClr>
          </a:solidFill>
          <a:ln>
            <a:solidFill>
              <a:schemeClr val="accent2">
                <a:lumMod val="40000"/>
                <a:lumOff val="6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8" name="Isosceles Triangle 12">
            <a:extLst>
              <a:ext uri="{FF2B5EF4-FFF2-40B4-BE49-F238E27FC236}">
                <a16:creationId xmlns:a16="http://schemas.microsoft.com/office/drawing/2014/main" id="{837365F5-38CB-69A9-5813-1F7F35AE05E6}"/>
              </a:ext>
            </a:extLst>
          </p:cNvPr>
          <p:cNvSpPr/>
          <p:nvPr/>
        </p:nvSpPr>
        <p:spPr>
          <a:xfrm rot="10800000">
            <a:off x="3660169" y="2863161"/>
            <a:ext cx="1312871" cy="2952328"/>
          </a:xfrm>
          <a:prstGeom prst="triangle">
            <a:avLst/>
          </a:prstGeom>
          <a:solidFill>
            <a:schemeClr val="accent6">
              <a:lumMod val="60000"/>
              <a:lumOff val="40000"/>
            </a:schemeClr>
          </a:solidFill>
          <a:ln>
            <a:solidFill>
              <a:schemeClr val="accent2">
                <a:lumMod val="40000"/>
                <a:lumOff val="6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9" name="Isosceles Triangle 14">
            <a:extLst>
              <a:ext uri="{FF2B5EF4-FFF2-40B4-BE49-F238E27FC236}">
                <a16:creationId xmlns:a16="http://schemas.microsoft.com/office/drawing/2014/main" id="{75046681-E784-47D5-BEA2-AC48DA932B34}"/>
              </a:ext>
            </a:extLst>
          </p:cNvPr>
          <p:cNvSpPr/>
          <p:nvPr/>
        </p:nvSpPr>
        <p:spPr>
          <a:xfrm>
            <a:off x="5371460" y="2719145"/>
            <a:ext cx="1380697" cy="2952328"/>
          </a:xfrm>
          <a:prstGeom prst="triangle">
            <a:avLst/>
          </a:prstGeom>
          <a:solidFill>
            <a:schemeClr val="accent5">
              <a:lumMod val="60000"/>
              <a:lumOff val="40000"/>
            </a:schemeClr>
          </a:solidFill>
          <a:ln>
            <a:solidFill>
              <a:schemeClr val="accent2">
                <a:lumMod val="40000"/>
                <a:lumOff val="60000"/>
              </a:schemeClr>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0" name="圆角矩形 161">
            <a:extLst>
              <a:ext uri="{FF2B5EF4-FFF2-40B4-BE49-F238E27FC236}">
                <a16:creationId xmlns:a16="http://schemas.microsoft.com/office/drawing/2014/main" id="{6668EDF8-2691-21CE-34DE-9957BB313F7A}"/>
              </a:ext>
            </a:extLst>
          </p:cNvPr>
          <p:cNvSpPr/>
          <p:nvPr/>
        </p:nvSpPr>
        <p:spPr>
          <a:xfrm>
            <a:off x="1811769" y="1676400"/>
            <a:ext cx="4680000" cy="621610"/>
          </a:xfrm>
          <a:prstGeom prst="roundRect">
            <a:avLst/>
          </a:prstGeom>
          <a:solidFill>
            <a:schemeClr val="accent6">
              <a:lumMod val="20000"/>
              <a:lumOff val="80000"/>
              <a:alpha val="3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1" name="文本框 3">
            <a:extLst>
              <a:ext uri="{FF2B5EF4-FFF2-40B4-BE49-F238E27FC236}">
                <a16:creationId xmlns:a16="http://schemas.microsoft.com/office/drawing/2014/main" id="{2B9D9855-9304-831B-B0F0-E881045FF34A}"/>
              </a:ext>
            </a:extLst>
          </p:cNvPr>
          <p:cNvSpPr txBox="1"/>
          <p:nvPr/>
        </p:nvSpPr>
        <p:spPr>
          <a:xfrm>
            <a:off x="1769388" y="2287097"/>
            <a:ext cx="1620957" cy="52322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zh-CN" altLang="en-US" sz="2800" b="1" dirty="0">
                <a:solidFill>
                  <a:schemeClr val="accent2">
                    <a:lumMod val="7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筛查深度</a:t>
            </a:r>
            <a:endParaRPr lang="en-US" altLang="zh-CN" sz="2800" b="1" dirty="0">
              <a:solidFill>
                <a:schemeClr val="accent2">
                  <a:lumMod val="7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2" name="文本框 3">
            <a:extLst>
              <a:ext uri="{FF2B5EF4-FFF2-40B4-BE49-F238E27FC236}">
                <a16:creationId xmlns:a16="http://schemas.microsoft.com/office/drawing/2014/main" id="{5FA3A2AE-446F-4E97-8E66-5E69F67C2165}"/>
              </a:ext>
            </a:extLst>
          </p:cNvPr>
          <p:cNvSpPr txBox="1"/>
          <p:nvPr/>
        </p:nvSpPr>
        <p:spPr>
          <a:xfrm>
            <a:off x="2212776" y="1763695"/>
            <a:ext cx="3877985" cy="461665"/>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zh-CN" altLang="en-US" sz="2400" b="1" dirty="0">
                <a:latin typeface="微软雅黑" panose="020B0503020204020204" pitchFamily="34" charset="-122"/>
                <a:ea typeface="微软雅黑" panose="020B0503020204020204" pitchFamily="34" charset="-122"/>
                <a:cs typeface="Times New Roman" panose="02020603050405020304" pitchFamily="18" charset="0"/>
                <a:sym typeface="+mn-ea"/>
              </a:rPr>
              <a:t>临床蛋白质组学技术的关键</a:t>
            </a:r>
          </a:p>
        </p:txBody>
      </p:sp>
      <p:sp>
        <p:nvSpPr>
          <p:cNvPr id="53" name="文本框 3">
            <a:extLst>
              <a:ext uri="{FF2B5EF4-FFF2-40B4-BE49-F238E27FC236}">
                <a16:creationId xmlns:a16="http://schemas.microsoft.com/office/drawing/2014/main" id="{8E8572E9-5B9D-577B-8B99-8A9E199B9A99}"/>
              </a:ext>
            </a:extLst>
          </p:cNvPr>
          <p:cNvSpPr txBox="1"/>
          <p:nvPr/>
        </p:nvSpPr>
        <p:spPr>
          <a:xfrm>
            <a:off x="3757669" y="2287097"/>
            <a:ext cx="1261885" cy="52322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zh-CN" altLang="en-US" sz="2800" b="1"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灵敏度</a:t>
            </a:r>
            <a:endParaRPr lang="en-US" altLang="zh-CN" sz="2800" b="1" dirty="0">
              <a:solidFill>
                <a:schemeClr val="accent6">
                  <a:lumMod val="7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4" name="文本框 3">
            <a:extLst>
              <a:ext uri="{FF2B5EF4-FFF2-40B4-BE49-F238E27FC236}">
                <a16:creationId xmlns:a16="http://schemas.microsoft.com/office/drawing/2014/main" id="{19F436FA-F21C-A6D3-974C-E65A2C53ADDC}"/>
              </a:ext>
            </a:extLst>
          </p:cNvPr>
          <p:cNvSpPr txBox="1"/>
          <p:nvPr/>
        </p:nvSpPr>
        <p:spPr>
          <a:xfrm>
            <a:off x="5579842" y="2287097"/>
            <a:ext cx="902811" cy="52322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zh-CN" altLang="en-US" sz="2800" b="1" dirty="0">
                <a:solidFill>
                  <a:schemeClr val="accent5">
                    <a:lumMod val="7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通量</a:t>
            </a:r>
            <a:endParaRPr lang="en-US" altLang="zh-CN" sz="2800" b="1" dirty="0">
              <a:solidFill>
                <a:schemeClr val="accent5">
                  <a:lumMod val="7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5" name="文本框 3">
            <a:extLst>
              <a:ext uri="{FF2B5EF4-FFF2-40B4-BE49-F238E27FC236}">
                <a16:creationId xmlns:a16="http://schemas.microsoft.com/office/drawing/2014/main" id="{01B0BABF-94F4-A5C5-0EF2-6F64063A15D4}"/>
              </a:ext>
            </a:extLst>
          </p:cNvPr>
          <p:cNvSpPr txBox="1"/>
          <p:nvPr/>
        </p:nvSpPr>
        <p:spPr>
          <a:xfrm>
            <a:off x="2429708" y="3111123"/>
            <a:ext cx="343364" cy="40011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rPr>
              <a:t>1</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6" name="文本框 3">
            <a:extLst>
              <a:ext uri="{FF2B5EF4-FFF2-40B4-BE49-F238E27FC236}">
                <a16:creationId xmlns:a16="http://schemas.microsoft.com/office/drawing/2014/main" id="{C2CEF2B9-269E-7239-28EA-7F981025EA8A}"/>
              </a:ext>
            </a:extLst>
          </p:cNvPr>
          <p:cNvSpPr txBox="1"/>
          <p:nvPr/>
        </p:nvSpPr>
        <p:spPr>
          <a:xfrm>
            <a:off x="2170140" y="4273365"/>
            <a:ext cx="819455" cy="40011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en-US" altLang="zh-CN"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5000</a:t>
            </a:r>
            <a:endParaRPr lang="zh-CN" altLang="en-US"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7" name="文本框 3">
            <a:extLst>
              <a:ext uri="{FF2B5EF4-FFF2-40B4-BE49-F238E27FC236}">
                <a16:creationId xmlns:a16="http://schemas.microsoft.com/office/drawing/2014/main" id="{5112236F-A5B8-AD1B-992A-7460E4E6ECBD}"/>
              </a:ext>
            </a:extLst>
          </p:cNvPr>
          <p:cNvSpPr txBox="1"/>
          <p:nvPr/>
        </p:nvSpPr>
        <p:spPr>
          <a:xfrm>
            <a:off x="1933811" y="5134006"/>
            <a:ext cx="1364476" cy="461665"/>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12000+</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8" name="文本框 3">
            <a:extLst>
              <a:ext uri="{FF2B5EF4-FFF2-40B4-BE49-F238E27FC236}">
                <a16:creationId xmlns:a16="http://schemas.microsoft.com/office/drawing/2014/main" id="{96A1BDAF-602C-2BA5-C009-F0B316F78896}"/>
              </a:ext>
            </a:extLst>
          </p:cNvPr>
          <p:cNvSpPr txBox="1"/>
          <p:nvPr/>
        </p:nvSpPr>
        <p:spPr>
          <a:xfrm>
            <a:off x="3993022" y="3111123"/>
            <a:ext cx="697627" cy="40011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千万</a:t>
            </a:r>
          </a:p>
        </p:txBody>
      </p:sp>
      <p:sp>
        <p:nvSpPr>
          <p:cNvPr id="59" name="文本框 3">
            <a:extLst>
              <a:ext uri="{FF2B5EF4-FFF2-40B4-BE49-F238E27FC236}">
                <a16:creationId xmlns:a16="http://schemas.microsoft.com/office/drawing/2014/main" id="{976CBFF0-EB79-D9A9-DD27-6D02119FBCE3}"/>
              </a:ext>
            </a:extLst>
          </p:cNvPr>
          <p:cNvSpPr txBox="1"/>
          <p:nvPr/>
        </p:nvSpPr>
        <p:spPr>
          <a:xfrm>
            <a:off x="3993022" y="4273365"/>
            <a:ext cx="697627" cy="40011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zh-CN" altLang="en-US"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百万</a:t>
            </a:r>
          </a:p>
        </p:txBody>
      </p:sp>
      <p:sp>
        <p:nvSpPr>
          <p:cNvPr id="60" name="文本框 3">
            <a:extLst>
              <a:ext uri="{FF2B5EF4-FFF2-40B4-BE49-F238E27FC236}">
                <a16:creationId xmlns:a16="http://schemas.microsoft.com/office/drawing/2014/main" id="{5EDFB8E0-9CF2-2720-33B6-0BABCA013F41}"/>
              </a:ext>
            </a:extLst>
          </p:cNvPr>
          <p:cNvSpPr txBox="1"/>
          <p:nvPr/>
        </p:nvSpPr>
        <p:spPr>
          <a:xfrm>
            <a:off x="3812343" y="5134006"/>
            <a:ext cx="915636" cy="461665"/>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&lt;1</a:t>
            </a:r>
            <a:r>
              <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万</a:t>
            </a:r>
          </a:p>
        </p:txBody>
      </p:sp>
      <p:sp>
        <p:nvSpPr>
          <p:cNvPr id="61" name="文本框 3">
            <a:extLst>
              <a:ext uri="{FF2B5EF4-FFF2-40B4-BE49-F238E27FC236}">
                <a16:creationId xmlns:a16="http://schemas.microsoft.com/office/drawing/2014/main" id="{E8C6CEAC-42A9-784F-54AC-B23E6AEEA1CF}"/>
              </a:ext>
            </a:extLst>
          </p:cNvPr>
          <p:cNvSpPr txBox="1"/>
          <p:nvPr/>
        </p:nvSpPr>
        <p:spPr>
          <a:xfrm>
            <a:off x="5820802" y="5134006"/>
            <a:ext cx="562975" cy="461665"/>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en-US" altLang="zh-CN"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29</a:t>
            </a:r>
            <a:endParaRPr lang="zh-CN" altLang="en-US" sz="24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2" name="文本框 3">
            <a:extLst>
              <a:ext uri="{FF2B5EF4-FFF2-40B4-BE49-F238E27FC236}">
                <a16:creationId xmlns:a16="http://schemas.microsoft.com/office/drawing/2014/main" id="{96E61C08-048C-551A-5B7D-660A66B3D025}"/>
              </a:ext>
            </a:extLst>
          </p:cNvPr>
          <p:cNvSpPr txBox="1"/>
          <p:nvPr/>
        </p:nvSpPr>
        <p:spPr>
          <a:xfrm>
            <a:off x="5810779" y="4273365"/>
            <a:ext cx="502061" cy="40011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en-US" altLang="zh-CN"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10</a:t>
            </a:r>
            <a:endParaRPr lang="zh-CN" altLang="en-US" sz="20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3" name="文本框 3">
            <a:extLst>
              <a:ext uri="{FF2B5EF4-FFF2-40B4-BE49-F238E27FC236}">
                <a16:creationId xmlns:a16="http://schemas.microsoft.com/office/drawing/2014/main" id="{552175E8-8C4F-7D4B-2C04-23440512B7BB}"/>
              </a:ext>
            </a:extLst>
          </p:cNvPr>
          <p:cNvSpPr txBox="1"/>
          <p:nvPr/>
        </p:nvSpPr>
        <p:spPr>
          <a:xfrm>
            <a:off x="5890126" y="3111123"/>
            <a:ext cx="343364" cy="400110"/>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rPr>
              <a:t>2</a:t>
            </a:r>
            <a:endPar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4" name="文本框 3">
            <a:extLst>
              <a:ext uri="{FF2B5EF4-FFF2-40B4-BE49-F238E27FC236}">
                <a16:creationId xmlns:a16="http://schemas.microsoft.com/office/drawing/2014/main" id="{1E317FEE-0CDE-2121-583A-65757DD2073F}"/>
              </a:ext>
            </a:extLst>
          </p:cNvPr>
          <p:cNvSpPr txBox="1"/>
          <p:nvPr/>
        </p:nvSpPr>
        <p:spPr>
          <a:xfrm>
            <a:off x="3080274" y="5683667"/>
            <a:ext cx="2458286" cy="707886"/>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检测所需</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eaLnBrk="1" hangingPunct="1">
              <a:spcBef>
                <a:spcPct val="0"/>
              </a:spcBef>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细胞量</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5" name="文本框 3">
            <a:extLst>
              <a:ext uri="{FF2B5EF4-FFF2-40B4-BE49-F238E27FC236}">
                <a16:creationId xmlns:a16="http://schemas.microsoft.com/office/drawing/2014/main" id="{9CC3B921-FE49-E89B-7D0B-D6B659BC1B9D}"/>
              </a:ext>
            </a:extLst>
          </p:cNvPr>
          <p:cNvSpPr txBox="1"/>
          <p:nvPr/>
        </p:nvSpPr>
        <p:spPr>
          <a:xfrm>
            <a:off x="5240514" y="5683667"/>
            <a:ext cx="1723549" cy="707886"/>
          </a:xfrm>
          <a:prstGeom prst="rect">
            <a:avLst/>
          </a:prstGeom>
          <a:noFill/>
        </p:spPr>
        <p:txBody>
          <a:bodyPr wrap="none" rtlCol="0" anchor="t">
            <a:spAutoFit/>
          </a:bodyPr>
          <a:lstStyle/>
          <a:p>
            <a:pPr algn="ctr" eaLnBrk="1" hangingPunct="1">
              <a:spcBef>
                <a:spcPct val="0"/>
              </a:spcBef>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单个实验</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eaLnBrk="1" hangingPunct="1">
              <a:spcBef>
                <a:spcPct val="0"/>
              </a:spcBef>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分析样本数量</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66" name="文本框 3">
            <a:extLst>
              <a:ext uri="{FF2B5EF4-FFF2-40B4-BE49-F238E27FC236}">
                <a16:creationId xmlns:a16="http://schemas.microsoft.com/office/drawing/2014/main" id="{E6AB38FD-87C6-D75A-6995-E00789B63624}"/>
              </a:ext>
            </a:extLst>
          </p:cNvPr>
          <p:cNvSpPr txBox="1"/>
          <p:nvPr/>
        </p:nvSpPr>
        <p:spPr>
          <a:xfrm>
            <a:off x="1398184" y="5683667"/>
            <a:ext cx="2458286" cy="707886"/>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覆盖到的</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eaLnBrk="1" hangingPunct="1">
              <a:spcBef>
                <a:spcPct val="0"/>
              </a:spcBef>
              <a:buFont typeface="Arial" panose="020B0604020202020204" pitchFamily="34" charset="0"/>
              <a:buNone/>
            </a:pPr>
            <a:r>
              <a:rPr lang="zh-CN" altLang="en-US" sz="2000" b="1" dirty="0">
                <a:latin typeface="微软雅黑" panose="020B0503020204020204" pitchFamily="34" charset="-122"/>
                <a:ea typeface="微软雅黑" panose="020B0503020204020204" pitchFamily="34" charset="-122"/>
                <a:cs typeface="Times New Roman" panose="02020603050405020304" pitchFamily="18" charset="0"/>
                <a:sym typeface="+mn-ea"/>
              </a:rPr>
              <a:t>蛋白质数量</a:t>
            </a:r>
            <a:endParaRPr lang="en-US" altLang="zh-CN" sz="20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cxnSp>
        <p:nvCxnSpPr>
          <p:cNvPr id="67" name="Straight Connector 10">
            <a:extLst>
              <a:ext uri="{FF2B5EF4-FFF2-40B4-BE49-F238E27FC236}">
                <a16:creationId xmlns:a16="http://schemas.microsoft.com/office/drawing/2014/main" id="{9B6E5ED9-7006-C443-CC4E-D28C591799BF}"/>
              </a:ext>
            </a:extLst>
          </p:cNvPr>
          <p:cNvCxnSpPr/>
          <p:nvPr/>
        </p:nvCxnSpPr>
        <p:spPr>
          <a:xfrm>
            <a:off x="1811769" y="4231313"/>
            <a:ext cx="6120680" cy="0"/>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38">
            <a:extLst>
              <a:ext uri="{FF2B5EF4-FFF2-40B4-BE49-F238E27FC236}">
                <a16:creationId xmlns:a16="http://schemas.microsoft.com/office/drawing/2014/main" id="{6445EAEC-6802-9AFA-8147-FAC881D18E0F}"/>
              </a:ext>
            </a:extLst>
          </p:cNvPr>
          <p:cNvCxnSpPr/>
          <p:nvPr/>
        </p:nvCxnSpPr>
        <p:spPr>
          <a:xfrm>
            <a:off x="1811769" y="5650975"/>
            <a:ext cx="612068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9" name="文本框 3">
            <a:extLst>
              <a:ext uri="{FF2B5EF4-FFF2-40B4-BE49-F238E27FC236}">
                <a16:creationId xmlns:a16="http://schemas.microsoft.com/office/drawing/2014/main" id="{20EA1310-8163-1BC4-8ADD-DB6A2605110F}"/>
              </a:ext>
            </a:extLst>
          </p:cNvPr>
          <p:cNvSpPr txBox="1"/>
          <p:nvPr/>
        </p:nvSpPr>
        <p:spPr>
          <a:xfrm>
            <a:off x="6715253" y="3761501"/>
            <a:ext cx="1023727" cy="954107"/>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常规</a:t>
            </a:r>
            <a:endParaRPr lang="en-US" altLang="zh-CN" sz="28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eaLnBrk="1" hangingPunct="1">
              <a:spcBef>
                <a:spcPct val="0"/>
              </a:spcBef>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rPr>
              <a:t>方法</a:t>
            </a:r>
            <a:endParaRPr lang="en-US" altLang="zh-CN" sz="2800" b="1" dirty="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70" name="文本框 3">
            <a:extLst>
              <a:ext uri="{FF2B5EF4-FFF2-40B4-BE49-F238E27FC236}">
                <a16:creationId xmlns:a16="http://schemas.microsoft.com/office/drawing/2014/main" id="{68AA38C6-5C1E-97D4-F250-DD646526B5D4}"/>
              </a:ext>
            </a:extLst>
          </p:cNvPr>
          <p:cNvSpPr txBox="1"/>
          <p:nvPr/>
        </p:nvSpPr>
        <p:spPr>
          <a:xfrm>
            <a:off x="6654768" y="5181600"/>
            <a:ext cx="1312872" cy="954107"/>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我们的</a:t>
            </a:r>
            <a:endPar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eaLnBrk="1" hangingPunct="1">
              <a:spcBef>
                <a:spcPct val="0"/>
              </a:spcBef>
              <a:buFont typeface="Arial" panose="020B0604020202020204" pitchFamily="34" charset="0"/>
              <a:buNone/>
            </a:pP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方法</a:t>
            </a:r>
            <a:endParaRPr lang="en-US" altLang="zh-CN"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1" name="Rectangle 20">
            <a:extLst>
              <a:ext uri="{FF2B5EF4-FFF2-40B4-BE49-F238E27FC236}">
                <a16:creationId xmlns:a16="http://schemas.microsoft.com/office/drawing/2014/main" id="{4A7B37A1-8042-1518-B01E-75339EDBBC5F}"/>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075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prstClr val="black"/>
                </a:solidFill>
                <a:latin typeface="+mn-lt"/>
              </a:rPr>
              <a:t>Summary</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207019" y="957992"/>
            <a:ext cx="8479782" cy="7109639"/>
          </a:xfrm>
          <a:prstGeom prst="rect">
            <a:avLst/>
          </a:prstGeom>
          <a:noFill/>
        </p:spPr>
        <p:txBody>
          <a:bodyPr wrap="square" rtlCol="0">
            <a:spAutoFit/>
          </a:bodyPr>
          <a:lstStyle/>
          <a:p>
            <a:pPr algn="l"/>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Globally attenuated host responses in Omicron vs WT Strain</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 Omics display prominent platelet related changes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Platelets display reduction of canonical </a:t>
            </a:r>
            <a:r>
              <a:rPr lang="en-US" altLang="zh-CN" sz="2400" dirty="0" err="1">
                <a:solidFill>
                  <a:prstClr val="black"/>
                </a:solidFill>
                <a:latin typeface="Calibri"/>
              </a:rPr>
              <a:t>hemeostasis</a:t>
            </a:r>
            <a:r>
              <a:rPr lang="en-US" altLang="zh-CN" sz="2400" dirty="0">
                <a:solidFill>
                  <a:prstClr val="black"/>
                </a:solidFill>
                <a:latin typeface="Calibri"/>
              </a:rPr>
              <a:t> character but obtained enhanced immune features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Unbiased multi-omics integration reveals the landscape of host response dynamics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 shows strong interferon mediated antiviral signatures</a:t>
            </a: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algn="l"/>
            <a:endParaRPr lang="en-US" altLang="zh-CN" sz="2400" dirty="0">
              <a:solidFill>
                <a:prstClr val="black"/>
              </a:solidFill>
              <a:latin typeface="Calibri"/>
            </a:endParaRPr>
          </a:p>
        </p:txBody>
      </p:sp>
    </p:spTree>
    <p:extLst>
      <p:ext uri="{BB962C8B-B14F-4D97-AF65-F5344CB8AC3E}">
        <p14:creationId xmlns:p14="http://schemas.microsoft.com/office/powerpoint/2010/main" val="1216850774"/>
      </p:ext>
    </p:extLst>
  </p:cSld>
  <p:clrMapOvr>
    <a:masterClrMapping/>
  </p:clrMapOvr>
  <mc:AlternateContent xmlns:mc="http://schemas.openxmlformats.org/markup-compatibility/2006" xmlns:p14="http://schemas.microsoft.com/office/powerpoint/2010/main">
    <mc:Choice Requires="p14">
      <p:transition spd="slow" p14:dur="2000" advTm="6191"/>
    </mc:Choice>
    <mc:Fallback xmlns="">
      <p:transition spd="slow" advTm="619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6" name="椭圆 5">
            <a:extLst>
              <a:ext uri="{FF2B5EF4-FFF2-40B4-BE49-F238E27FC236}">
                <a16:creationId xmlns:a16="http://schemas.microsoft.com/office/drawing/2014/main" id="{3E7CD7A6-F2E2-3972-06B9-0B90C4DD1563}"/>
              </a:ext>
            </a:extLst>
          </p:cNvPr>
          <p:cNvSpPr/>
          <p:nvPr/>
        </p:nvSpPr>
        <p:spPr>
          <a:xfrm>
            <a:off x="1295400" y="2209800"/>
            <a:ext cx="2520000" cy="2520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8B0578BB-E524-D474-FE0F-8CE01C700D00}"/>
              </a:ext>
            </a:extLst>
          </p:cNvPr>
          <p:cNvSpPr txBox="1"/>
          <p:nvPr/>
        </p:nvSpPr>
        <p:spPr>
          <a:xfrm>
            <a:off x="6477000" y="2910871"/>
            <a:ext cx="1371600" cy="1077218"/>
          </a:xfrm>
          <a:prstGeom prst="rect">
            <a:avLst/>
          </a:prstGeom>
          <a:noFill/>
        </p:spPr>
        <p:txBody>
          <a:bodyPr wrap="square" rtlCol="0">
            <a:spAutoFit/>
          </a:bodyPr>
          <a:lstStyle/>
          <a:p>
            <a:pPr algn="ctr"/>
            <a:r>
              <a:rPr lang="en-US" altLang="zh-CN" sz="3200" dirty="0"/>
              <a:t>Single cell</a:t>
            </a:r>
            <a:endParaRPr lang="zh-CN" altLang="en-US" sz="3200" dirty="0"/>
          </a:p>
        </p:txBody>
      </p:sp>
      <p:sp>
        <p:nvSpPr>
          <p:cNvPr id="11" name="椭圆 10">
            <a:extLst>
              <a:ext uri="{FF2B5EF4-FFF2-40B4-BE49-F238E27FC236}">
                <a16:creationId xmlns:a16="http://schemas.microsoft.com/office/drawing/2014/main" id="{B2D4F2C8-012B-3FBB-011C-37E06D535917}"/>
              </a:ext>
            </a:extLst>
          </p:cNvPr>
          <p:cNvSpPr/>
          <p:nvPr/>
        </p:nvSpPr>
        <p:spPr>
          <a:xfrm>
            <a:off x="6476911" y="2743200"/>
            <a:ext cx="1368000" cy="1368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B5274EDA-2251-0C40-D567-38571399BAA6}"/>
              </a:ext>
            </a:extLst>
          </p:cNvPr>
          <p:cNvSpPr txBox="1"/>
          <p:nvPr/>
        </p:nvSpPr>
        <p:spPr>
          <a:xfrm>
            <a:off x="2095500" y="3163669"/>
            <a:ext cx="1181100" cy="646331"/>
          </a:xfrm>
          <a:prstGeom prst="rect">
            <a:avLst/>
          </a:prstGeom>
          <a:noFill/>
        </p:spPr>
        <p:txBody>
          <a:bodyPr wrap="square" rtlCol="0">
            <a:spAutoFit/>
          </a:bodyPr>
          <a:lstStyle/>
          <a:p>
            <a:r>
              <a:rPr lang="en-US" altLang="zh-CN" sz="3600" dirty="0"/>
              <a:t>Bulk</a:t>
            </a:r>
            <a:endParaRPr lang="zh-CN" altLang="en-US" sz="3600" dirty="0"/>
          </a:p>
        </p:txBody>
      </p:sp>
      <p:pic>
        <p:nvPicPr>
          <p:cNvPr id="1026" name="Picture 2" descr="放大镜设计图__图片素材_其他_设计图库_昵图网nipic.com">
            <a:extLst>
              <a:ext uri="{FF2B5EF4-FFF2-40B4-BE49-F238E27FC236}">
                <a16:creationId xmlns:a16="http://schemas.microsoft.com/office/drawing/2014/main" id="{BEF40F58-282F-6A7E-2D2F-030F9F32BA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961"/>
          <a:stretch/>
        </p:blipFill>
        <p:spPr bwMode="auto">
          <a:xfrm rot="2895407">
            <a:off x="4490918" y="2635610"/>
            <a:ext cx="1268662" cy="194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65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99060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97382"/>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300" b="1" dirty="0">
                <a:solidFill>
                  <a:srgbClr val="002060"/>
                </a:solidFill>
                <a:latin typeface="微软雅黑" panose="020B0503020204020204" charset="-122"/>
                <a:ea typeface="微软雅黑" panose="020B0503020204020204" charset="-122"/>
              </a:rPr>
              <a:t>Platelets preferentially form aggregates with immune cells </a:t>
            </a:r>
            <a:endParaRPr lang="ja-JP" altLang="en-US" sz="2300" b="1" dirty="0">
              <a:solidFill>
                <a:srgbClr val="002060"/>
              </a:solidFill>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98C29AFB-DB6B-2CEA-69C6-049C79A73D8C}"/>
              </a:ext>
            </a:extLst>
          </p:cNvPr>
          <p:cNvPicPr>
            <a:picLocks noChangeAspect="1"/>
          </p:cNvPicPr>
          <p:nvPr/>
        </p:nvPicPr>
        <p:blipFill>
          <a:blip r:embed="rId3"/>
          <a:stretch>
            <a:fillRect/>
          </a:stretch>
        </p:blipFill>
        <p:spPr>
          <a:xfrm>
            <a:off x="4953000" y="1791790"/>
            <a:ext cx="3736168" cy="3725552"/>
          </a:xfrm>
          <a:prstGeom prst="rect">
            <a:avLst/>
          </a:prstGeom>
        </p:spPr>
      </p:pic>
      <p:pic>
        <p:nvPicPr>
          <p:cNvPr id="7" name="图片 6">
            <a:extLst>
              <a:ext uri="{FF2B5EF4-FFF2-40B4-BE49-F238E27FC236}">
                <a16:creationId xmlns:a16="http://schemas.microsoft.com/office/drawing/2014/main" id="{8FCA73D8-B717-D05F-C19C-888E754DB286}"/>
              </a:ext>
            </a:extLst>
          </p:cNvPr>
          <p:cNvPicPr>
            <a:picLocks noChangeAspect="1"/>
          </p:cNvPicPr>
          <p:nvPr/>
        </p:nvPicPr>
        <p:blipFill>
          <a:blip r:embed="rId4"/>
          <a:stretch>
            <a:fillRect/>
          </a:stretch>
        </p:blipFill>
        <p:spPr>
          <a:xfrm>
            <a:off x="0" y="1454291"/>
            <a:ext cx="4343400" cy="4400550"/>
          </a:xfrm>
          <a:prstGeom prst="rect">
            <a:avLst/>
          </a:prstGeom>
        </p:spPr>
      </p:pic>
      <p:sp>
        <p:nvSpPr>
          <p:cNvPr id="9" name="矩形 8">
            <a:extLst>
              <a:ext uri="{FF2B5EF4-FFF2-40B4-BE49-F238E27FC236}">
                <a16:creationId xmlns:a16="http://schemas.microsoft.com/office/drawing/2014/main" id="{754D314A-0B99-7ED9-169F-2402C2A35BE8}"/>
              </a:ext>
            </a:extLst>
          </p:cNvPr>
          <p:cNvSpPr/>
          <p:nvPr/>
        </p:nvSpPr>
        <p:spPr>
          <a:xfrm>
            <a:off x="1752600" y="2706783"/>
            <a:ext cx="1066800" cy="990600"/>
          </a:xfrm>
          <a:prstGeom prst="rect">
            <a:avLst/>
          </a:prstGeom>
          <a:no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8C991C59-6C5A-31BC-40EC-B5493C60FD5B}"/>
              </a:ext>
            </a:extLst>
          </p:cNvPr>
          <p:cNvSpPr/>
          <p:nvPr/>
        </p:nvSpPr>
        <p:spPr>
          <a:xfrm>
            <a:off x="4495800" y="3494448"/>
            <a:ext cx="381000" cy="160118"/>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99291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8580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252501"/>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300" b="1" dirty="0">
                <a:solidFill>
                  <a:srgbClr val="002060"/>
                </a:solidFill>
                <a:latin typeface="微软雅黑" panose="020B0503020204020204" charset="-122"/>
                <a:ea typeface="微软雅黑" panose="020B0503020204020204" charset="-122"/>
              </a:rPr>
              <a:t>Platelets preferentially form aggregates with immune cells </a:t>
            </a:r>
            <a:endParaRPr lang="ja-JP" altLang="en-US" sz="2300" b="1" dirty="0">
              <a:solidFill>
                <a:srgbClr val="002060"/>
              </a:solidFill>
              <a:latin typeface="微软雅黑" panose="020B0503020204020204" charset="-122"/>
              <a:ea typeface="微软雅黑" panose="020B0503020204020204" charset="-122"/>
            </a:endParaRPr>
          </a:p>
        </p:txBody>
      </p:sp>
      <p:pic>
        <p:nvPicPr>
          <p:cNvPr id="8" name="图片 7">
            <a:extLst>
              <a:ext uri="{FF2B5EF4-FFF2-40B4-BE49-F238E27FC236}">
                <a16:creationId xmlns:a16="http://schemas.microsoft.com/office/drawing/2014/main" id="{39A30739-E8A0-8BA7-627A-52BC58AAB6D3}"/>
              </a:ext>
            </a:extLst>
          </p:cNvPr>
          <p:cNvPicPr>
            <a:picLocks noChangeAspect="1"/>
          </p:cNvPicPr>
          <p:nvPr/>
        </p:nvPicPr>
        <p:blipFill>
          <a:blip r:embed="rId3"/>
          <a:stretch>
            <a:fillRect/>
          </a:stretch>
        </p:blipFill>
        <p:spPr>
          <a:xfrm>
            <a:off x="1973874" y="986311"/>
            <a:ext cx="5578719" cy="2496706"/>
          </a:xfrm>
          <a:prstGeom prst="rect">
            <a:avLst/>
          </a:prstGeom>
        </p:spPr>
      </p:pic>
      <p:pic>
        <p:nvPicPr>
          <p:cNvPr id="12" name="图片 11">
            <a:extLst>
              <a:ext uri="{FF2B5EF4-FFF2-40B4-BE49-F238E27FC236}">
                <a16:creationId xmlns:a16="http://schemas.microsoft.com/office/drawing/2014/main" id="{72A3EAA0-A781-2D4C-F2FC-3575959AD103}"/>
              </a:ext>
            </a:extLst>
          </p:cNvPr>
          <p:cNvPicPr>
            <a:picLocks noChangeAspect="1"/>
          </p:cNvPicPr>
          <p:nvPr/>
        </p:nvPicPr>
        <p:blipFill>
          <a:blip r:embed="rId4"/>
          <a:stretch>
            <a:fillRect/>
          </a:stretch>
        </p:blipFill>
        <p:spPr>
          <a:xfrm>
            <a:off x="1979970" y="3724656"/>
            <a:ext cx="5347931" cy="2971800"/>
          </a:xfrm>
          <a:prstGeom prst="rect">
            <a:avLst/>
          </a:prstGeom>
        </p:spPr>
      </p:pic>
    </p:spTree>
    <p:extLst>
      <p:ext uri="{BB962C8B-B14F-4D97-AF65-F5344CB8AC3E}">
        <p14:creationId xmlns:p14="http://schemas.microsoft.com/office/powerpoint/2010/main" val="3146353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8580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252501"/>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300" b="1" dirty="0">
                <a:solidFill>
                  <a:srgbClr val="002060"/>
                </a:solidFill>
                <a:latin typeface="微软雅黑" panose="020B0503020204020204" charset="-122"/>
                <a:ea typeface="微软雅黑" panose="020B0503020204020204" charset="-122"/>
              </a:rPr>
              <a:t>Platelets preferentially form aggregates with immune cells </a:t>
            </a:r>
            <a:endParaRPr lang="ja-JP" altLang="en-US" sz="2300" b="1" dirty="0">
              <a:solidFill>
                <a:srgbClr val="002060"/>
              </a:solidFill>
              <a:latin typeface="微软雅黑" panose="020B0503020204020204" charset="-122"/>
              <a:ea typeface="微软雅黑" panose="020B0503020204020204" charset="-122"/>
            </a:endParaRPr>
          </a:p>
        </p:txBody>
      </p:sp>
      <p:pic>
        <p:nvPicPr>
          <p:cNvPr id="6" name="图片 5">
            <a:extLst>
              <a:ext uri="{FF2B5EF4-FFF2-40B4-BE49-F238E27FC236}">
                <a16:creationId xmlns:a16="http://schemas.microsoft.com/office/drawing/2014/main" id="{8FD96159-27B7-BBB2-223D-5B595017EEE6}"/>
              </a:ext>
            </a:extLst>
          </p:cNvPr>
          <p:cNvPicPr>
            <a:picLocks noChangeAspect="1"/>
          </p:cNvPicPr>
          <p:nvPr/>
        </p:nvPicPr>
        <p:blipFill>
          <a:blip r:embed="rId3"/>
          <a:stretch>
            <a:fillRect/>
          </a:stretch>
        </p:blipFill>
        <p:spPr>
          <a:xfrm>
            <a:off x="533400" y="1263472"/>
            <a:ext cx="7924800" cy="5381625"/>
          </a:xfrm>
          <a:prstGeom prst="rect">
            <a:avLst/>
          </a:prstGeom>
        </p:spPr>
      </p:pic>
    </p:spTree>
    <p:extLst>
      <p:ext uri="{BB962C8B-B14F-4D97-AF65-F5344CB8AC3E}">
        <p14:creationId xmlns:p14="http://schemas.microsoft.com/office/powerpoint/2010/main" val="1573089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prstClr val="black"/>
                </a:solidFill>
                <a:latin typeface="+mn-lt"/>
              </a:rPr>
              <a:t>Summary</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207019" y="685800"/>
            <a:ext cx="8479782" cy="8586966"/>
          </a:xfrm>
          <a:prstGeom prst="rect">
            <a:avLst/>
          </a:prstGeom>
          <a:noFill/>
        </p:spPr>
        <p:txBody>
          <a:bodyPr wrap="square" rtlCol="0">
            <a:spAutoFit/>
          </a:bodyPr>
          <a:lstStyle/>
          <a:p>
            <a:pPr algn="l"/>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Globally attenuated host responses in Omicron vs WT Strain</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 Omics display prominent platelet related changes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Platelets display reduction of canonical </a:t>
            </a:r>
            <a:r>
              <a:rPr lang="en-US" altLang="zh-CN" sz="2400" dirty="0" err="1">
                <a:solidFill>
                  <a:prstClr val="black"/>
                </a:solidFill>
                <a:latin typeface="Calibri"/>
              </a:rPr>
              <a:t>hemeostasis</a:t>
            </a:r>
            <a:r>
              <a:rPr lang="en-US" altLang="zh-CN" sz="2400" dirty="0">
                <a:solidFill>
                  <a:prstClr val="black"/>
                </a:solidFill>
                <a:latin typeface="Calibri"/>
              </a:rPr>
              <a:t> character but obtained enhanced immune features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Unbiased multi-omics integration reveals the landscape of host response dynamics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 shows strong interferon mediated antiviral signatures</a:t>
            </a:r>
          </a:p>
          <a:p>
            <a:pPr marL="457200" indent="-457200" algn="l">
              <a:buAutoNum type="arabicPeriod"/>
            </a:pPr>
            <a:endParaRPr lang="en-US" altLang="zh-CN" sz="2400" dirty="0">
              <a:solidFill>
                <a:prstClr val="black"/>
              </a:solidFill>
              <a:latin typeface="Calibri"/>
            </a:endParaRPr>
          </a:p>
          <a:p>
            <a:pPr marL="457200" indent="-457200" algn="l">
              <a:buAutoNum type="arabicPeriod"/>
            </a:pPr>
            <a:r>
              <a:rPr lang="en-US" altLang="zh-CN" sz="2400" dirty="0">
                <a:solidFill>
                  <a:prstClr val="black"/>
                </a:solidFill>
                <a:latin typeface="Calibri"/>
              </a:rPr>
              <a:t>Platelet preferentially form aggregates with leukocytes and modulate T cell activity</a:t>
            </a: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marL="457200" indent="-457200" algn="l">
              <a:buAutoNum type="arabicPeriod"/>
            </a:pPr>
            <a:endParaRPr lang="en-US" altLang="zh-CN" sz="2400" dirty="0">
              <a:solidFill>
                <a:prstClr val="black"/>
              </a:solidFill>
              <a:latin typeface="Calibri"/>
            </a:endParaRPr>
          </a:p>
          <a:p>
            <a:pPr algn="l"/>
            <a:endParaRPr lang="en-US" altLang="zh-CN" sz="2400" dirty="0">
              <a:solidFill>
                <a:prstClr val="black"/>
              </a:solidFill>
              <a:latin typeface="Calibri"/>
            </a:endParaRPr>
          </a:p>
        </p:txBody>
      </p:sp>
    </p:spTree>
    <p:extLst>
      <p:ext uri="{BB962C8B-B14F-4D97-AF65-F5344CB8AC3E}">
        <p14:creationId xmlns:p14="http://schemas.microsoft.com/office/powerpoint/2010/main" val="2521556574"/>
      </p:ext>
    </p:extLst>
  </p:cSld>
  <p:clrMapOvr>
    <a:masterClrMapping/>
  </p:clrMapOvr>
  <mc:AlternateContent xmlns:mc="http://schemas.openxmlformats.org/markup-compatibility/2006" xmlns:p14="http://schemas.microsoft.com/office/powerpoint/2010/main">
    <mc:Choice Requires="p14">
      <p:transition spd="slow" p14:dur="2000" advTm="6191"/>
    </mc:Choice>
    <mc:Fallback xmlns="">
      <p:transition spd="slow" advTm="6191"/>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252501"/>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300" b="1" dirty="0">
                <a:solidFill>
                  <a:srgbClr val="002060"/>
                </a:solidFill>
                <a:latin typeface="微软雅黑" panose="020B0503020204020204" charset="-122"/>
                <a:ea typeface="微软雅黑" panose="020B0503020204020204" charset="-122"/>
              </a:rPr>
              <a:t>Re-positive vs Non-re-positive </a:t>
            </a:r>
            <a:r>
              <a:rPr lang="en-US" altLang="zh-CN" sz="2300" b="1" dirty="0">
                <a:solidFill>
                  <a:srgbClr val="002060"/>
                </a:solidFill>
                <a:latin typeface="微软雅黑" panose="020B0503020204020204" charset="-122"/>
                <a:ea typeface="微软雅黑" panose="020B0503020204020204" charset="-122"/>
              </a:rPr>
              <a:t>patients</a:t>
            </a:r>
            <a:endParaRPr lang="ja-JP" altLang="en-US" sz="2300" b="1" dirty="0">
              <a:solidFill>
                <a:srgbClr val="002060"/>
              </a:solidFill>
              <a:latin typeface="微软雅黑" panose="020B0503020204020204" charset="-122"/>
              <a:ea typeface="微软雅黑" panose="020B0503020204020204" charset="-122"/>
            </a:endParaRPr>
          </a:p>
        </p:txBody>
      </p:sp>
      <p:pic>
        <p:nvPicPr>
          <p:cNvPr id="6" name="图片 5">
            <a:extLst>
              <a:ext uri="{FF2B5EF4-FFF2-40B4-BE49-F238E27FC236}">
                <a16:creationId xmlns:a16="http://schemas.microsoft.com/office/drawing/2014/main" id="{34F20DFD-6850-7EF1-DEC8-086FAE581A6D}"/>
              </a:ext>
            </a:extLst>
          </p:cNvPr>
          <p:cNvPicPr>
            <a:picLocks noChangeAspect="1"/>
          </p:cNvPicPr>
          <p:nvPr/>
        </p:nvPicPr>
        <p:blipFill>
          <a:blip r:embed="rId3"/>
          <a:stretch>
            <a:fillRect/>
          </a:stretch>
        </p:blipFill>
        <p:spPr>
          <a:xfrm>
            <a:off x="1676400" y="1219199"/>
            <a:ext cx="5943600" cy="4621425"/>
          </a:xfrm>
          <a:prstGeom prst="rect">
            <a:avLst/>
          </a:prstGeom>
        </p:spPr>
      </p:pic>
    </p:spTree>
    <p:extLst>
      <p:ext uri="{BB962C8B-B14F-4D97-AF65-F5344CB8AC3E}">
        <p14:creationId xmlns:p14="http://schemas.microsoft.com/office/powerpoint/2010/main" val="1991336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252501"/>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300" b="1" dirty="0">
                <a:solidFill>
                  <a:srgbClr val="002060"/>
                </a:solidFill>
                <a:latin typeface="微软雅黑" panose="020B0503020204020204" charset="-122"/>
                <a:ea typeface="微软雅黑" panose="020B0503020204020204" charset="-122"/>
              </a:rPr>
              <a:t>Re-positive vs Non-re-positive </a:t>
            </a:r>
            <a:r>
              <a:rPr lang="en-US" altLang="zh-CN" sz="2300" b="1" dirty="0">
                <a:solidFill>
                  <a:srgbClr val="002060"/>
                </a:solidFill>
                <a:latin typeface="微软雅黑" panose="020B0503020204020204" charset="-122"/>
                <a:ea typeface="微软雅黑" panose="020B0503020204020204" charset="-122"/>
              </a:rPr>
              <a:t>patients</a:t>
            </a:r>
            <a:endParaRPr lang="ja-JP" altLang="en-US" sz="2300" b="1" dirty="0">
              <a:solidFill>
                <a:srgbClr val="002060"/>
              </a:solidFill>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38056CD2-9914-0B02-4B5E-949780852A4C}"/>
              </a:ext>
            </a:extLst>
          </p:cNvPr>
          <p:cNvPicPr>
            <a:picLocks noChangeAspect="1"/>
          </p:cNvPicPr>
          <p:nvPr/>
        </p:nvPicPr>
        <p:blipFill>
          <a:blip r:embed="rId3"/>
          <a:stretch>
            <a:fillRect/>
          </a:stretch>
        </p:blipFill>
        <p:spPr>
          <a:xfrm>
            <a:off x="990600" y="1029188"/>
            <a:ext cx="2210288" cy="2552212"/>
          </a:xfrm>
          <a:prstGeom prst="rect">
            <a:avLst/>
          </a:prstGeom>
        </p:spPr>
      </p:pic>
      <p:pic>
        <p:nvPicPr>
          <p:cNvPr id="7" name="图片 6">
            <a:extLst>
              <a:ext uri="{FF2B5EF4-FFF2-40B4-BE49-F238E27FC236}">
                <a16:creationId xmlns:a16="http://schemas.microsoft.com/office/drawing/2014/main" id="{7F3E9C18-69E8-01F1-738B-B2BE497E9CE0}"/>
              </a:ext>
            </a:extLst>
          </p:cNvPr>
          <p:cNvPicPr>
            <a:picLocks noChangeAspect="1"/>
          </p:cNvPicPr>
          <p:nvPr/>
        </p:nvPicPr>
        <p:blipFill>
          <a:blip r:embed="rId4"/>
          <a:stretch>
            <a:fillRect/>
          </a:stretch>
        </p:blipFill>
        <p:spPr>
          <a:xfrm>
            <a:off x="838200" y="3886200"/>
            <a:ext cx="2477881" cy="2378986"/>
          </a:xfrm>
          <a:prstGeom prst="rect">
            <a:avLst/>
          </a:prstGeom>
        </p:spPr>
      </p:pic>
      <p:pic>
        <p:nvPicPr>
          <p:cNvPr id="11" name="图片 10">
            <a:extLst>
              <a:ext uri="{FF2B5EF4-FFF2-40B4-BE49-F238E27FC236}">
                <a16:creationId xmlns:a16="http://schemas.microsoft.com/office/drawing/2014/main" id="{7B4BA3C8-BE1F-5E3A-8DCB-A1F135F1C34F}"/>
              </a:ext>
            </a:extLst>
          </p:cNvPr>
          <p:cNvPicPr>
            <a:picLocks noChangeAspect="1"/>
          </p:cNvPicPr>
          <p:nvPr/>
        </p:nvPicPr>
        <p:blipFill>
          <a:blip r:embed="rId5"/>
          <a:stretch>
            <a:fillRect/>
          </a:stretch>
        </p:blipFill>
        <p:spPr>
          <a:xfrm>
            <a:off x="3733799" y="1181100"/>
            <a:ext cx="5179387" cy="4610100"/>
          </a:xfrm>
          <a:prstGeom prst="rect">
            <a:avLst/>
          </a:prstGeom>
        </p:spPr>
      </p:pic>
    </p:spTree>
    <p:extLst>
      <p:ext uri="{BB962C8B-B14F-4D97-AF65-F5344CB8AC3E}">
        <p14:creationId xmlns:p14="http://schemas.microsoft.com/office/powerpoint/2010/main" val="3451335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B57DB44-8BB5-787C-5639-4F508A7E25ED}"/>
              </a:ext>
            </a:extLst>
          </p:cNvPr>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ja-JP" altLang="en-US" sz="2800" b="1" dirty="0">
              <a:solidFill>
                <a:srgbClr val="002060"/>
              </a:solidFill>
              <a:latin typeface="微软雅黑" panose="020B0503020204020204" charset="-122"/>
              <a:ea typeface="微软雅黑" panose="020B0503020204020204" charset="-122"/>
            </a:endParaRPr>
          </a:p>
        </p:txBody>
      </p:sp>
      <p:sp>
        <p:nvSpPr>
          <p:cNvPr id="4" name="Title 1">
            <a:extLst>
              <a:ext uri="{FF2B5EF4-FFF2-40B4-BE49-F238E27FC236}">
                <a16:creationId xmlns:a16="http://schemas.microsoft.com/office/drawing/2014/main" id="{B7ECCCA1-627F-9B31-5813-DD9F47233C76}"/>
              </a:ext>
            </a:extLst>
          </p:cNvPr>
          <p:cNvSpPr txBox="1"/>
          <p:nvPr/>
        </p:nvSpPr>
        <p:spPr>
          <a:xfrm>
            <a:off x="0" y="-252501"/>
            <a:ext cx="9129351"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300" b="1" dirty="0">
                <a:solidFill>
                  <a:srgbClr val="002060"/>
                </a:solidFill>
                <a:latin typeface="微软雅黑" panose="020B0503020204020204" charset="-122"/>
                <a:ea typeface="微软雅黑" panose="020B0503020204020204" charset="-122"/>
              </a:rPr>
              <a:t>Machine Learning to Predict Re-positivity</a:t>
            </a:r>
            <a:endParaRPr lang="ja-JP" altLang="en-US" sz="2300" b="1" dirty="0">
              <a:solidFill>
                <a:srgbClr val="002060"/>
              </a:solidFill>
              <a:latin typeface="微软雅黑" panose="020B0503020204020204" charset="-122"/>
              <a:ea typeface="微软雅黑" panose="020B0503020204020204" charset="-122"/>
            </a:endParaRPr>
          </a:p>
        </p:txBody>
      </p:sp>
      <p:pic>
        <p:nvPicPr>
          <p:cNvPr id="9" name="图片 8">
            <a:extLst>
              <a:ext uri="{FF2B5EF4-FFF2-40B4-BE49-F238E27FC236}">
                <a16:creationId xmlns:a16="http://schemas.microsoft.com/office/drawing/2014/main" id="{8CCB32CD-E00C-B7CB-FE10-F9AB584C46C9}"/>
              </a:ext>
            </a:extLst>
          </p:cNvPr>
          <p:cNvPicPr>
            <a:picLocks noChangeAspect="1"/>
          </p:cNvPicPr>
          <p:nvPr/>
        </p:nvPicPr>
        <p:blipFill>
          <a:blip r:embed="rId3"/>
          <a:stretch>
            <a:fillRect/>
          </a:stretch>
        </p:blipFill>
        <p:spPr>
          <a:xfrm>
            <a:off x="152400" y="810810"/>
            <a:ext cx="4038600" cy="5834287"/>
          </a:xfrm>
          <a:prstGeom prst="rect">
            <a:avLst/>
          </a:prstGeom>
        </p:spPr>
      </p:pic>
      <p:pic>
        <p:nvPicPr>
          <p:cNvPr id="15" name="图片 14" descr="图形用户界面, 文本, 应用程序, 电子邮件, 网站&#10;&#10;描述已自动生成">
            <a:extLst>
              <a:ext uri="{FF2B5EF4-FFF2-40B4-BE49-F238E27FC236}">
                <a16:creationId xmlns:a16="http://schemas.microsoft.com/office/drawing/2014/main" id="{16ABEDB0-82D8-F443-8EB6-32FABB2B118F}"/>
              </a:ext>
            </a:extLst>
          </p:cNvPr>
          <p:cNvPicPr>
            <a:picLocks noChangeAspect="1"/>
          </p:cNvPicPr>
          <p:nvPr/>
        </p:nvPicPr>
        <p:blipFill rotWithShape="1">
          <a:blip r:embed="rId4">
            <a:extLst>
              <a:ext uri="{28A0092B-C50C-407E-A947-70E740481C1C}">
                <a14:useLocalDpi xmlns:a14="http://schemas.microsoft.com/office/drawing/2010/main" val="0"/>
              </a:ext>
            </a:extLst>
          </a:blip>
          <a:srcRect b="3941"/>
          <a:stretch/>
        </p:blipFill>
        <p:spPr>
          <a:xfrm>
            <a:off x="4495800" y="1052545"/>
            <a:ext cx="4415710" cy="3367055"/>
          </a:xfrm>
          <a:prstGeom prst="rect">
            <a:avLst/>
          </a:prstGeom>
        </p:spPr>
      </p:pic>
    </p:spTree>
    <p:extLst>
      <p:ext uri="{BB962C8B-B14F-4D97-AF65-F5344CB8AC3E}">
        <p14:creationId xmlns:p14="http://schemas.microsoft.com/office/powerpoint/2010/main" val="32563993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7177"/>
            <a:ext cx="9144000"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prstClr val="black"/>
                </a:solidFill>
                <a:latin typeface="+mn-lt"/>
              </a:rPr>
              <a:t>Scientific Question to address</a:t>
            </a:r>
            <a:endParaRPr lang="en-US" sz="2800" b="1" dirty="0">
              <a:solidFill>
                <a:prstClr val="black"/>
              </a:solidFill>
              <a:latin typeface="+mn-lt"/>
            </a:endParaRPr>
          </a:p>
        </p:txBody>
      </p:sp>
      <p:sp>
        <p:nvSpPr>
          <p:cNvPr id="7" name="Rectangle 20">
            <a:extLst>
              <a:ext uri="{FF2B5EF4-FFF2-40B4-BE49-F238E27FC236}">
                <a16:creationId xmlns:a16="http://schemas.microsoft.com/office/drawing/2014/main" id="{BBB2B0F7-F097-3BD9-3754-5CDF6109DFD2}"/>
              </a:ext>
            </a:extLst>
          </p:cNvPr>
          <p:cNvSpPr>
            <a:spLocks noChangeArrowheads="1"/>
          </p:cNvSpPr>
          <p:nvPr/>
        </p:nvSpPr>
        <p:spPr bwMode="auto">
          <a:xfrm>
            <a:off x="179645" y="889510"/>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9" name="TextBox 34">
            <a:extLst>
              <a:ext uri="{FF2B5EF4-FFF2-40B4-BE49-F238E27FC236}">
                <a16:creationId xmlns:a16="http://schemas.microsoft.com/office/drawing/2014/main" id="{2B0D327D-21D5-5D06-9411-0A8B7B0EA197}"/>
              </a:ext>
            </a:extLst>
          </p:cNvPr>
          <p:cNvSpPr txBox="1"/>
          <p:nvPr/>
        </p:nvSpPr>
        <p:spPr>
          <a:xfrm>
            <a:off x="179644" y="1077861"/>
            <a:ext cx="8684955" cy="3539430"/>
          </a:xfrm>
          <a:prstGeom prst="rect">
            <a:avLst/>
          </a:prstGeom>
          <a:noFill/>
        </p:spPr>
        <p:txBody>
          <a:bodyPr wrap="square" rtlCol="0">
            <a:spAutoFit/>
          </a:bodyPr>
          <a:lstStyle/>
          <a:p>
            <a:pPr algn="l"/>
            <a:endParaRPr lang="en-US" altLang="zh-CN" sz="2800" dirty="0">
              <a:solidFill>
                <a:prstClr val="black"/>
              </a:solidFill>
              <a:latin typeface="Calibri"/>
            </a:endParaRPr>
          </a:p>
          <a:p>
            <a:pPr algn="l"/>
            <a:r>
              <a:rPr lang="en-US" altLang="zh-CN" sz="2800" dirty="0">
                <a:solidFill>
                  <a:prstClr val="black"/>
                </a:solidFill>
                <a:latin typeface="Calibri"/>
              </a:rPr>
              <a:t>1. Can we identify novel interactions and properties in the blood ecosystem in SARS-CoV2 Omicron infected patients?</a:t>
            </a:r>
          </a:p>
          <a:p>
            <a:pPr algn="l"/>
            <a:r>
              <a:rPr lang="en-US" altLang="zh-CN" sz="2800" dirty="0">
                <a:solidFill>
                  <a:srgbClr val="C00000"/>
                </a:solidFill>
                <a:latin typeface="Calibri"/>
              </a:rPr>
              <a:t>                   components  + interaction  = property</a:t>
            </a:r>
          </a:p>
          <a:p>
            <a:pPr algn="l"/>
            <a:endParaRPr lang="en-US" altLang="zh-CN" sz="2800" dirty="0">
              <a:solidFill>
                <a:prstClr val="black"/>
              </a:solidFill>
              <a:latin typeface="Calibri"/>
            </a:endParaRPr>
          </a:p>
          <a:p>
            <a:pPr algn="l"/>
            <a:r>
              <a:rPr lang="en-US" altLang="zh-CN" sz="2800" dirty="0">
                <a:solidFill>
                  <a:prstClr val="black"/>
                </a:solidFill>
                <a:latin typeface="Calibri"/>
              </a:rPr>
              <a:t>3. Can we reveal mechanism underlying ‘re-positivity for viral RNA’ and provide strategies to screen and treat re-positivity? </a:t>
            </a:r>
          </a:p>
        </p:txBody>
      </p:sp>
    </p:spTree>
    <p:extLst>
      <p:ext uri="{BB962C8B-B14F-4D97-AF65-F5344CB8AC3E}">
        <p14:creationId xmlns:p14="http://schemas.microsoft.com/office/powerpoint/2010/main" val="230597806"/>
      </p:ext>
    </p:extLst>
  </p:cSld>
  <p:clrMapOvr>
    <a:masterClrMapping/>
  </p:clrMapOvr>
  <mc:AlternateContent xmlns:mc="http://schemas.openxmlformats.org/markup-compatibility/2006" xmlns:p14="http://schemas.microsoft.com/office/powerpoint/2010/main">
    <mc:Choice Requires="p14">
      <p:transition spd="slow" p14:dur="2000" advTm="6191"/>
    </mc:Choice>
    <mc:Fallback xmlns="">
      <p:transition spd="slow" advTm="619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234950" y="-51815"/>
            <a:ext cx="8674100" cy="7315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800" b="1" dirty="0">
                <a:solidFill>
                  <a:prstClr val="black"/>
                </a:solidFill>
                <a:latin typeface="楷体" panose="02010609060101010101" pitchFamily="49" charset="-122"/>
                <a:ea typeface="楷体" panose="02010609060101010101" pitchFamily="49" charset="-122"/>
              </a:rPr>
              <a:t>其他质谱技术的研发</a:t>
            </a:r>
            <a:endParaRPr lang="en-US" sz="2800" b="1" dirty="0">
              <a:solidFill>
                <a:prstClr val="black"/>
              </a:solidFill>
              <a:latin typeface="楷体" panose="02010609060101010101" pitchFamily="49" charset="-122"/>
              <a:ea typeface="楷体" panose="02010609060101010101" pitchFamily="49" charset="-122"/>
            </a:endParaRPr>
          </a:p>
        </p:txBody>
      </p:sp>
      <p:sp>
        <p:nvSpPr>
          <p:cNvPr id="3" name="Pentagon 2"/>
          <p:cNvSpPr/>
          <p:nvPr/>
        </p:nvSpPr>
        <p:spPr>
          <a:xfrm>
            <a:off x="257194" y="1099243"/>
            <a:ext cx="3112812" cy="384635"/>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Protein Identification(1. Technology; 2 software): </a:t>
            </a:r>
          </a:p>
          <a:p>
            <a:pPr algn="ctr"/>
            <a:r>
              <a:rPr lang="en-US" sz="1100" dirty="0">
                <a:solidFill>
                  <a:schemeClr val="tx1"/>
                </a:solidFill>
              </a:rPr>
              <a:t> &lt; 5,000 to &gt; 10,000</a:t>
            </a:r>
          </a:p>
        </p:txBody>
      </p:sp>
      <p:sp>
        <p:nvSpPr>
          <p:cNvPr id="34" name="TextBox 33"/>
          <p:cNvSpPr txBox="1"/>
          <p:nvPr/>
        </p:nvSpPr>
        <p:spPr>
          <a:xfrm>
            <a:off x="157311" y="755029"/>
            <a:ext cx="5259413" cy="338554"/>
          </a:xfrm>
          <a:prstGeom prst="rect">
            <a:avLst/>
          </a:prstGeom>
          <a:noFill/>
        </p:spPr>
        <p:txBody>
          <a:bodyPr wrap="square" rtlCol="0">
            <a:spAutoFit/>
          </a:bodyPr>
          <a:lstStyle/>
          <a:p>
            <a:r>
              <a:rPr lang="en-US" sz="1600" dirty="0">
                <a:solidFill>
                  <a:srgbClr val="0000FF"/>
                </a:solidFill>
              </a:rPr>
              <a:t>Whole human cell deep proteomic profiling pipelines:</a:t>
            </a:r>
          </a:p>
        </p:txBody>
      </p:sp>
      <p:sp>
        <p:nvSpPr>
          <p:cNvPr id="25" name="Pentagon 24"/>
          <p:cNvSpPr/>
          <p:nvPr/>
        </p:nvSpPr>
        <p:spPr>
          <a:xfrm>
            <a:off x="3467709" y="1092224"/>
            <a:ext cx="2247292" cy="414873"/>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Protein Quantification:</a:t>
            </a:r>
          </a:p>
          <a:p>
            <a:pPr algn="ctr"/>
            <a:r>
              <a:rPr lang="en-US" sz="1100" dirty="0">
                <a:solidFill>
                  <a:schemeClr val="tx1"/>
                </a:solidFill>
              </a:rPr>
              <a:t>1. Multiplexing; 2. Accuracy</a:t>
            </a:r>
          </a:p>
        </p:txBody>
      </p:sp>
      <p:sp>
        <p:nvSpPr>
          <p:cNvPr id="26" name="Pentagon 25"/>
          <p:cNvSpPr/>
          <p:nvPr/>
        </p:nvSpPr>
        <p:spPr>
          <a:xfrm>
            <a:off x="236219" y="2483650"/>
            <a:ext cx="1965503" cy="533437"/>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a:p>
            <a:pPr algn="ctr"/>
            <a:r>
              <a:rPr lang="en-US" sz="1100" dirty="0">
                <a:solidFill>
                  <a:schemeClr val="tx1"/>
                </a:solidFill>
              </a:rPr>
              <a:t>Protein PTM:</a:t>
            </a:r>
          </a:p>
          <a:p>
            <a:pPr algn="ctr"/>
            <a:r>
              <a:rPr lang="en-US" sz="1100" dirty="0">
                <a:solidFill>
                  <a:schemeClr val="tx1"/>
                </a:solidFill>
              </a:rPr>
              <a:t>Phosphorylation ( &gt;40,000)</a:t>
            </a:r>
          </a:p>
          <a:p>
            <a:pPr algn="ctr"/>
            <a:r>
              <a:rPr lang="en-US" sz="1100" dirty="0" err="1">
                <a:solidFill>
                  <a:schemeClr val="tx1"/>
                </a:solidFill>
              </a:rPr>
              <a:t>Ubiquitination</a:t>
            </a:r>
            <a:r>
              <a:rPr lang="en-US" sz="1100" dirty="0">
                <a:solidFill>
                  <a:schemeClr val="tx1"/>
                </a:solidFill>
              </a:rPr>
              <a:t> ( &lt; 10,000 )</a:t>
            </a:r>
          </a:p>
          <a:p>
            <a:pPr algn="ctr"/>
            <a:endParaRPr lang="en-US" sz="1100" dirty="0">
              <a:solidFill>
                <a:schemeClr val="tx1"/>
              </a:solidFill>
            </a:endParaRPr>
          </a:p>
        </p:txBody>
      </p:sp>
      <p:sp>
        <p:nvSpPr>
          <p:cNvPr id="27" name="Pentagon 26"/>
          <p:cNvSpPr/>
          <p:nvPr/>
        </p:nvSpPr>
        <p:spPr>
          <a:xfrm>
            <a:off x="5860974" y="1088555"/>
            <a:ext cx="2813200" cy="406010"/>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Post-data processing: </a:t>
            </a:r>
          </a:p>
          <a:p>
            <a:pPr algn="ctr"/>
            <a:r>
              <a:rPr lang="en-US" sz="1100" dirty="0" err="1">
                <a:solidFill>
                  <a:schemeClr val="tx1"/>
                </a:solidFill>
              </a:rPr>
              <a:t>Multiomics</a:t>
            </a:r>
            <a:r>
              <a:rPr lang="en-US" sz="1100" dirty="0">
                <a:solidFill>
                  <a:schemeClr val="tx1"/>
                </a:solidFill>
              </a:rPr>
              <a:t> integration and network analysis</a:t>
            </a:r>
          </a:p>
        </p:txBody>
      </p:sp>
      <p:sp>
        <p:nvSpPr>
          <p:cNvPr id="29" name="Freeform 403"/>
          <p:cNvSpPr>
            <a:spLocks/>
          </p:cNvSpPr>
          <p:nvPr/>
        </p:nvSpPr>
        <p:spPr bwMode="auto">
          <a:xfrm>
            <a:off x="293124" y="6269374"/>
            <a:ext cx="8596462" cy="488871"/>
          </a:xfrm>
          <a:custGeom>
            <a:avLst/>
            <a:gdLst>
              <a:gd name="T0" fmla="*/ 21 w 1372"/>
              <a:gd name="T1" fmla="*/ 859 h 859"/>
              <a:gd name="T2" fmla="*/ 42 w 1372"/>
              <a:gd name="T3" fmla="*/ 827 h 859"/>
              <a:gd name="T4" fmla="*/ 64 w 1372"/>
              <a:gd name="T5" fmla="*/ 813 h 859"/>
              <a:gd name="T6" fmla="*/ 85 w 1372"/>
              <a:gd name="T7" fmla="*/ 812 h 859"/>
              <a:gd name="T8" fmla="*/ 107 w 1372"/>
              <a:gd name="T9" fmla="*/ 859 h 859"/>
              <a:gd name="T10" fmla="*/ 128 w 1372"/>
              <a:gd name="T11" fmla="*/ 842 h 859"/>
              <a:gd name="T12" fmla="*/ 150 w 1372"/>
              <a:gd name="T13" fmla="*/ 740 h 859"/>
              <a:gd name="T14" fmla="*/ 171 w 1372"/>
              <a:gd name="T15" fmla="*/ 859 h 859"/>
              <a:gd name="T16" fmla="*/ 193 w 1372"/>
              <a:gd name="T17" fmla="*/ 859 h 859"/>
              <a:gd name="T18" fmla="*/ 214 w 1372"/>
              <a:gd name="T19" fmla="*/ 814 h 859"/>
              <a:gd name="T20" fmla="*/ 236 w 1372"/>
              <a:gd name="T21" fmla="*/ 640 h 859"/>
              <a:gd name="T22" fmla="*/ 257 w 1372"/>
              <a:gd name="T23" fmla="*/ 699 h 859"/>
              <a:gd name="T24" fmla="*/ 279 w 1372"/>
              <a:gd name="T25" fmla="*/ 691 h 859"/>
              <a:gd name="T26" fmla="*/ 300 w 1372"/>
              <a:gd name="T27" fmla="*/ 781 h 859"/>
              <a:gd name="T28" fmla="*/ 322 w 1372"/>
              <a:gd name="T29" fmla="*/ 859 h 859"/>
              <a:gd name="T30" fmla="*/ 343 w 1372"/>
              <a:gd name="T31" fmla="*/ 859 h 859"/>
              <a:gd name="T32" fmla="*/ 365 w 1372"/>
              <a:gd name="T33" fmla="*/ 859 h 859"/>
              <a:gd name="T34" fmla="*/ 386 w 1372"/>
              <a:gd name="T35" fmla="*/ 859 h 859"/>
              <a:gd name="T36" fmla="*/ 408 w 1372"/>
              <a:gd name="T37" fmla="*/ 859 h 859"/>
              <a:gd name="T38" fmla="*/ 429 w 1372"/>
              <a:gd name="T39" fmla="*/ 859 h 859"/>
              <a:gd name="T40" fmla="*/ 451 w 1372"/>
              <a:gd name="T41" fmla="*/ 823 h 859"/>
              <a:gd name="T42" fmla="*/ 472 w 1372"/>
              <a:gd name="T43" fmla="*/ 859 h 859"/>
              <a:gd name="T44" fmla="*/ 494 w 1372"/>
              <a:gd name="T45" fmla="*/ 786 h 859"/>
              <a:gd name="T46" fmla="*/ 515 w 1372"/>
              <a:gd name="T47" fmla="*/ 818 h 859"/>
              <a:gd name="T48" fmla="*/ 537 w 1372"/>
              <a:gd name="T49" fmla="*/ 859 h 859"/>
              <a:gd name="T50" fmla="*/ 558 w 1372"/>
              <a:gd name="T51" fmla="*/ 859 h 859"/>
              <a:gd name="T52" fmla="*/ 580 w 1372"/>
              <a:gd name="T53" fmla="*/ 819 h 859"/>
              <a:gd name="T54" fmla="*/ 601 w 1372"/>
              <a:gd name="T55" fmla="*/ 859 h 859"/>
              <a:gd name="T56" fmla="*/ 623 w 1372"/>
              <a:gd name="T57" fmla="*/ 859 h 859"/>
              <a:gd name="T58" fmla="*/ 644 w 1372"/>
              <a:gd name="T59" fmla="*/ 859 h 859"/>
              <a:gd name="T60" fmla="*/ 666 w 1372"/>
              <a:gd name="T61" fmla="*/ 859 h 859"/>
              <a:gd name="T62" fmla="*/ 687 w 1372"/>
              <a:gd name="T63" fmla="*/ 859 h 859"/>
              <a:gd name="T64" fmla="*/ 709 w 1372"/>
              <a:gd name="T65" fmla="*/ 859 h 859"/>
              <a:gd name="T66" fmla="*/ 730 w 1372"/>
              <a:gd name="T67" fmla="*/ 839 h 859"/>
              <a:gd name="T68" fmla="*/ 752 w 1372"/>
              <a:gd name="T69" fmla="*/ 859 h 859"/>
              <a:gd name="T70" fmla="*/ 773 w 1372"/>
              <a:gd name="T71" fmla="*/ 828 h 859"/>
              <a:gd name="T72" fmla="*/ 795 w 1372"/>
              <a:gd name="T73" fmla="*/ 859 h 859"/>
              <a:gd name="T74" fmla="*/ 816 w 1372"/>
              <a:gd name="T75" fmla="*/ 859 h 859"/>
              <a:gd name="T76" fmla="*/ 838 w 1372"/>
              <a:gd name="T77" fmla="*/ 859 h 859"/>
              <a:gd name="T78" fmla="*/ 859 w 1372"/>
              <a:gd name="T79" fmla="*/ 859 h 859"/>
              <a:gd name="T80" fmla="*/ 881 w 1372"/>
              <a:gd name="T81" fmla="*/ 859 h 859"/>
              <a:gd name="T82" fmla="*/ 902 w 1372"/>
              <a:gd name="T83" fmla="*/ 166 h 859"/>
              <a:gd name="T84" fmla="*/ 924 w 1372"/>
              <a:gd name="T85" fmla="*/ 757 h 859"/>
              <a:gd name="T86" fmla="*/ 945 w 1372"/>
              <a:gd name="T87" fmla="*/ 859 h 859"/>
              <a:gd name="T88" fmla="*/ 967 w 1372"/>
              <a:gd name="T89" fmla="*/ 505 h 859"/>
              <a:gd name="T90" fmla="*/ 988 w 1372"/>
              <a:gd name="T91" fmla="*/ 749 h 859"/>
              <a:gd name="T92" fmla="*/ 1010 w 1372"/>
              <a:gd name="T93" fmla="*/ 859 h 859"/>
              <a:gd name="T94" fmla="*/ 1031 w 1372"/>
              <a:gd name="T95" fmla="*/ 803 h 859"/>
              <a:gd name="T96" fmla="*/ 1053 w 1372"/>
              <a:gd name="T97" fmla="*/ 767 h 859"/>
              <a:gd name="T98" fmla="*/ 1074 w 1372"/>
              <a:gd name="T99" fmla="*/ 636 h 859"/>
              <a:gd name="T100" fmla="*/ 1096 w 1372"/>
              <a:gd name="T101" fmla="*/ 859 h 859"/>
              <a:gd name="T102" fmla="*/ 1117 w 1372"/>
              <a:gd name="T103" fmla="*/ 798 h 859"/>
              <a:gd name="T104" fmla="*/ 1139 w 1372"/>
              <a:gd name="T105" fmla="*/ 353 h 859"/>
              <a:gd name="T106" fmla="*/ 1160 w 1372"/>
              <a:gd name="T107" fmla="*/ 795 h 859"/>
              <a:gd name="T108" fmla="*/ 1182 w 1372"/>
              <a:gd name="T109" fmla="*/ 859 h 859"/>
              <a:gd name="T110" fmla="*/ 1203 w 1372"/>
              <a:gd name="T111" fmla="*/ 859 h 859"/>
              <a:gd name="T112" fmla="*/ 1225 w 1372"/>
              <a:gd name="T113" fmla="*/ 492 h 859"/>
              <a:gd name="T114" fmla="*/ 1246 w 1372"/>
              <a:gd name="T115" fmla="*/ 793 h 859"/>
              <a:gd name="T116" fmla="*/ 1268 w 1372"/>
              <a:gd name="T117" fmla="*/ 859 h 859"/>
              <a:gd name="T118" fmla="*/ 1289 w 1372"/>
              <a:gd name="T119" fmla="*/ 859 h 859"/>
              <a:gd name="T120" fmla="*/ 1311 w 1372"/>
              <a:gd name="T121" fmla="*/ 859 h 859"/>
              <a:gd name="T122" fmla="*/ 1332 w 1372"/>
              <a:gd name="T123" fmla="*/ 853 h 859"/>
              <a:gd name="T124" fmla="*/ 1354 w 1372"/>
              <a:gd name="T125" fmla="*/ 84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2" h="859">
                <a:moveTo>
                  <a:pt x="0" y="859"/>
                </a:moveTo>
                <a:lnTo>
                  <a:pt x="0" y="859"/>
                </a:lnTo>
                <a:lnTo>
                  <a:pt x="1" y="859"/>
                </a:lnTo>
                <a:lnTo>
                  <a:pt x="1" y="859"/>
                </a:lnTo>
                <a:lnTo>
                  <a:pt x="2" y="859"/>
                </a:lnTo>
                <a:lnTo>
                  <a:pt x="2" y="859"/>
                </a:lnTo>
                <a:lnTo>
                  <a:pt x="3" y="859"/>
                </a:lnTo>
                <a:lnTo>
                  <a:pt x="3" y="859"/>
                </a:lnTo>
                <a:lnTo>
                  <a:pt x="4" y="859"/>
                </a:lnTo>
                <a:lnTo>
                  <a:pt x="4" y="859"/>
                </a:lnTo>
                <a:lnTo>
                  <a:pt x="5" y="859"/>
                </a:lnTo>
                <a:lnTo>
                  <a:pt x="5" y="859"/>
                </a:lnTo>
                <a:lnTo>
                  <a:pt x="6" y="859"/>
                </a:lnTo>
                <a:lnTo>
                  <a:pt x="6" y="859"/>
                </a:lnTo>
                <a:lnTo>
                  <a:pt x="7" y="859"/>
                </a:lnTo>
                <a:lnTo>
                  <a:pt x="7" y="859"/>
                </a:lnTo>
                <a:lnTo>
                  <a:pt x="8" y="859"/>
                </a:lnTo>
                <a:lnTo>
                  <a:pt x="8" y="859"/>
                </a:lnTo>
                <a:lnTo>
                  <a:pt x="9" y="859"/>
                </a:lnTo>
                <a:lnTo>
                  <a:pt x="9" y="859"/>
                </a:lnTo>
                <a:lnTo>
                  <a:pt x="10" y="859"/>
                </a:lnTo>
                <a:lnTo>
                  <a:pt x="10" y="859"/>
                </a:lnTo>
                <a:lnTo>
                  <a:pt x="11" y="859"/>
                </a:lnTo>
                <a:lnTo>
                  <a:pt x="11" y="859"/>
                </a:lnTo>
                <a:lnTo>
                  <a:pt x="12" y="859"/>
                </a:lnTo>
                <a:lnTo>
                  <a:pt x="12" y="859"/>
                </a:lnTo>
                <a:lnTo>
                  <a:pt x="13" y="859"/>
                </a:lnTo>
                <a:lnTo>
                  <a:pt x="13" y="859"/>
                </a:lnTo>
                <a:lnTo>
                  <a:pt x="14" y="859"/>
                </a:lnTo>
                <a:lnTo>
                  <a:pt x="14" y="859"/>
                </a:lnTo>
                <a:lnTo>
                  <a:pt x="15" y="859"/>
                </a:lnTo>
                <a:lnTo>
                  <a:pt x="15" y="859"/>
                </a:lnTo>
                <a:lnTo>
                  <a:pt x="16" y="859"/>
                </a:lnTo>
                <a:lnTo>
                  <a:pt x="16" y="859"/>
                </a:lnTo>
                <a:lnTo>
                  <a:pt x="17" y="859"/>
                </a:lnTo>
                <a:lnTo>
                  <a:pt x="17" y="859"/>
                </a:lnTo>
                <a:lnTo>
                  <a:pt x="18" y="859"/>
                </a:lnTo>
                <a:lnTo>
                  <a:pt x="18" y="859"/>
                </a:lnTo>
                <a:lnTo>
                  <a:pt x="19" y="859"/>
                </a:lnTo>
                <a:lnTo>
                  <a:pt x="19" y="859"/>
                </a:lnTo>
                <a:lnTo>
                  <a:pt x="20" y="859"/>
                </a:lnTo>
                <a:lnTo>
                  <a:pt x="20" y="859"/>
                </a:lnTo>
                <a:lnTo>
                  <a:pt x="21" y="859"/>
                </a:lnTo>
                <a:lnTo>
                  <a:pt x="21" y="859"/>
                </a:lnTo>
                <a:lnTo>
                  <a:pt x="22" y="859"/>
                </a:lnTo>
                <a:lnTo>
                  <a:pt x="22" y="859"/>
                </a:lnTo>
                <a:lnTo>
                  <a:pt x="23" y="859"/>
                </a:lnTo>
                <a:lnTo>
                  <a:pt x="23" y="859"/>
                </a:lnTo>
                <a:lnTo>
                  <a:pt x="24" y="859"/>
                </a:lnTo>
                <a:lnTo>
                  <a:pt x="24" y="859"/>
                </a:lnTo>
                <a:lnTo>
                  <a:pt x="25" y="859"/>
                </a:lnTo>
                <a:lnTo>
                  <a:pt x="25" y="859"/>
                </a:lnTo>
                <a:lnTo>
                  <a:pt x="26" y="859"/>
                </a:lnTo>
                <a:lnTo>
                  <a:pt x="26" y="859"/>
                </a:lnTo>
                <a:lnTo>
                  <a:pt x="27" y="859"/>
                </a:lnTo>
                <a:lnTo>
                  <a:pt x="27" y="859"/>
                </a:lnTo>
                <a:lnTo>
                  <a:pt x="28" y="859"/>
                </a:lnTo>
                <a:lnTo>
                  <a:pt x="28" y="859"/>
                </a:lnTo>
                <a:lnTo>
                  <a:pt x="29" y="859"/>
                </a:lnTo>
                <a:lnTo>
                  <a:pt x="29" y="859"/>
                </a:lnTo>
                <a:lnTo>
                  <a:pt x="30" y="859"/>
                </a:lnTo>
                <a:lnTo>
                  <a:pt x="30" y="859"/>
                </a:lnTo>
                <a:lnTo>
                  <a:pt x="31" y="859"/>
                </a:lnTo>
                <a:lnTo>
                  <a:pt x="31" y="859"/>
                </a:lnTo>
                <a:lnTo>
                  <a:pt x="32" y="859"/>
                </a:lnTo>
                <a:lnTo>
                  <a:pt x="32" y="859"/>
                </a:lnTo>
                <a:lnTo>
                  <a:pt x="33" y="859"/>
                </a:lnTo>
                <a:lnTo>
                  <a:pt x="33" y="859"/>
                </a:lnTo>
                <a:lnTo>
                  <a:pt x="34" y="859"/>
                </a:lnTo>
                <a:lnTo>
                  <a:pt x="34" y="859"/>
                </a:lnTo>
                <a:lnTo>
                  <a:pt x="35" y="859"/>
                </a:lnTo>
                <a:lnTo>
                  <a:pt x="35" y="859"/>
                </a:lnTo>
                <a:lnTo>
                  <a:pt x="36" y="859"/>
                </a:lnTo>
                <a:lnTo>
                  <a:pt x="36" y="859"/>
                </a:lnTo>
                <a:lnTo>
                  <a:pt x="37" y="859"/>
                </a:lnTo>
                <a:lnTo>
                  <a:pt x="37" y="859"/>
                </a:lnTo>
                <a:lnTo>
                  <a:pt x="38" y="859"/>
                </a:lnTo>
                <a:lnTo>
                  <a:pt x="38" y="859"/>
                </a:lnTo>
                <a:lnTo>
                  <a:pt x="39" y="834"/>
                </a:lnTo>
                <a:lnTo>
                  <a:pt x="39" y="859"/>
                </a:lnTo>
                <a:lnTo>
                  <a:pt x="40" y="859"/>
                </a:lnTo>
                <a:lnTo>
                  <a:pt x="40" y="845"/>
                </a:lnTo>
                <a:lnTo>
                  <a:pt x="41" y="852"/>
                </a:lnTo>
                <a:lnTo>
                  <a:pt x="41" y="859"/>
                </a:lnTo>
                <a:lnTo>
                  <a:pt x="42" y="859"/>
                </a:lnTo>
                <a:lnTo>
                  <a:pt x="42" y="827"/>
                </a:lnTo>
                <a:lnTo>
                  <a:pt x="43" y="859"/>
                </a:lnTo>
                <a:lnTo>
                  <a:pt x="43" y="810"/>
                </a:lnTo>
                <a:lnTo>
                  <a:pt x="44" y="858"/>
                </a:lnTo>
                <a:lnTo>
                  <a:pt x="44" y="859"/>
                </a:lnTo>
                <a:lnTo>
                  <a:pt x="45" y="859"/>
                </a:lnTo>
                <a:lnTo>
                  <a:pt x="45" y="858"/>
                </a:lnTo>
                <a:lnTo>
                  <a:pt x="46" y="858"/>
                </a:lnTo>
                <a:lnTo>
                  <a:pt x="46" y="859"/>
                </a:lnTo>
                <a:lnTo>
                  <a:pt x="47" y="859"/>
                </a:lnTo>
                <a:lnTo>
                  <a:pt x="47" y="859"/>
                </a:lnTo>
                <a:lnTo>
                  <a:pt x="48" y="859"/>
                </a:lnTo>
                <a:lnTo>
                  <a:pt x="48" y="859"/>
                </a:lnTo>
                <a:lnTo>
                  <a:pt x="49" y="859"/>
                </a:lnTo>
                <a:lnTo>
                  <a:pt x="49" y="859"/>
                </a:lnTo>
                <a:lnTo>
                  <a:pt x="50" y="859"/>
                </a:lnTo>
                <a:lnTo>
                  <a:pt x="50" y="859"/>
                </a:lnTo>
                <a:lnTo>
                  <a:pt x="51" y="859"/>
                </a:lnTo>
                <a:lnTo>
                  <a:pt x="51" y="859"/>
                </a:lnTo>
                <a:lnTo>
                  <a:pt x="52" y="859"/>
                </a:lnTo>
                <a:lnTo>
                  <a:pt x="52" y="859"/>
                </a:lnTo>
                <a:lnTo>
                  <a:pt x="53" y="859"/>
                </a:lnTo>
                <a:lnTo>
                  <a:pt x="53" y="859"/>
                </a:lnTo>
                <a:lnTo>
                  <a:pt x="54" y="859"/>
                </a:lnTo>
                <a:lnTo>
                  <a:pt x="54" y="859"/>
                </a:lnTo>
                <a:lnTo>
                  <a:pt x="55" y="859"/>
                </a:lnTo>
                <a:lnTo>
                  <a:pt x="55" y="859"/>
                </a:lnTo>
                <a:lnTo>
                  <a:pt x="56" y="859"/>
                </a:lnTo>
                <a:lnTo>
                  <a:pt x="56" y="853"/>
                </a:lnTo>
                <a:lnTo>
                  <a:pt x="57" y="688"/>
                </a:lnTo>
                <a:lnTo>
                  <a:pt x="57" y="859"/>
                </a:lnTo>
                <a:lnTo>
                  <a:pt x="58" y="763"/>
                </a:lnTo>
                <a:lnTo>
                  <a:pt x="58" y="859"/>
                </a:lnTo>
                <a:lnTo>
                  <a:pt x="59" y="859"/>
                </a:lnTo>
                <a:lnTo>
                  <a:pt x="59" y="757"/>
                </a:lnTo>
                <a:lnTo>
                  <a:pt x="60" y="809"/>
                </a:lnTo>
                <a:lnTo>
                  <a:pt x="60" y="859"/>
                </a:lnTo>
                <a:lnTo>
                  <a:pt x="61" y="859"/>
                </a:lnTo>
                <a:lnTo>
                  <a:pt x="61" y="836"/>
                </a:lnTo>
                <a:lnTo>
                  <a:pt x="62" y="859"/>
                </a:lnTo>
                <a:lnTo>
                  <a:pt x="62" y="830"/>
                </a:lnTo>
                <a:lnTo>
                  <a:pt x="63" y="835"/>
                </a:lnTo>
                <a:lnTo>
                  <a:pt x="63" y="859"/>
                </a:lnTo>
                <a:lnTo>
                  <a:pt x="64" y="813"/>
                </a:lnTo>
                <a:lnTo>
                  <a:pt x="64" y="859"/>
                </a:lnTo>
                <a:lnTo>
                  <a:pt x="65" y="859"/>
                </a:lnTo>
                <a:lnTo>
                  <a:pt x="65" y="794"/>
                </a:lnTo>
                <a:lnTo>
                  <a:pt x="66" y="859"/>
                </a:lnTo>
                <a:lnTo>
                  <a:pt x="66" y="822"/>
                </a:lnTo>
                <a:lnTo>
                  <a:pt x="67" y="843"/>
                </a:lnTo>
                <a:lnTo>
                  <a:pt x="67" y="859"/>
                </a:lnTo>
                <a:lnTo>
                  <a:pt x="68" y="859"/>
                </a:lnTo>
                <a:lnTo>
                  <a:pt x="68" y="832"/>
                </a:lnTo>
                <a:lnTo>
                  <a:pt x="69" y="859"/>
                </a:lnTo>
                <a:lnTo>
                  <a:pt x="69" y="823"/>
                </a:lnTo>
                <a:lnTo>
                  <a:pt x="70" y="859"/>
                </a:lnTo>
                <a:lnTo>
                  <a:pt x="70" y="825"/>
                </a:lnTo>
                <a:lnTo>
                  <a:pt x="71" y="829"/>
                </a:lnTo>
                <a:lnTo>
                  <a:pt x="71" y="859"/>
                </a:lnTo>
                <a:lnTo>
                  <a:pt x="72" y="832"/>
                </a:lnTo>
                <a:lnTo>
                  <a:pt x="72" y="859"/>
                </a:lnTo>
                <a:lnTo>
                  <a:pt x="73" y="825"/>
                </a:lnTo>
                <a:lnTo>
                  <a:pt x="73" y="859"/>
                </a:lnTo>
                <a:lnTo>
                  <a:pt x="74" y="859"/>
                </a:lnTo>
                <a:lnTo>
                  <a:pt x="74" y="834"/>
                </a:lnTo>
                <a:lnTo>
                  <a:pt x="75" y="830"/>
                </a:lnTo>
                <a:lnTo>
                  <a:pt x="75" y="859"/>
                </a:lnTo>
                <a:lnTo>
                  <a:pt x="76" y="859"/>
                </a:lnTo>
                <a:lnTo>
                  <a:pt x="76" y="817"/>
                </a:lnTo>
                <a:lnTo>
                  <a:pt x="77" y="811"/>
                </a:lnTo>
                <a:lnTo>
                  <a:pt x="77" y="859"/>
                </a:lnTo>
                <a:lnTo>
                  <a:pt x="78" y="859"/>
                </a:lnTo>
                <a:lnTo>
                  <a:pt x="78" y="820"/>
                </a:lnTo>
                <a:lnTo>
                  <a:pt x="79" y="859"/>
                </a:lnTo>
                <a:lnTo>
                  <a:pt x="79" y="836"/>
                </a:lnTo>
                <a:lnTo>
                  <a:pt x="80" y="826"/>
                </a:lnTo>
                <a:lnTo>
                  <a:pt x="80" y="859"/>
                </a:lnTo>
                <a:lnTo>
                  <a:pt x="81" y="859"/>
                </a:lnTo>
                <a:lnTo>
                  <a:pt x="81" y="814"/>
                </a:lnTo>
                <a:lnTo>
                  <a:pt x="82" y="859"/>
                </a:lnTo>
                <a:lnTo>
                  <a:pt x="82" y="826"/>
                </a:lnTo>
                <a:lnTo>
                  <a:pt x="83" y="831"/>
                </a:lnTo>
                <a:lnTo>
                  <a:pt x="83" y="859"/>
                </a:lnTo>
                <a:lnTo>
                  <a:pt x="84" y="859"/>
                </a:lnTo>
                <a:lnTo>
                  <a:pt x="84" y="830"/>
                </a:lnTo>
                <a:lnTo>
                  <a:pt x="85" y="859"/>
                </a:lnTo>
                <a:lnTo>
                  <a:pt x="85" y="812"/>
                </a:lnTo>
                <a:lnTo>
                  <a:pt x="86" y="819"/>
                </a:lnTo>
                <a:lnTo>
                  <a:pt x="86" y="859"/>
                </a:lnTo>
                <a:lnTo>
                  <a:pt x="87" y="859"/>
                </a:lnTo>
                <a:lnTo>
                  <a:pt x="87" y="851"/>
                </a:lnTo>
                <a:lnTo>
                  <a:pt x="88" y="859"/>
                </a:lnTo>
                <a:lnTo>
                  <a:pt x="88" y="849"/>
                </a:lnTo>
                <a:lnTo>
                  <a:pt x="89" y="859"/>
                </a:lnTo>
                <a:lnTo>
                  <a:pt x="89" y="830"/>
                </a:lnTo>
                <a:lnTo>
                  <a:pt x="90" y="831"/>
                </a:lnTo>
                <a:lnTo>
                  <a:pt x="90" y="859"/>
                </a:lnTo>
                <a:lnTo>
                  <a:pt x="91" y="859"/>
                </a:lnTo>
                <a:lnTo>
                  <a:pt x="91" y="825"/>
                </a:lnTo>
                <a:lnTo>
                  <a:pt x="92" y="815"/>
                </a:lnTo>
                <a:lnTo>
                  <a:pt x="92" y="859"/>
                </a:lnTo>
                <a:lnTo>
                  <a:pt x="93" y="859"/>
                </a:lnTo>
                <a:lnTo>
                  <a:pt x="93" y="819"/>
                </a:lnTo>
                <a:lnTo>
                  <a:pt x="94" y="859"/>
                </a:lnTo>
                <a:lnTo>
                  <a:pt x="94" y="819"/>
                </a:lnTo>
                <a:lnTo>
                  <a:pt x="95" y="859"/>
                </a:lnTo>
                <a:lnTo>
                  <a:pt x="95" y="805"/>
                </a:lnTo>
                <a:lnTo>
                  <a:pt x="96" y="802"/>
                </a:lnTo>
                <a:lnTo>
                  <a:pt x="96" y="859"/>
                </a:lnTo>
                <a:lnTo>
                  <a:pt x="97" y="859"/>
                </a:lnTo>
                <a:lnTo>
                  <a:pt x="97" y="803"/>
                </a:lnTo>
                <a:lnTo>
                  <a:pt x="98" y="823"/>
                </a:lnTo>
                <a:lnTo>
                  <a:pt x="98" y="859"/>
                </a:lnTo>
                <a:lnTo>
                  <a:pt x="99" y="828"/>
                </a:lnTo>
                <a:lnTo>
                  <a:pt x="99" y="859"/>
                </a:lnTo>
                <a:lnTo>
                  <a:pt x="100" y="845"/>
                </a:lnTo>
                <a:lnTo>
                  <a:pt x="100" y="859"/>
                </a:lnTo>
                <a:lnTo>
                  <a:pt x="101" y="841"/>
                </a:lnTo>
                <a:lnTo>
                  <a:pt x="101" y="859"/>
                </a:lnTo>
                <a:lnTo>
                  <a:pt x="102" y="835"/>
                </a:lnTo>
                <a:lnTo>
                  <a:pt x="102" y="859"/>
                </a:lnTo>
                <a:lnTo>
                  <a:pt x="103" y="859"/>
                </a:lnTo>
                <a:lnTo>
                  <a:pt x="103" y="830"/>
                </a:lnTo>
                <a:lnTo>
                  <a:pt x="104" y="829"/>
                </a:lnTo>
                <a:lnTo>
                  <a:pt x="104" y="859"/>
                </a:lnTo>
                <a:lnTo>
                  <a:pt x="105" y="859"/>
                </a:lnTo>
                <a:lnTo>
                  <a:pt x="105" y="840"/>
                </a:lnTo>
                <a:lnTo>
                  <a:pt x="106" y="859"/>
                </a:lnTo>
                <a:lnTo>
                  <a:pt x="106" y="827"/>
                </a:lnTo>
                <a:lnTo>
                  <a:pt x="107" y="859"/>
                </a:lnTo>
                <a:lnTo>
                  <a:pt x="107" y="817"/>
                </a:lnTo>
                <a:lnTo>
                  <a:pt x="108" y="813"/>
                </a:lnTo>
                <a:lnTo>
                  <a:pt x="108" y="859"/>
                </a:lnTo>
                <a:lnTo>
                  <a:pt x="109" y="676"/>
                </a:lnTo>
                <a:lnTo>
                  <a:pt x="109" y="859"/>
                </a:lnTo>
                <a:lnTo>
                  <a:pt x="110" y="672"/>
                </a:lnTo>
                <a:lnTo>
                  <a:pt x="110" y="859"/>
                </a:lnTo>
                <a:lnTo>
                  <a:pt x="111" y="763"/>
                </a:lnTo>
                <a:lnTo>
                  <a:pt x="111" y="859"/>
                </a:lnTo>
                <a:lnTo>
                  <a:pt x="112" y="859"/>
                </a:lnTo>
                <a:lnTo>
                  <a:pt x="112" y="834"/>
                </a:lnTo>
                <a:lnTo>
                  <a:pt x="113" y="842"/>
                </a:lnTo>
                <a:lnTo>
                  <a:pt x="113" y="859"/>
                </a:lnTo>
                <a:lnTo>
                  <a:pt x="114" y="859"/>
                </a:lnTo>
                <a:lnTo>
                  <a:pt x="114" y="838"/>
                </a:lnTo>
                <a:lnTo>
                  <a:pt x="115" y="859"/>
                </a:lnTo>
                <a:lnTo>
                  <a:pt x="115" y="823"/>
                </a:lnTo>
                <a:lnTo>
                  <a:pt x="116" y="859"/>
                </a:lnTo>
                <a:lnTo>
                  <a:pt x="116" y="838"/>
                </a:lnTo>
                <a:lnTo>
                  <a:pt x="117" y="849"/>
                </a:lnTo>
                <a:lnTo>
                  <a:pt x="117" y="859"/>
                </a:lnTo>
                <a:lnTo>
                  <a:pt x="118" y="822"/>
                </a:lnTo>
                <a:lnTo>
                  <a:pt x="118" y="859"/>
                </a:lnTo>
                <a:lnTo>
                  <a:pt x="119" y="859"/>
                </a:lnTo>
                <a:lnTo>
                  <a:pt x="119" y="812"/>
                </a:lnTo>
                <a:lnTo>
                  <a:pt x="120" y="859"/>
                </a:lnTo>
                <a:lnTo>
                  <a:pt x="120" y="824"/>
                </a:lnTo>
                <a:lnTo>
                  <a:pt x="121" y="859"/>
                </a:lnTo>
                <a:lnTo>
                  <a:pt x="121" y="824"/>
                </a:lnTo>
                <a:lnTo>
                  <a:pt x="122" y="830"/>
                </a:lnTo>
                <a:lnTo>
                  <a:pt x="122" y="859"/>
                </a:lnTo>
                <a:lnTo>
                  <a:pt x="123" y="859"/>
                </a:lnTo>
                <a:lnTo>
                  <a:pt x="123" y="834"/>
                </a:lnTo>
                <a:lnTo>
                  <a:pt x="124" y="859"/>
                </a:lnTo>
                <a:lnTo>
                  <a:pt x="124" y="833"/>
                </a:lnTo>
                <a:lnTo>
                  <a:pt x="125" y="836"/>
                </a:lnTo>
                <a:lnTo>
                  <a:pt x="125" y="859"/>
                </a:lnTo>
                <a:lnTo>
                  <a:pt x="126" y="859"/>
                </a:lnTo>
                <a:lnTo>
                  <a:pt x="126" y="851"/>
                </a:lnTo>
                <a:lnTo>
                  <a:pt x="127" y="859"/>
                </a:lnTo>
                <a:lnTo>
                  <a:pt x="127" y="852"/>
                </a:lnTo>
                <a:lnTo>
                  <a:pt x="128" y="859"/>
                </a:lnTo>
                <a:lnTo>
                  <a:pt x="128" y="842"/>
                </a:lnTo>
                <a:lnTo>
                  <a:pt x="129" y="820"/>
                </a:lnTo>
                <a:lnTo>
                  <a:pt x="129" y="859"/>
                </a:lnTo>
                <a:lnTo>
                  <a:pt x="130" y="859"/>
                </a:lnTo>
                <a:lnTo>
                  <a:pt x="130" y="812"/>
                </a:lnTo>
                <a:lnTo>
                  <a:pt x="131" y="816"/>
                </a:lnTo>
                <a:lnTo>
                  <a:pt x="131" y="859"/>
                </a:lnTo>
                <a:lnTo>
                  <a:pt x="132" y="859"/>
                </a:lnTo>
                <a:lnTo>
                  <a:pt x="132" y="819"/>
                </a:lnTo>
                <a:lnTo>
                  <a:pt x="133" y="859"/>
                </a:lnTo>
                <a:lnTo>
                  <a:pt x="133" y="814"/>
                </a:lnTo>
                <a:lnTo>
                  <a:pt x="134" y="859"/>
                </a:lnTo>
                <a:lnTo>
                  <a:pt x="134" y="805"/>
                </a:lnTo>
                <a:lnTo>
                  <a:pt x="135" y="812"/>
                </a:lnTo>
                <a:lnTo>
                  <a:pt x="135" y="859"/>
                </a:lnTo>
                <a:lnTo>
                  <a:pt x="136" y="859"/>
                </a:lnTo>
                <a:lnTo>
                  <a:pt x="136" y="820"/>
                </a:lnTo>
                <a:lnTo>
                  <a:pt x="137" y="859"/>
                </a:lnTo>
                <a:lnTo>
                  <a:pt x="137" y="842"/>
                </a:lnTo>
                <a:lnTo>
                  <a:pt x="138" y="859"/>
                </a:lnTo>
                <a:lnTo>
                  <a:pt x="138" y="827"/>
                </a:lnTo>
                <a:lnTo>
                  <a:pt x="139" y="859"/>
                </a:lnTo>
                <a:lnTo>
                  <a:pt x="139" y="790"/>
                </a:lnTo>
                <a:lnTo>
                  <a:pt x="140" y="775"/>
                </a:lnTo>
                <a:lnTo>
                  <a:pt x="140" y="859"/>
                </a:lnTo>
                <a:lnTo>
                  <a:pt x="141" y="859"/>
                </a:lnTo>
                <a:lnTo>
                  <a:pt x="141" y="796"/>
                </a:lnTo>
                <a:lnTo>
                  <a:pt x="142" y="859"/>
                </a:lnTo>
                <a:lnTo>
                  <a:pt x="142" y="796"/>
                </a:lnTo>
                <a:lnTo>
                  <a:pt x="143" y="819"/>
                </a:lnTo>
                <a:lnTo>
                  <a:pt x="143" y="859"/>
                </a:lnTo>
                <a:lnTo>
                  <a:pt x="144" y="859"/>
                </a:lnTo>
                <a:lnTo>
                  <a:pt x="144" y="837"/>
                </a:lnTo>
                <a:lnTo>
                  <a:pt x="145" y="838"/>
                </a:lnTo>
                <a:lnTo>
                  <a:pt x="145" y="859"/>
                </a:lnTo>
                <a:lnTo>
                  <a:pt x="146" y="859"/>
                </a:lnTo>
                <a:lnTo>
                  <a:pt x="146" y="835"/>
                </a:lnTo>
                <a:lnTo>
                  <a:pt x="147" y="859"/>
                </a:lnTo>
                <a:lnTo>
                  <a:pt x="147" y="831"/>
                </a:lnTo>
                <a:lnTo>
                  <a:pt x="148" y="859"/>
                </a:lnTo>
                <a:lnTo>
                  <a:pt x="148" y="829"/>
                </a:lnTo>
                <a:lnTo>
                  <a:pt x="149" y="751"/>
                </a:lnTo>
                <a:lnTo>
                  <a:pt x="149" y="859"/>
                </a:lnTo>
                <a:lnTo>
                  <a:pt x="150" y="740"/>
                </a:lnTo>
                <a:lnTo>
                  <a:pt x="150" y="859"/>
                </a:lnTo>
                <a:lnTo>
                  <a:pt x="151" y="859"/>
                </a:lnTo>
                <a:lnTo>
                  <a:pt x="151" y="795"/>
                </a:lnTo>
                <a:lnTo>
                  <a:pt x="152" y="859"/>
                </a:lnTo>
                <a:lnTo>
                  <a:pt x="152" y="777"/>
                </a:lnTo>
                <a:lnTo>
                  <a:pt x="153" y="859"/>
                </a:lnTo>
                <a:lnTo>
                  <a:pt x="153" y="769"/>
                </a:lnTo>
                <a:lnTo>
                  <a:pt x="154" y="859"/>
                </a:lnTo>
                <a:lnTo>
                  <a:pt x="154" y="799"/>
                </a:lnTo>
                <a:lnTo>
                  <a:pt x="155" y="859"/>
                </a:lnTo>
                <a:lnTo>
                  <a:pt x="155" y="792"/>
                </a:lnTo>
                <a:lnTo>
                  <a:pt x="156" y="775"/>
                </a:lnTo>
                <a:lnTo>
                  <a:pt x="156" y="859"/>
                </a:lnTo>
                <a:lnTo>
                  <a:pt x="157" y="661"/>
                </a:lnTo>
                <a:lnTo>
                  <a:pt x="157" y="859"/>
                </a:lnTo>
                <a:lnTo>
                  <a:pt x="158" y="669"/>
                </a:lnTo>
                <a:lnTo>
                  <a:pt x="158" y="859"/>
                </a:lnTo>
                <a:lnTo>
                  <a:pt x="159" y="757"/>
                </a:lnTo>
                <a:lnTo>
                  <a:pt x="159" y="859"/>
                </a:lnTo>
                <a:lnTo>
                  <a:pt x="160" y="859"/>
                </a:lnTo>
                <a:lnTo>
                  <a:pt x="160" y="803"/>
                </a:lnTo>
                <a:lnTo>
                  <a:pt x="161" y="859"/>
                </a:lnTo>
                <a:lnTo>
                  <a:pt x="161" y="802"/>
                </a:lnTo>
                <a:lnTo>
                  <a:pt x="162" y="859"/>
                </a:lnTo>
                <a:lnTo>
                  <a:pt x="162" y="790"/>
                </a:lnTo>
                <a:lnTo>
                  <a:pt x="163" y="782"/>
                </a:lnTo>
                <a:lnTo>
                  <a:pt x="163" y="859"/>
                </a:lnTo>
                <a:lnTo>
                  <a:pt x="164" y="859"/>
                </a:lnTo>
                <a:lnTo>
                  <a:pt x="164" y="809"/>
                </a:lnTo>
                <a:lnTo>
                  <a:pt x="165" y="859"/>
                </a:lnTo>
                <a:lnTo>
                  <a:pt x="165" y="811"/>
                </a:lnTo>
                <a:lnTo>
                  <a:pt x="166" y="811"/>
                </a:lnTo>
                <a:lnTo>
                  <a:pt x="166" y="859"/>
                </a:lnTo>
                <a:lnTo>
                  <a:pt x="167" y="859"/>
                </a:lnTo>
                <a:lnTo>
                  <a:pt x="167" y="816"/>
                </a:lnTo>
                <a:lnTo>
                  <a:pt x="168" y="859"/>
                </a:lnTo>
                <a:lnTo>
                  <a:pt x="168" y="822"/>
                </a:lnTo>
                <a:lnTo>
                  <a:pt x="169" y="825"/>
                </a:lnTo>
                <a:lnTo>
                  <a:pt x="169" y="859"/>
                </a:lnTo>
                <a:lnTo>
                  <a:pt x="170" y="818"/>
                </a:lnTo>
                <a:lnTo>
                  <a:pt x="170" y="859"/>
                </a:lnTo>
                <a:lnTo>
                  <a:pt x="171" y="822"/>
                </a:lnTo>
                <a:lnTo>
                  <a:pt x="171" y="859"/>
                </a:lnTo>
                <a:lnTo>
                  <a:pt x="172" y="859"/>
                </a:lnTo>
                <a:lnTo>
                  <a:pt x="172" y="811"/>
                </a:lnTo>
                <a:lnTo>
                  <a:pt x="173" y="859"/>
                </a:lnTo>
                <a:lnTo>
                  <a:pt x="173" y="791"/>
                </a:lnTo>
                <a:lnTo>
                  <a:pt x="174" y="859"/>
                </a:lnTo>
                <a:lnTo>
                  <a:pt x="174" y="802"/>
                </a:lnTo>
                <a:lnTo>
                  <a:pt x="175" y="831"/>
                </a:lnTo>
                <a:lnTo>
                  <a:pt x="175" y="859"/>
                </a:lnTo>
                <a:lnTo>
                  <a:pt x="176" y="859"/>
                </a:lnTo>
                <a:lnTo>
                  <a:pt x="176" y="835"/>
                </a:lnTo>
                <a:lnTo>
                  <a:pt x="177" y="859"/>
                </a:lnTo>
                <a:lnTo>
                  <a:pt x="177" y="829"/>
                </a:lnTo>
                <a:lnTo>
                  <a:pt x="178" y="838"/>
                </a:lnTo>
                <a:lnTo>
                  <a:pt x="178" y="859"/>
                </a:lnTo>
                <a:lnTo>
                  <a:pt x="179" y="859"/>
                </a:lnTo>
                <a:lnTo>
                  <a:pt x="179" y="839"/>
                </a:lnTo>
                <a:lnTo>
                  <a:pt x="180" y="859"/>
                </a:lnTo>
                <a:lnTo>
                  <a:pt x="180" y="749"/>
                </a:lnTo>
                <a:lnTo>
                  <a:pt x="181" y="859"/>
                </a:lnTo>
                <a:lnTo>
                  <a:pt x="181" y="679"/>
                </a:lnTo>
                <a:lnTo>
                  <a:pt x="182" y="711"/>
                </a:lnTo>
                <a:lnTo>
                  <a:pt x="182" y="859"/>
                </a:lnTo>
                <a:lnTo>
                  <a:pt x="183" y="859"/>
                </a:lnTo>
                <a:lnTo>
                  <a:pt x="183" y="692"/>
                </a:lnTo>
                <a:lnTo>
                  <a:pt x="184" y="691"/>
                </a:lnTo>
                <a:lnTo>
                  <a:pt x="184" y="859"/>
                </a:lnTo>
                <a:lnTo>
                  <a:pt x="185" y="740"/>
                </a:lnTo>
                <a:lnTo>
                  <a:pt x="185" y="859"/>
                </a:lnTo>
                <a:lnTo>
                  <a:pt x="186" y="770"/>
                </a:lnTo>
                <a:lnTo>
                  <a:pt x="186" y="859"/>
                </a:lnTo>
                <a:lnTo>
                  <a:pt x="187" y="764"/>
                </a:lnTo>
                <a:lnTo>
                  <a:pt x="187" y="859"/>
                </a:lnTo>
                <a:lnTo>
                  <a:pt x="188" y="859"/>
                </a:lnTo>
                <a:lnTo>
                  <a:pt x="188" y="769"/>
                </a:lnTo>
                <a:lnTo>
                  <a:pt x="189" y="859"/>
                </a:lnTo>
                <a:lnTo>
                  <a:pt x="189" y="780"/>
                </a:lnTo>
                <a:lnTo>
                  <a:pt x="190" y="817"/>
                </a:lnTo>
                <a:lnTo>
                  <a:pt x="190" y="859"/>
                </a:lnTo>
                <a:lnTo>
                  <a:pt x="191" y="840"/>
                </a:lnTo>
                <a:lnTo>
                  <a:pt x="191" y="859"/>
                </a:lnTo>
                <a:lnTo>
                  <a:pt x="192" y="859"/>
                </a:lnTo>
                <a:lnTo>
                  <a:pt x="192" y="839"/>
                </a:lnTo>
                <a:lnTo>
                  <a:pt x="193" y="859"/>
                </a:lnTo>
                <a:lnTo>
                  <a:pt x="193" y="829"/>
                </a:lnTo>
                <a:lnTo>
                  <a:pt x="194" y="859"/>
                </a:lnTo>
                <a:lnTo>
                  <a:pt x="194" y="775"/>
                </a:lnTo>
                <a:lnTo>
                  <a:pt x="195" y="859"/>
                </a:lnTo>
                <a:lnTo>
                  <a:pt x="195" y="761"/>
                </a:lnTo>
                <a:lnTo>
                  <a:pt x="196" y="859"/>
                </a:lnTo>
                <a:lnTo>
                  <a:pt x="196" y="788"/>
                </a:lnTo>
                <a:lnTo>
                  <a:pt x="197" y="831"/>
                </a:lnTo>
                <a:lnTo>
                  <a:pt x="197" y="859"/>
                </a:lnTo>
                <a:lnTo>
                  <a:pt x="198" y="859"/>
                </a:lnTo>
                <a:lnTo>
                  <a:pt x="198" y="833"/>
                </a:lnTo>
                <a:lnTo>
                  <a:pt x="199" y="859"/>
                </a:lnTo>
                <a:lnTo>
                  <a:pt x="199" y="816"/>
                </a:lnTo>
                <a:lnTo>
                  <a:pt x="200" y="820"/>
                </a:lnTo>
                <a:lnTo>
                  <a:pt x="200" y="859"/>
                </a:lnTo>
                <a:lnTo>
                  <a:pt x="201" y="813"/>
                </a:lnTo>
                <a:lnTo>
                  <a:pt x="201" y="859"/>
                </a:lnTo>
                <a:lnTo>
                  <a:pt x="202" y="859"/>
                </a:lnTo>
                <a:lnTo>
                  <a:pt x="202" y="626"/>
                </a:lnTo>
                <a:lnTo>
                  <a:pt x="203" y="580"/>
                </a:lnTo>
                <a:lnTo>
                  <a:pt x="203" y="859"/>
                </a:lnTo>
                <a:lnTo>
                  <a:pt x="204" y="859"/>
                </a:lnTo>
                <a:lnTo>
                  <a:pt x="204" y="630"/>
                </a:lnTo>
                <a:lnTo>
                  <a:pt x="205" y="789"/>
                </a:lnTo>
                <a:lnTo>
                  <a:pt x="205" y="859"/>
                </a:lnTo>
                <a:lnTo>
                  <a:pt x="206" y="829"/>
                </a:lnTo>
                <a:lnTo>
                  <a:pt x="206" y="859"/>
                </a:lnTo>
                <a:lnTo>
                  <a:pt x="207" y="859"/>
                </a:lnTo>
                <a:lnTo>
                  <a:pt x="207" y="809"/>
                </a:lnTo>
                <a:lnTo>
                  <a:pt x="208" y="859"/>
                </a:lnTo>
                <a:lnTo>
                  <a:pt x="208" y="765"/>
                </a:lnTo>
                <a:lnTo>
                  <a:pt x="209" y="767"/>
                </a:lnTo>
                <a:lnTo>
                  <a:pt x="209" y="859"/>
                </a:lnTo>
                <a:lnTo>
                  <a:pt x="210" y="815"/>
                </a:lnTo>
                <a:lnTo>
                  <a:pt x="210" y="859"/>
                </a:lnTo>
                <a:lnTo>
                  <a:pt x="211" y="823"/>
                </a:lnTo>
                <a:lnTo>
                  <a:pt x="211" y="859"/>
                </a:lnTo>
                <a:lnTo>
                  <a:pt x="212" y="859"/>
                </a:lnTo>
                <a:lnTo>
                  <a:pt x="212" y="800"/>
                </a:lnTo>
                <a:lnTo>
                  <a:pt x="213" y="859"/>
                </a:lnTo>
                <a:lnTo>
                  <a:pt x="213" y="800"/>
                </a:lnTo>
                <a:lnTo>
                  <a:pt x="214" y="859"/>
                </a:lnTo>
                <a:lnTo>
                  <a:pt x="214" y="814"/>
                </a:lnTo>
                <a:lnTo>
                  <a:pt x="215" y="859"/>
                </a:lnTo>
                <a:lnTo>
                  <a:pt x="215" y="815"/>
                </a:lnTo>
                <a:lnTo>
                  <a:pt x="216" y="859"/>
                </a:lnTo>
                <a:lnTo>
                  <a:pt x="216" y="800"/>
                </a:lnTo>
                <a:lnTo>
                  <a:pt x="217" y="859"/>
                </a:lnTo>
                <a:lnTo>
                  <a:pt x="217" y="736"/>
                </a:lnTo>
                <a:lnTo>
                  <a:pt x="218" y="731"/>
                </a:lnTo>
                <a:lnTo>
                  <a:pt x="218" y="859"/>
                </a:lnTo>
                <a:lnTo>
                  <a:pt x="219" y="859"/>
                </a:lnTo>
                <a:lnTo>
                  <a:pt x="219" y="751"/>
                </a:lnTo>
                <a:lnTo>
                  <a:pt x="220" y="859"/>
                </a:lnTo>
                <a:lnTo>
                  <a:pt x="220" y="797"/>
                </a:lnTo>
                <a:lnTo>
                  <a:pt x="221" y="859"/>
                </a:lnTo>
                <a:lnTo>
                  <a:pt x="221" y="820"/>
                </a:lnTo>
                <a:lnTo>
                  <a:pt x="222" y="822"/>
                </a:lnTo>
                <a:lnTo>
                  <a:pt x="222" y="859"/>
                </a:lnTo>
                <a:lnTo>
                  <a:pt x="223" y="829"/>
                </a:lnTo>
                <a:lnTo>
                  <a:pt x="223" y="859"/>
                </a:lnTo>
                <a:lnTo>
                  <a:pt x="224" y="859"/>
                </a:lnTo>
                <a:lnTo>
                  <a:pt x="224" y="793"/>
                </a:lnTo>
                <a:lnTo>
                  <a:pt x="225" y="859"/>
                </a:lnTo>
                <a:lnTo>
                  <a:pt x="225" y="756"/>
                </a:lnTo>
                <a:lnTo>
                  <a:pt x="226" y="737"/>
                </a:lnTo>
                <a:lnTo>
                  <a:pt x="226" y="859"/>
                </a:lnTo>
                <a:lnTo>
                  <a:pt x="227" y="859"/>
                </a:lnTo>
                <a:lnTo>
                  <a:pt x="227" y="760"/>
                </a:lnTo>
                <a:lnTo>
                  <a:pt x="228" y="829"/>
                </a:lnTo>
                <a:lnTo>
                  <a:pt x="228" y="859"/>
                </a:lnTo>
                <a:lnTo>
                  <a:pt x="229" y="859"/>
                </a:lnTo>
                <a:lnTo>
                  <a:pt x="229" y="791"/>
                </a:lnTo>
                <a:lnTo>
                  <a:pt x="230" y="859"/>
                </a:lnTo>
                <a:lnTo>
                  <a:pt x="230" y="665"/>
                </a:lnTo>
                <a:lnTo>
                  <a:pt x="231" y="859"/>
                </a:lnTo>
                <a:lnTo>
                  <a:pt x="231" y="667"/>
                </a:lnTo>
                <a:lnTo>
                  <a:pt x="232" y="651"/>
                </a:lnTo>
                <a:lnTo>
                  <a:pt x="232" y="859"/>
                </a:lnTo>
                <a:lnTo>
                  <a:pt x="233" y="859"/>
                </a:lnTo>
                <a:lnTo>
                  <a:pt x="233" y="691"/>
                </a:lnTo>
                <a:lnTo>
                  <a:pt x="234" y="515"/>
                </a:lnTo>
                <a:lnTo>
                  <a:pt x="234" y="859"/>
                </a:lnTo>
                <a:lnTo>
                  <a:pt x="235" y="525"/>
                </a:lnTo>
                <a:lnTo>
                  <a:pt x="235" y="859"/>
                </a:lnTo>
                <a:lnTo>
                  <a:pt x="236" y="640"/>
                </a:lnTo>
                <a:lnTo>
                  <a:pt x="236" y="859"/>
                </a:lnTo>
                <a:lnTo>
                  <a:pt x="237" y="859"/>
                </a:lnTo>
                <a:lnTo>
                  <a:pt x="237" y="760"/>
                </a:lnTo>
                <a:lnTo>
                  <a:pt x="238" y="859"/>
                </a:lnTo>
                <a:lnTo>
                  <a:pt x="238" y="756"/>
                </a:lnTo>
                <a:lnTo>
                  <a:pt x="239" y="729"/>
                </a:lnTo>
                <a:lnTo>
                  <a:pt x="239" y="859"/>
                </a:lnTo>
                <a:lnTo>
                  <a:pt x="240" y="859"/>
                </a:lnTo>
                <a:lnTo>
                  <a:pt x="240" y="734"/>
                </a:lnTo>
                <a:lnTo>
                  <a:pt x="241" y="802"/>
                </a:lnTo>
                <a:lnTo>
                  <a:pt x="241" y="859"/>
                </a:lnTo>
                <a:lnTo>
                  <a:pt x="242" y="859"/>
                </a:lnTo>
                <a:lnTo>
                  <a:pt x="242" y="775"/>
                </a:lnTo>
                <a:lnTo>
                  <a:pt x="243" y="759"/>
                </a:lnTo>
                <a:lnTo>
                  <a:pt x="243" y="859"/>
                </a:lnTo>
                <a:lnTo>
                  <a:pt x="244" y="859"/>
                </a:lnTo>
                <a:lnTo>
                  <a:pt x="244" y="770"/>
                </a:lnTo>
                <a:lnTo>
                  <a:pt x="245" y="859"/>
                </a:lnTo>
                <a:lnTo>
                  <a:pt x="245" y="821"/>
                </a:lnTo>
                <a:lnTo>
                  <a:pt x="246" y="823"/>
                </a:lnTo>
                <a:lnTo>
                  <a:pt x="246" y="859"/>
                </a:lnTo>
                <a:lnTo>
                  <a:pt x="247" y="859"/>
                </a:lnTo>
                <a:lnTo>
                  <a:pt x="247" y="821"/>
                </a:lnTo>
                <a:lnTo>
                  <a:pt x="248" y="732"/>
                </a:lnTo>
                <a:lnTo>
                  <a:pt x="248" y="859"/>
                </a:lnTo>
                <a:lnTo>
                  <a:pt x="249" y="859"/>
                </a:lnTo>
                <a:lnTo>
                  <a:pt x="249" y="643"/>
                </a:lnTo>
                <a:lnTo>
                  <a:pt x="250" y="624"/>
                </a:lnTo>
                <a:lnTo>
                  <a:pt x="250" y="859"/>
                </a:lnTo>
                <a:lnTo>
                  <a:pt x="251" y="694"/>
                </a:lnTo>
                <a:lnTo>
                  <a:pt x="251" y="859"/>
                </a:lnTo>
                <a:lnTo>
                  <a:pt x="252" y="778"/>
                </a:lnTo>
                <a:lnTo>
                  <a:pt x="252" y="859"/>
                </a:lnTo>
                <a:lnTo>
                  <a:pt x="253" y="859"/>
                </a:lnTo>
                <a:lnTo>
                  <a:pt x="253" y="815"/>
                </a:lnTo>
                <a:lnTo>
                  <a:pt x="254" y="859"/>
                </a:lnTo>
                <a:lnTo>
                  <a:pt x="254" y="825"/>
                </a:lnTo>
                <a:lnTo>
                  <a:pt x="255" y="859"/>
                </a:lnTo>
                <a:lnTo>
                  <a:pt x="255" y="744"/>
                </a:lnTo>
                <a:lnTo>
                  <a:pt x="256" y="859"/>
                </a:lnTo>
                <a:lnTo>
                  <a:pt x="256" y="703"/>
                </a:lnTo>
                <a:lnTo>
                  <a:pt x="257" y="859"/>
                </a:lnTo>
                <a:lnTo>
                  <a:pt x="257" y="699"/>
                </a:lnTo>
                <a:lnTo>
                  <a:pt x="258" y="859"/>
                </a:lnTo>
                <a:lnTo>
                  <a:pt x="258" y="761"/>
                </a:lnTo>
                <a:lnTo>
                  <a:pt x="259" y="859"/>
                </a:lnTo>
                <a:lnTo>
                  <a:pt x="259" y="791"/>
                </a:lnTo>
                <a:lnTo>
                  <a:pt x="260" y="762"/>
                </a:lnTo>
                <a:lnTo>
                  <a:pt x="260" y="859"/>
                </a:lnTo>
                <a:lnTo>
                  <a:pt x="261" y="859"/>
                </a:lnTo>
                <a:lnTo>
                  <a:pt x="261" y="764"/>
                </a:lnTo>
                <a:lnTo>
                  <a:pt x="262" y="859"/>
                </a:lnTo>
                <a:lnTo>
                  <a:pt x="262" y="757"/>
                </a:lnTo>
                <a:lnTo>
                  <a:pt x="263" y="758"/>
                </a:lnTo>
                <a:lnTo>
                  <a:pt x="263" y="859"/>
                </a:lnTo>
                <a:lnTo>
                  <a:pt x="264" y="859"/>
                </a:lnTo>
                <a:lnTo>
                  <a:pt x="264" y="739"/>
                </a:lnTo>
                <a:lnTo>
                  <a:pt x="265" y="743"/>
                </a:lnTo>
                <a:lnTo>
                  <a:pt x="265" y="859"/>
                </a:lnTo>
                <a:lnTo>
                  <a:pt x="266" y="792"/>
                </a:lnTo>
                <a:lnTo>
                  <a:pt x="266" y="859"/>
                </a:lnTo>
                <a:lnTo>
                  <a:pt x="267" y="859"/>
                </a:lnTo>
                <a:lnTo>
                  <a:pt x="267" y="793"/>
                </a:lnTo>
                <a:lnTo>
                  <a:pt x="268" y="786"/>
                </a:lnTo>
                <a:lnTo>
                  <a:pt x="268" y="859"/>
                </a:lnTo>
                <a:lnTo>
                  <a:pt x="269" y="812"/>
                </a:lnTo>
                <a:lnTo>
                  <a:pt x="269" y="859"/>
                </a:lnTo>
                <a:lnTo>
                  <a:pt x="270" y="780"/>
                </a:lnTo>
                <a:lnTo>
                  <a:pt x="270" y="859"/>
                </a:lnTo>
                <a:lnTo>
                  <a:pt x="271" y="859"/>
                </a:lnTo>
                <a:lnTo>
                  <a:pt x="271" y="756"/>
                </a:lnTo>
                <a:lnTo>
                  <a:pt x="272" y="778"/>
                </a:lnTo>
                <a:lnTo>
                  <a:pt x="272" y="859"/>
                </a:lnTo>
                <a:lnTo>
                  <a:pt x="273" y="798"/>
                </a:lnTo>
                <a:lnTo>
                  <a:pt x="273" y="859"/>
                </a:lnTo>
                <a:lnTo>
                  <a:pt x="274" y="816"/>
                </a:lnTo>
                <a:lnTo>
                  <a:pt x="274" y="859"/>
                </a:lnTo>
                <a:lnTo>
                  <a:pt x="275" y="838"/>
                </a:lnTo>
                <a:lnTo>
                  <a:pt x="275" y="859"/>
                </a:lnTo>
                <a:lnTo>
                  <a:pt x="276" y="840"/>
                </a:lnTo>
                <a:lnTo>
                  <a:pt x="276" y="859"/>
                </a:lnTo>
                <a:lnTo>
                  <a:pt x="277" y="859"/>
                </a:lnTo>
                <a:lnTo>
                  <a:pt x="277" y="835"/>
                </a:lnTo>
                <a:lnTo>
                  <a:pt x="278" y="811"/>
                </a:lnTo>
                <a:lnTo>
                  <a:pt x="278" y="859"/>
                </a:lnTo>
                <a:lnTo>
                  <a:pt x="279" y="691"/>
                </a:lnTo>
                <a:lnTo>
                  <a:pt x="279" y="859"/>
                </a:lnTo>
                <a:lnTo>
                  <a:pt x="280" y="859"/>
                </a:lnTo>
                <a:lnTo>
                  <a:pt x="280" y="666"/>
                </a:lnTo>
                <a:lnTo>
                  <a:pt x="281" y="859"/>
                </a:lnTo>
                <a:lnTo>
                  <a:pt x="281" y="708"/>
                </a:lnTo>
                <a:lnTo>
                  <a:pt x="282" y="783"/>
                </a:lnTo>
                <a:lnTo>
                  <a:pt x="282" y="859"/>
                </a:lnTo>
                <a:lnTo>
                  <a:pt x="283" y="831"/>
                </a:lnTo>
                <a:lnTo>
                  <a:pt x="283" y="859"/>
                </a:lnTo>
                <a:lnTo>
                  <a:pt x="284" y="825"/>
                </a:lnTo>
                <a:lnTo>
                  <a:pt x="284" y="859"/>
                </a:lnTo>
                <a:lnTo>
                  <a:pt x="285" y="859"/>
                </a:lnTo>
                <a:lnTo>
                  <a:pt x="285" y="818"/>
                </a:lnTo>
                <a:lnTo>
                  <a:pt x="286" y="653"/>
                </a:lnTo>
                <a:lnTo>
                  <a:pt x="286" y="859"/>
                </a:lnTo>
                <a:lnTo>
                  <a:pt x="287" y="644"/>
                </a:lnTo>
                <a:lnTo>
                  <a:pt x="287" y="859"/>
                </a:lnTo>
                <a:lnTo>
                  <a:pt x="288" y="709"/>
                </a:lnTo>
                <a:lnTo>
                  <a:pt x="288" y="859"/>
                </a:lnTo>
                <a:lnTo>
                  <a:pt x="289" y="859"/>
                </a:lnTo>
                <a:lnTo>
                  <a:pt x="289" y="787"/>
                </a:lnTo>
                <a:lnTo>
                  <a:pt x="290" y="837"/>
                </a:lnTo>
                <a:lnTo>
                  <a:pt x="290" y="859"/>
                </a:lnTo>
                <a:lnTo>
                  <a:pt x="291" y="859"/>
                </a:lnTo>
                <a:lnTo>
                  <a:pt x="291" y="783"/>
                </a:lnTo>
                <a:lnTo>
                  <a:pt x="292" y="859"/>
                </a:lnTo>
                <a:lnTo>
                  <a:pt x="292" y="764"/>
                </a:lnTo>
                <a:lnTo>
                  <a:pt x="293" y="859"/>
                </a:lnTo>
                <a:lnTo>
                  <a:pt x="293" y="778"/>
                </a:lnTo>
                <a:lnTo>
                  <a:pt x="294" y="859"/>
                </a:lnTo>
                <a:lnTo>
                  <a:pt x="294" y="818"/>
                </a:lnTo>
                <a:lnTo>
                  <a:pt x="295" y="859"/>
                </a:lnTo>
                <a:lnTo>
                  <a:pt x="295" y="825"/>
                </a:lnTo>
                <a:lnTo>
                  <a:pt x="296" y="859"/>
                </a:lnTo>
                <a:lnTo>
                  <a:pt x="296" y="799"/>
                </a:lnTo>
                <a:lnTo>
                  <a:pt x="297" y="790"/>
                </a:lnTo>
                <a:lnTo>
                  <a:pt x="297" y="859"/>
                </a:lnTo>
                <a:lnTo>
                  <a:pt x="298" y="809"/>
                </a:lnTo>
                <a:lnTo>
                  <a:pt x="298" y="859"/>
                </a:lnTo>
                <a:lnTo>
                  <a:pt x="299" y="789"/>
                </a:lnTo>
                <a:lnTo>
                  <a:pt x="299" y="859"/>
                </a:lnTo>
                <a:lnTo>
                  <a:pt x="300" y="859"/>
                </a:lnTo>
                <a:lnTo>
                  <a:pt x="300" y="781"/>
                </a:lnTo>
                <a:lnTo>
                  <a:pt x="301" y="810"/>
                </a:lnTo>
                <a:lnTo>
                  <a:pt x="301" y="859"/>
                </a:lnTo>
                <a:lnTo>
                  <a:pt x="302" y="826"/>
                </a:lnTo>
                <a:lnTo>
                  <a:pt x="302" y="859"/>
                </a:lnTo>
                <a:lnTo>
                  <a:pt x="303" y="859"/>
                </a:lnTo>
                <a:lnTo>
                  <a:pt x="303" y="827"/>
                </a:lnTo>
                <a:lnTo>
                  <a:pt x="304" y="859"/>
                </a:lnTo>
                <a:lnTo>
                  <a:pt x="304" y="823"/>
                </a:lnTo>
                <a:lnTo>
                  <a:pt x="305" y="859"/>
                </a:lnTo>
                <a:lnTo>
                  <a:pt x="305" y="726"/>
                </a:lnTo>
                <a:lnTo>
                  <a:pt x="306" y="681"/>
                </a:lnTo>
                <a:lnTo>
                  <a:pt x="306" y="859"/>
                </a:lnTo>
                <a:lnTo>
                  <a:pt x="307" y="710"/>
                </a:lnTo>
                <a:lnTo>
                  <a:pt x="307" y="859"/>
                </a:lnTo>
                <a:lnTo>
                  <a:pt x="308" y="859"/>
                </a:lnTo>
                <a:lnTo>
                  <a:pt x="308" y="782"/>
                </a:lnTo>
                <a:lnTo>
                  <a:pt x="309" y="859"/>
                </a:lnTo>
                <a:lnTo>
                  <a:pt x="309" y="785"/>
                </a:lnTo>
                <a:lnTo>
                  <a:pt x="310" y="859"/>
                </a:lnTo>
                <a:lnTo>
                  <a:pt x="310" y="721"/>
                </a:lnTo>
                <a:lnTo>
                  <a:pt x="311" y="859"/>
                </a:lnTo>
                <a:lnTo>
                  <a:pt x="311" y="694"/>
                </a:lnTo>
                <a:lnTo>
                  <a:pt x="312" y="722"/>
                </a:lnTo>
                <a:lnTo>
                  <a:pt x="312" y="859"/>
                </a:lnTo>
                <a:lnTo>
                  <a:pt x="313" y="859"/>
                </a:lnTo>
                <a:lnTo>
                  <a:pt x="313" y="770"/>
                </a:lnTo>
                <a:lnTo>
                  <a:pt x="314" y="859"/>
                </a:lnTo>
                <a:lnTo>
                  <a:pt x="314" y="814"/>
                </a:lnTo>
                <a:lnTo>
                  <a:pt x="315" y="859"/>
                </a:lnTo>
                <a:lnTo>
                  <a:pt x="315" y="834"/>
                </a:lnTo>
                <a:lnTo>
                  <a:pt x="316" y="859"/>
                </a:lnTo>
                <a:lnTo>
                  <a:pt x="316" y="830"/>
                </a:lnTo>
                <a:lnTo>
                  <a:pt x="317" y="859"/>
                </a:lnTo>
                <a:lnTo>
                  <a:pt x="317" y="780"/>
                </a:lnTo>
                <a:lnTo>
                  <a:pt x="318" y="859"/>
                </a:lnTo>
                <a:lnTo>
                  <a:pt x="318" y="689"/>
                </a:lnTo>
                <a:lnTo>
                  <a:pt x="319" y="696"/>
                </a:lnTo>
                <a:lnTo>
                  <a:pt x="319" y="859"/>
                </a:lnTo>
                <a:lnTo>
                  <a:pt x="320" y="780"/>
                </a:lnTo>
                <a:lnTo>
                  <a:pt x="320" y="859"/>
                </a:lnTo>
                <a:lnTo>
                  <a:pt x="321" y="859"/>
                </a:lnTo>
                <a:lnTo>
                  <a:pt x="321" y="830"/>
                </a:lnTo>
                <a:lnTo>
                  <a:pt x="322" y="859"/>
                </a:lnTo>
                <a:lnTo>
                  <a:pt x="322" y="829"/>
                </a:lnTo>
                <a:lnTo>
                  <a:pt x="323" y="821"/>
                </a:lnTo>
                <a:lnTo>
                  <a:pt x="323" y="859"/>
                </a:lnTo>
                <a:lnTo>
                  <a:pt x="324" y="859"/>
                </a:lnTo>
                <a:lnTo>
                  <a:pt x="324" y="818"/>
                </a:lnTo>
                <a:lnTo>
                  <a:pt x="325" y="830"/>
                </a:lnTo>
                <a:lnTo>
                  <a:pt x="325" y="859"/>
                </a:lnTo>
                <a:lnTo>
                  <a:pt x="326" y="859"/>
                </a:lnTo>
                <a:lnTo>
                  <a:pt x="326" y="789"/>
                </a:lnTo>
                <a:lnTo>
                  <a:pt x="327" y="859"/>
                </a:lnTo>
                <a:lnTo>
                  <a:pt x="327" y="688"/>
                </a:lnTo>
                <a:lnTo>
                  <a:pt x="328" y="706"/>
                </a:lnTo>
                <a:lnTo>
                  <a:pt x="328" y="859"/>
                </a:lnTo>
                <a:lnTo>
                  <a:pt x="329" y="706"/>
                </a:lnTo>
                <a:lnTo>
                  <a:pt x="329" y="859"/>
                </a:lnTo>
                <a:lnTo>
                  <a:pt x="330" y="859"/>
                </a:lnTo>
                <a:lnTo>
                  <a:pt x="330" y="761"/>
                </a:lnTo>
                <a:lnTo>
                  <a:pt x="331" y="859"/>
                </a:lnTo>
                <a:lnTo>
                  <a:pt x="331" y="822"/>
                </a:lnTo>
                <a:lnTo>
                  <a:pt x="332" y="859"/>
                </a:lnTo>
                <a:lnTo>
                  <a:pt x="332" y="831"/>
                </a:lnTo>
                <a:lnTo>
                  <a:pt x="333" y="859"/>
                </a:lnTo>
                <a:lnTo>
                  <a:pt x="333" y="796"/>
                </a:lnTo>
                <a:lnTo>
                  <a:pt x="334" y="724"/>
                </a:lnTo>
                <a:lnTo>
                  <a:pt x="334" y="859"/>
                </a:lnTo>
                <a:lnTo>
                  <a:pt x="335" y="716"/>
                </a:lnTo>
                <a:lnTo>
                  <a:pt x="335" y="859"/>
                </a:lnTo>
                <a:lnTo>
                  <a:pt x="336" y="735"/>
                </a:lnTo>
                <a:lnTo>
                  <a:pt x="336" y="859"/>
                </a:lnTo>
                <a:lnTo>
                  <a:pt x="337" y="859"/>
                </a:lnTo>
                <a:lnTo>
                  <a:pt x="337" y="787"/>
                </a:lnTo>
                <a:lnTo>
                  <a:pt x="338" y="859"/>
                </a:lnTo>
                <a:lnTo>
                  <a:pt x="338" y="817"/>
                </a:lnTo>
                <a:lnTo>
                  <a:pt x="339" y="809"/>
                </a:lnTo>
                <a:lnTo>
                  <a:pt x="339" y="859"/>
                </a:lnTo>
                <a:lnTo>
                  <a:pt x="340" y="859"/>
                </a:lnTo>
                <a:lnTo>
                  <a:pt x="340" y="726"/>
                </a:lnTo>
                <a:lnTo>
                  <a:pt x="341" y="592"/>
                </a:lnTo>
                <a:lnTo>
                  <a:pt x="341" y="859"/>
                </a:lnTo>
                <a:lnTo>
                  <a:pt x="342" y="859"/>
                </a:lnTo>
                <a:lnTo>
                  <a:pt x="342" y="592"/>
                </a:lnTo>
                <a:lnTo>
                  <a:pt x="343" y="675"/>
                </a:lnTo>
                <a:lnTo>
                  <a:pt x="343" y="859"/>
                </a:lnTo>
                <a:lnTo>
                  <a:pt x="344" y="756"/>
                </a:lnTo>
                <a:lnTo>
                  <a:pt x="344" y="859"/>
                </a:lnTo>
                <a:lnTo>
                  <a:pt x="345" y="859"/>
                </a:lnTo>
                <a:lnTo>
                  <a:pt x="345" y="832"/>
                </a:lnTo>
                <a:lnTo>
                  <a:pt x="346" y="832"/>
                </a:lnTo>
                <a:lnTo>
                  <a:pt x="346" y="859"/>
                </a:lnTo>
                <a:lnTo>
                  <a:pt x="347" y="836"/>
                </a:lnTo>
                <a:lnTo>
                  <a:pt x="347" y="859"/>
                </a:lnTo>
                <a:lnTo>
                  <a:pt x="348" y="818"/>
                </a:lnTo>
                <a:lnTo>
                  <a:pt x="348" y="859"/>
                </a:lnTo>
                <a:lnTo>
                  <a:pt x="349" y="784"/>
                </a:lnTo>
                <a:lnTo>
                  <a:pt x="349" y="859"/>
                </a:lnTo>
                <a:lnTo>
                  <a:pt x="350" y="859"/>
                </a:lnTo>
                <a:lnTo>
                  <a:pt x="350" y="790"/>
                </a:lnTo>
                <a:lnTo>
                  <a:pt x="351" y="859"/>
                </a:lnTo>
                <a:lnTo>
                  <a:pt x="351" y="796"/>
                </a:lnTo>
                <a:lnTo>
                  <a:pt x="352" y="775"/>
                </a:lnTo>
                <a:lnTo>
                  <a:pt x="352" y="859"/>
                </a:lnTo>
                <a:lnTo>
                  <a:pt x="353" y="859"/>
                </a:lnTo>
                <a:lnTo>
                  <a:pt x="353" y="762"/>
                </a:lnTo>
                <a:lnTo>
                  <a:pt x="354" y="859"/>
                </a:lnTo>
                <a:lnTo>
                  <a:pt x="354" y="763"/>
                </a:lnTo>
                <a:lnTo>
                  <a:pt x="355" y="859"/>
                </a:lnTo>
                <a:lnTo>
                  <a:pt x="355" y="816"/>
                </a:lnTo>
                <a:lnTo>
                  <a:pt x="356" y="859"/>
                </a:lnTo>
                <a:lnTo>
                  <a:pt x="356" y="831"/>
                </a:lnTo>
                <a:lnTo>
                  <a:pt x="357" y="800"/>
                </a:lnTo>
                <a:lnTo>
                  <a:pt x="357" y="859"/>
                </a:lnTo>
                <a:lnTo>
                  <a:pt x="358" y="859"/>
                </a:lnTo>
                <a:lnTo>
                  <a:pt x="358" y="713"/>
                </a:lnTo>
                <a:lnTo>
                  <a:pt x="359" y="713"/>
                </a:lnTo>
                <a:lnTo>
                  <a:pt x="359" y="859"/>
                </a:lnTo>
                <a:lnTo>
                  <a:pt x="360" y="859"/>
                </a:lnTo>
                <a:lnTo>
                  <a:pt x="360" y="785"/>
                </a:lnTo>
                <a:lnTo>
                  <a:pt x="361" y="837"/>
                </a:lnTo>
                <a:lnTo>
                  <a:pt x="361" y="859"/>
                </a:lnTo>
                <a:lnTo>
                  <a:pt x="362" y="859"/>
                </a:lnTo>
                <a:lnTo>
                  <a:pt x="362" y="797"/>
                </a:lnTo>
                <a:lnTo>
                  <a:pt x="363" y="859"/>
                </a:lnTo>
                <a:lnTo>
                  <a:pt x="363" y="776"/>
                </a:lnTo>
                <a:lnTo>
                  <a:pt x="364" y="784"/>
                </a:lnTo>
                <a:lnTo>
                  <a:pt x="364" y="859"/>
                </a:lnTo>
                <a:lnTo>
                  <a:pt x="365" y="859"/>
                </a:lnTo>
                <a:lnTo>
                  <a:pt x="365" y="808"/>
                </a:lnTo>
                <a:lnTo>
                  <a:pt x="366" y="805"/>
                </a:lnTo>
                <a:lnTo>
                  <a:pt x="366" y="859"/>
                </a:lnTo>
                <a:lnTo>
                  <a:pt x="367" y="859"/>
                </a:lnTo>
                <a:lnTo>
                  <a:pt x="367" y="704"/>
                </a:lnTo>
                <a:lnTo>
                  <a:pt x="368" y="859"/>
                </a:lnTo>
                <a:lnTo>
                  <a:pt x="368" y="686"/>
                </a:lnTo>
                <a:lnTo>
                  <a:pt x="369" y="859"/>
                </a:lnTo>
                <a:lnTo>
                  <a:pt x="369" y="670"/>
                </a:lnTo>
                <a:lnTo>
                  <a:pt x="370" y="655"/>
                </a:lnTo>
                <a:lnTo>
                  <a:pt x="370" y="859"/>
                </a:lnTo>
                <a:lnTo>
                  <a:pt x="371" y="736"/>
                </a:lnTo>
                <a:lnTo>
                  <a:pt x="371" y="859"/>
                </a:lnTo>
                <a:lnTo>
                  <a:pt x="372" y="737"/>
                </a:lnTo>
                <a:lnTo>
                  <a:pt x="372" y="859"/>
                </a:lnTo>
                <a:lnTo>
                  <a:pt x="373" y="859"/>
                </a:lnTo>
                <a:lnTo>
                  <a:pt x="373" y="788"/>
                </a:lnTo>
                <a:lnTo>
                  <a:pt x="374" y="859"/>
                </a:lnTo>
                <a:lnTo>
                  <a:pt x="374" y="672"/>
                </a:lnTo>
                <a:lnTo>
                  <a:pt x="375" y="650"/>
                </a:lnTo>
                <a:lnTo>
                  <a:pt x="375" y="859"/>
                </a:lnTo>
                <a:lnTo>
                  <a:pt x="376" y="859"/>
                </a:lnTo>
                <a:lnTo>
                  <a:pt x="376" y="673"/>
                </a:lnTo>
                <a:lnTo>
                  <a:pt x="377" y="697"/>
                </a:lnTo>
                <a:lnTo>
                  <a:pt x="377" y="859"/>
                </a:lnTo>
                <a:lnTo>
                  <a:pt x="378" y="859"/>
                </a:lnTo>
                <a:lnTo>
                  <a:pt x="378" y="798"/>
                </a:lnTo>
                <a:lnTo>
                  <a:pt x="379" y="780"/>
                </a:lnTo>
                <a:lnTo>
                  <a:pt x="379" y="859"/>
                </a:lnTo>
                <a:lnTo>
                  <a:pt x="380" y="859"/>
                </a:lnTo>
                <a:lnTo>
                  <a:pt x="380" y="766"/>
                </a:lnTo>
                <a:lnTo>
                  <a:pt x="381" y="770"/>
                </a:lnTo>
                <a:lnTo>
                  <a:pt x="381" y="859"/>
                </a:lnTo>
                <a:lnTo>
                  <a:pt x="382" y="750"/>
                </a:lnTo>
                <a:lnTo>
                  <a:pt x="382" y="859"/>
                </a:lnTo>
                <a:lnTo>
                  <a:pt x="383" y="745"/>
                </a:lnTo>
                <a:lnTo>
                  <a:pt x="383" y="859"/>
                </a:lnTo>
                <a:lnTo>
                  <a:pt x="384" y="859"/>
                </a:lnTo>
                <a:lnTo>
                  <a:pt x="384" y="802"/>
                </a:lnTo>
                <a:lnTo>
                  <a:pt x="385" y="836"/>
                </a:lnTo>
                <a:lnTo>
                  <a:pt x="385" y="859"/>
                </a:lnTo>
                <a:lnTo>
                  <a:pt x="386" y="803"/>
                </a:lnTo>
                <a:lnTo>
                  <a:pt x="386" y="859"/>
                </a:lnTo>
                <a:lnTo>
                  <a:pt x="387" y="766"/>
                </a:lnTo>
                <a:lnTo>
                  <a:pt x="387" y="859"/>
                </a:lnTo>
                <a:lnTo>
                  <a:pt x="388" y="742"/>
                </a:lnTo>
                <a:lnTo>
                  <a:pt x="388" y="859"/>
                </a:lnTo>
                <a:lnTo>
                  <a:pt x="389" y="859"/>
                </a:lnTo>
                <a:lnTo>
                  <a:pt x="389" y="731"/>
                </a:lnTo>
                <a:lnTo>
                  <a:pt x="390" y="859"/>
                </a:lnTo>
                <a:lnTo>
                  <a:pt x="390" y="761"/>
                </a:lnTo>
                <a:lnTo>
                  <a:pt x="391" y="859"/>
                </a:lnTo>
                <a:lnTo>
                  <a:pt x="391" y="822"/>
                </a:lnTo>
                <a:lnTo>
                  <a:pt x="392" y="859"/>
                </a:lnTo>
                <a:lnTo>
                  <a:pt x="392" y="820"/>
                </a:lnTo>
                <a:lnTo>
                  <a:pt x="393" y="859"/>
                </a:lnTo>
                <a:lnTo>
                  <a:pt x="393" y="744"/>
                </a:lnTo>
                <a:lnTo>
                  <a:pt x="394" y="281"/>
                </a:lnTo>
                <a:lnTo>
                  <a:pt x="394" y="859"/>
                </a:lnTo>
                <a:lnTo>
                  <a:pt x="395" y="859"/>
                </a:lnTo>
                <a:lnTo>
                  <a:pt x="395" y="0"/>
                </a:lnTo>
                <a:lnTo>
                  <a:pt x="396" y="859"/>
                </a:lnTo>
                <a:lnTo>
                  <a:pt x="396" y="66"/>
                </a:lnTo>
                <a:lnTo>
                  <a:pt x="397" y="859"/>
                </a:lnTo>
                <a:lnTo>
                  <a:pt x="397" y="270"/>
                </a:lnTo>
                <a:lnTo>
                  <a:pt x="398" y="859"/>
                </a:lnTo>
                <a:lnTo>
                  <a:pt x="398" y="509"/>
                </a:lnTo>
                <a:lnTo>
                  <a:pt x="399" y="746"/>
                </a:lnTo>
                <a:lnTo>
                  <a:pt x="399" y="859"/>
                </a:lnTo>
                <a:lnTo>
                  <a:pt x="400" y="859"/>
                </a:lnTo>
                <a:lnTo>
                  <a:pt x="400" y="811"/>
                </a:lnTo>
                <a:lnTo>
                  <a:pt x="401" y="859"/>
                </a:lnTo>
                <a:lnTo>
                  <a:pt x="401" y="836"/>
                </a:lnTo>
                <a:lnTo>
                  <a:pt x="402" y="859"/>
                </a:lnTo>
                <a:lnTo>
                  <a:pt x="402" y="834"/>
                </a:lnTo>
                <a:lnTo>
                  <a:pt x="403" y="859"/>
                </a:lnTo>
                <a:lnTo>
                  <a:pt x="403" y="824"/>
                </a:lnTo>
                <a:lnTo>
                  <a:pt x="404" y="804"/>
                </a:lnTo>
                <a:lnTo>
                  <a:pt x="404" y="859"/>
                </a:lnTo>
                <a:lnTo>
                  <a:pt x="405" y="859"/>
                </a:lnTo>
                <a:lnTo>
                  <a:pt x="405" y="765"/>
                </a:lnTo>
                <a:lnTo>
                  <a:pt x="406" y="744"/>
                </a:lnTo>
                <a:lnTo>
                  <a:pt x="406" y="859"/>
                </a:lnTo>
                <a:lnTo>
                  <a:pt x="407" y="744"/>
                </a:lnTo>
                <a:lnTo>
                  <a:pt x="407" y="859"/>
                </a:lnTo>
                <a:lnTo>
                  <a:pt x="408" y="859"/>
                </a:lnTo>
                <a:lnTo>
                  <a:pt x="408" y="751"/>
                </a:lnTo>
                <a:lnTo>
                  <a:pt x="409" y="821"/>
                </a:lnTo>
                <a:lnTo>
                  <a:pt x="409" y="859"/>
                </a:lnTo>
                <a:lnTo>
                  <a:pt x="410" y="784"/>
                </a:lnTo>
                <a:lnTo>
                  <a:pt x="410" y="859"/>
                </a:lnTo>
                <a:lnTo>
                  <a:pt x="411" y="794"/>
                </a:lnTo>
                <a:lnTo>
                  <a:pt x="411" y="859"/>
                </a:lnTo>
                <a:lnTo>
                  <a:pt x="412" y="813"/>
                </a:lnTo>
                <a:lnTo>
                  <a:pt x="412" y="859"/>
                </a:lnTo>
                <a:lnTo>
                  <a:pt x="413" y="815"/>
                </a:lnTo>
                <a:lnTo>
                  <a:pt x="413" y="859"/>
                </a:lnTo>
                <a:lnTo>
                  <a:pt x="414" y="859"/>
                </a:lnTo>
                <a:lnTo>
                  <a:pt x="414" y="832"/>
                </a:lnTo>
                <a:lnTo>
                  <a:pt x="415" y="830"/>
                </a:lnTo>
                <a:lnTo>
                  <a:pt x="415" y="859"/>
                </a:lnTo>
                <a:lnTo>
                  <a:pt x="416" y="859"/>
                </a:lnTo>
                <a:lnTo>
                  <a:pt x="416" y="807"/>
                </a:lnTo>
                <a:lnTo>
                  <a:pt x="417" y="812"/>
                </a:lnTo>
                <a:lnTo>
                  <a:pt x="417" y="859"/>
                </a:lnTo>
                <a:lnTo>
                  <a:pt x="418" y="859"/>
                </a:lnTo>
                <a:lnTo>
                  <a:pt x="418" y="796"/>
                </a:lnTo>
                <a:lnTo>
                  <a:pt x="419" y="766"/>
                </a:lnTo>
                <a:lnTo>
                  <a:pt x="419" y="859"/>
                </a:lnTo>
                <a:lnTo>
                  <a:pt x="420" y="859"/>
                </a:lnTo>
                <a:lnTo>
                  <a:pt x="420" y="789"/>
                </a:lnTo>
                <a:lnTo>
                  <a:pt x="421" y="785"/>
                </a:lnTo>
                <a:lnTo>
                  <a:pt x="421" y="859"/>
                </a:lnTo>
                <a:lnTo>
                  <a:pt x="422" y="859"/>
                </a:lnTo>
                <a:lnTo>
                  <a:pt x="422" y="784"/>
                </a:lnTo>
                <a:lnTo>
                  <a:pt x="423" y="859"/>
                </a:lnTo>
                <a:lnTo>
                  <a:pt x="423" y="781"/>
                </a:lnTo>
                <a:lnTo>
                  <a:pt x="424" y="859"/>
                </a:lnTo>
                <a:lnTo>
                  <a:pt x="424" y="815"/>
                </a:lnTo>
                <a:lnTo>
                  <a:pt x="425" y="859"/>
                </a:lnTo>
                <a:lnTo>
                  <a:pt x="425" y="819"/>
                </a:lnTo>
                <a:lnTo>
                  <a:pt x="426" y="818"/>
                </a:lnTo>
                <a:lnTo>
                  <a:pt x="426" y="859"/>
                </a:lnTo>
                <a:lnTo>
                  <a:pt x="427" y="859"/>
                </a:lnTo>
                <a:lnTo>
                  <a:pt x="427" y="789"/>
                </a:lnTo>
                <a:lnTo>
                  <a:pt x="428" y="859"/>
                </a:lnTo>
                <a:lnTo>
                  <a:pt x="428" y="752"/>
                </a:lnTo>
                <a:lnTo>
                  <a:pt x="429" y="763"/>
                </a:lnTo>
                <a:lnTo>
                  <a:pt x="429" y="859"/>
                </a:lnTo>
                <a:lnTo>
                  <a:pt x="430" y="815"/>
                </a:lnTo>
                <a:lnTo>
                  <a:pt x="430" y="859"/>
                </a:lnTo>
                <a:lnTo>
                  <a:pt x="431" y="833"/>
                </a:lnTo>
                <a:lnTo>
                  <a:pt x="431" y="859"/>
                </a:lnTo>
                <a:lnTo>
                  <a:pt x="432" y="859"/>
                </a:lnTo>
                <a:lnTo>
                  <a:pt x="432" y="833"/>
                </a:lnTo>
                <a:lnTo>
                  <a:pt x="433" y="859"/>
                </a:lnTo>
                <a:lnTo>
                  <a:pt x="433" y="844"/>
                </a:lnTo>
                <a:lnTo>
                  <a:pt x="434" y="859"/>
                </a:lnTo>
                <a:lnTo>
                  <a:pt x="434" y="846"/>
                </a:lnTo>
                <a:lnTo>
                  <a:pt x="435" y="859"/>
                </a:lnTo>
                <a:lnTo>
                  <a:pt x="435" y="845"/>
                </a:lnTo>
                <a:lnTo>
                  <a:pt x="436" y="841"/>
                </a:lnTo>
                <a:lnTo>
                  <a:pt x="436" y="859"/>
                </a:lnTo>
                <a:lnTo>
                  <a:pt x="437" y="825"/>
                </a:lnTo>
                <a:lnTo>
                  <a:pt x="437" y="859"/>
                </a:lnTo>
                <a:lnTo>
                  <a:pt x="438" y="837"/>
                </a:lnTo>
                <a:lnTo>
                  <a:pt x="438" y="859"/>
                </a:lnTo>
                <a:lnTo>
                  <a:pt x="439" y="859"/>
                </a:lnTo>
                <a:lnTo>
                  <a:pt x="439" y="815"/>
                </a:lnTo>
                <a:lnTo>
                  <a:pt x="440" y="859"/>
                </a:lnTo>
                <a:lnTo>
                  <a:pt x="440" y="816"/>
                </a:lnTo>
                <a:lnTo>
                  <a:pt x="441" y="840"/>
                </a:lnTo>
                <a:lnTo>
                  <a:pt x="441" y="859"/>
                </a:lnTo>
                <a:lnTo>
                  <a:pt x="442" y="859"/>
                </a:lnTo>
                <a:lnTo>
                  <a:pt x="442" y="841"/>
                </a:lnTo>
                <a:lnTo>
                  <a:pt x="443" y="859"/>
                </a:lnTo>
                <a:lnTo>
                  <a:pt x="443" y="806"/>
                </a:lnTo>
                <a:lnTo>
                  <a:pt x="444" y="859"/>
                </a:lnTo>
                <a:lnTo>
                  <a:pt x="444" y="708"/>
                </a:lnTo>
                <a:lnTo>
                  <a:pt x="445" y="720"/>
                </a:lnTo>
                <a:lnTo>
                  <a:pt x="445" y="859"/>
                </a:lnTo>
                <a:lnTo>
                  <a:pt x="446" y="770"/>
                </a:lnTo>
                <a:lnTo>
                  <a:pt x="446" y="859"/>
                </a:lnTo>
                <a:lnTo>
                  <a:pt x="447" y="859"/>
                </a:lnTo>
                <a:lnTo>
                  <a:pt x="447" y="833"/>
                </a:lnTo>
                <a:lnTo>
                  <a:pt x="448" y="793"/>
                </a:lnTo>
                <a:lnTo>
                  <a:pt x="448" y="859"/>
                </a:lnTo>
                <a:lnTo>
                  <a:pt x="449" y="801"/>
                </a:lnTo>
                <a:lnTo>
                  <a:pt x="449" y="859"/>
                </a:lnTo>
                <a:lnTo>
                  <a:pt x="450" y="859"/>
                </a:lnTo>
                <a:lnTo>
                  <a:pt x="450" y="823"/>
                </a:lnTo>
                <a:lnTo>
                  <a:pt x="451" y="823"/>
                </a:lnTo>
                <a:lnTo>
                  <a:pt x="451" y="859"/>
                </a:lnTo>
                <a:lnTo>
                  <a:pt x="452" y="859"/>
                </a:lnTo>
                <a:lnTo>
                  <a:pt x="452" y="806"/>
                </a:lnTo>
                <a:lnTo>
                  <a:pt x="453" y="859"/>
                </a:lnTo>
                <a:lnTo>
                  <a:pt x="453" y="769"/>
                </a:lnTo>
                <a:lnTo>
                  <a:pt x="454" y="737"/>
                </a:lnTo>
                <a:lnTo>
                  <a:pt x="454" y="859"/>
                </a:lnTo>
                <a:lnTo>
                  <a:pt x="455" y="859"/>
                </a:lnTo>
                <a:lnTo>
                  <a:pt x="455" y="786"/>
                </a:lnTo>
                <a:lnTo>
                  <a:pt x="456" y="808"/>
                </a:lnTo>
                <a:lnTo>
                  <a:pt x="456" y="859"/>
                </a:lnTo>
                <a:lnTo>
                  <a:pt x="457" y="839"/>
                </a:lnTo>
                <a:lnTo>
                  <a:pt x="457" y="859"/>
                </a:lnTo>
                <a:lnTo>
                  <a:pt x="458" y="859"/>
                </a:lnTo>
                <a:lnTo>
                  <a:pt x="458" y="842"/>
                </a:lnTo>
                <a:lnTo>
                  <a:pt x="459" y="859"/>
                </a:lnTo>
                <a:lnTo>
                  <a:pt x="459" y="847"/>
                </a:lnTo>
                <a:lnTo>
                  <a:pt x="460" y="819"/>
                </a:lnTo>
                <a:lnTo>
                  <a:pt x="460" y="859"/>
                </a:lnTo>
                <a:lnTo>
                  <a:pt x="461" y="859"/>
                </a:lnTo>
                <a:lnTo>
                  <a:pt x="461" y="795"/>
                </a:lnTo>
                <a:lnTo>
                  <a:pt x="462" y="859"/>
                </a:lnTo>
                <a:lnTo>
                  <a:pt x="462" y="778"/>
                </a:lnTo>
                <a:lnTo>
                  <a:pt x="463" y="813"/>
                </a:lnTo>
                <a:lnTo>
                  <a:pt x="463" y="859"/>
                </a:lnTo>
                <a:lnTo>
                  <a:pt x="464" y="859"/>
                </a:lnTo>
                <a:lnTo>
                  <a:pt x="464" y="807"/>
                </a:lnTo>
                <a:lnTo>
                  <a:pt x="465" y="859"/>
                </a:lnTo>
                <a:lnTo>
                  <a:pt x="465" y="793"/>
                </a:lnTo>
                <a:lnTo>
                  <a:pt x="466" y="859"/>
                </a:lnTo>
                <a:lnTo>
                  <a:pt x="466" y="748"/>
                </a:lnTo>
                <a:lnTo>
                  <a:pt x="467" y="798"/>
                </a:lnTo>
                <a:lnTo>
                  <a:pt x="467" y="859"/>
                </a:lnTo>
                <a:lnTo>
                  <a:pt x="468" y="859"/>
                </a:lnTo>
                <a:lnTo>
                  <a:pt x="468" y="826"/>
                </a:lnTo>
                <a:lnTo>
                  <a:pt x="469" y="859"/>
                </a:lnTo>
                <a:lnTo>
                  <a:pt x="469" y="844"/>
                </a:lnTo>
                <a:lnTo>
                  <a:pt x="470" y="859"/>
                </a:lnTo>
                <a:lnTo>
                  <a:pt x="470" y="834"/>
                </a:lnTo>
                <a:lnTo>
                  <a:pt x="471" y="859"/>
                </a:lnTo>
                <a:lnTo>
                  <a:pt x="471" y="775"/>
                </a:lnTo>
                <a:lnTo>
                  <a:pt x="472" y="724"/>
                </a:lnTo>
                <a:lnTo>
                  <a:pt x="472" y="859"/>
                </a:lnTo>
                <a:lnTo>
                  <a:pt x="473" y="781"/>
                </a:lnTo>
                <a:lnTo>
                  <a:pt x="473" y="859"/>
                </a:lnTo>
                <a:lnTo>
                  <a:pt x="474" y="859"/>
                </a:lnTo>
                <a:lnTo>
                  <a:pt x="474" y="798"/>
                </a:lnTo>
                <a:lnTo>
                  <a:pt x="475" y="831"/>
                </a:lnTo>
                <a:lnTo>
                  <a:pt x="475" y="859"/>
                </a:lnTo>
                <a:lnTo>
                  <a:pt x="476" y="859"/>
                </a:lnTo>
                <a:lnTo>
                  <a:pt x="476" y="837"/>
                </a:lnTo>
                <a:lnTo>
                  <a:pt x="477" y="813"/>
                </a:lnTo>
                <a:lnTo>
                  <a:pt x="477" y="859"/>
                </a:lnTo>
                <a:lnTo>
                  <a:pt x="478" y="771"/>
                </a:lnTo>
                <a:lnTo>
                  <a:pt x="478" y="859"/>
                </a:lnTo>
                <a:lnTo>
                  <a:pt x="479" y="859"/>
                </a:lnTo>
                <a:lnTo>
                  <a:pt x="479" y="584"/>
                </a:lnTo>
                <a:lnTo>
                  <a:pt x="480" y="859"/>
                </a:lnTo>
                <a:lnTo>
                  <a:pt x="480" y="475"/>
                </a:lnTo>
                <a:lnTo>
                  <a:pt x="481" y="456"/>
                </a:lnTo>
                <a:lnTo>
                  <a:pt x="481" y="859"/>
                </a:lnTo>
                <a:lnTo>
                  <a:pt x="482" y="556"/>
                </a:lnTo>
                <a:lnTo>
                  <a:pt x="482" y="859"/>
                </a:lnTo>
                <a:lnTo>
                  <a:pt x="483" y="698"/>
                </a:lnTo>
                <a:lnTo>
                  <a:pt x="483" y="859"/>
                </a:lnTo>
                <a:lnTo>
                  <a:pt x="484" y="779"/>
                </a:lnTo>
                <a:lnTo>
                  <a:pt x="484" y="859"/>
                </a:lnTo>
                <a:lnTo>
                  <a:pt x="485" y="859"/>
                </a:lnTo>
                <a:lnTo>
                  <a:pt x="485" y="828"/>
                </a:lnTo>
                <a:lnTo>
                  <a:pt x="486" y="859"/>
                </a:lnTo>
                <a:lnTo>
                  <a:pt x="486" y="810"/>
                </a:lnTo>
                <a:lnTo>
                  <a:pt x="487" y="859"/>
                </a:lnTo>
                <a:lnTo>
                  <a:pt x="487" y="828"/>
                </a:lnTo>
                <a:lnTo>
                  <a:pt x="488" y="822"/>
                </a:lnTo>
                <a:lnTo>
                  <a:pt x="488" y="859"/>
                </a:lnTo>
                <a:lnTo>
                  <a:pt x="489" y="797"/>
                </a:lnTo>
                <a:lnTo>
                  <a:pt x="489" y="859"/>
                </a:lnTo>
                <a:lnTo>
                  <a:pt x="490" y="859"/>
                </a:lnTo>
                <a:lnTo>
                  <a:pt x="490" y="695"/>
                </a:lnTo>
                <a:lnTo>
                  <a:pt x="491" y="494"/>
                </a:lnTo>
                <a:lnTo>
                  <a:pt x="491" y="859"/>
                </a:lnTo>
                <a:lnTo>
                  <a:pt x="492" y="604"/>
                </a:lnTo>
                <a:lnTo>
                  <a:pt x="492" y="859"/>
                </a:lnTo>
                <a:lnTo>
                  <a:pt x="493" y="646"/>
                </a:lnTo>
                <a:lnTo>
                  <a:pt x="493" y="859"/>
                </a:lnTo>
                <a:lnTo>
                  <a:pt x="494" y="786"/>
                </a:lnTo>
                <a:lnTo>
                  <a:pt x="494" y="859"/>
                </a:lnTo>
                <a:lnTo>
                  <a:pt x="495" y="859"/>
                </a:lnTo>
                <a:lnTo>
                  <a:pt x="495" y="812"/>
                </a:lnTo>
                <a:lnTo>
                  <a:pt x="496" y="808"/>
                </a:lnTo>
                <a:lnTo>
                  <a:pt x="496" y="859"/>
                </a:lnTo>
                <a:lnTo>
                  <a:pt x="497" y="859"/>
                </a:lnTo>
                <a:lnTo>
                  <a:pt x="497" y="828"/>
                </a:lnTo>
                <a:lnTo>
                  <a:pt x="498" y="859"/>
                </a:lnTo>
                <a:lnTo>
                  <a:pt x="498" y="816"/>
                </a:lnTo>
                <a:lnTo>
                  <a:pt x="499" y="829"/>
                </a:lnTo>
                <a:lnTo>
                  <a:pt x="499" y="859"/>
                </a:lnTo>
                <a:lnTo>
                  <a:pt x="500" y="859"/>
                </a:lnTo>
                <a:lnTo>
                  <a:pt x="500" y="817"/>
                </a:lnTo>
                <a:lnTo>
                  <a:pt x="501" y="822"/>
                </a:lnTo>
                <a:lnTo>
                  <a:pt x="501" y="859"/>
                </a:lnTo>
                <a:lnTo>
                  <a:pt x="502" y="808"/>
                </a:lnTo>
                <a:lnTo>
                  <a:pt x="502" y="859"/>
                </a:lnTo>
                <a:lnTo>
                  <a:pt x="503" y="812"/>
                </a:lnTo>
                <a:lnTo>
                  <a:pt x="503" y="859"/>
                </a:lnTo>
                <a:lnTo>
                  <a:pt x="504" y="859"/>
                </a:lnTo>
                <a:lnTo>
                  <a:pt x="504" y="769"/>
                </a:lnTo>
                <a:lnTo>
                  <a:pt x="505" y="750"/>
                </a:lnTo>
                <a:lnTo>
                  <a:pt x="505" y="859"/>
                </a:lnTo>
                <a:lnTo>
                  <a:pt x="506" y="802"/>
                </a:lnTo>
                <a:lnTo>
                  <a:pt x="506" y="859"/>
                </a:lnTo>
                <a:lnTo>
                  <a:pt x="507" y="767"/>
                </a:lnTo>
                <a:lnTo>
                  <a:pt x="507" y="859"/>
                </a:lnTo>
                <a:lnTo>
                  <a:pt x="508" y="859"/>
                </a:lnTo>
                <a:lnTo>
                  <a:pt x="508" y="776"/>
                </a:lnTo>
                <a:lnTo>
                  <a:pt x="509" y="859"/>
                </a:lnTo>
                <a:lnTo>
                  <a:pt x="509" y="771"/>
                </a:lnTo>
                <a:lnTo>
                  <a:pt x="510" y="802"/>
                </a:lnTo>
                <a:lnTo>
                  <a:pt x="510" y="859"/>
                </a:lnTo>
                <a:lnTo>
                  <a:pt x="511" y="859"/>
                </a:lnTo>
                <a:lnTo>
                  <a:pt x="511" y="676"/>
                </a:lnTo>
                <a:lnTo>
                  <a:pt x="512" y="859"/>
                </a:lnTo>
                <a:lnTo>
                  <a:pt x="512" y="683"/>
                </a:lnTo>
                <a:lnTo>
                  <a:pt x="513" y="859"/>
                </a:lnTo>
                <a:lnTo>
                  <a:pt x="513" y="767"/>
                </a:lnTo>
                <a:lnTo>
                  <a:pt x="514" y="859"/>
                </a:lnTo>
                <a:lnTo>
                  <a:pt x="514" y="817"/>
                </a:lnTo>
                <a:lnTo>
                  <a:pt x="515" y="859"/>
                </a:lnTo>
                <a:lnTo>
                  <a:pt x="515" y="818"/>
                </a:lnTo>
                <a:lnTo>
                  <a:pt x="516" y="830"/>
                </a:lnTo>
                <a:lnTo>
                  <a:pt x="516" y="859"/>
                </a:lnTo>
                <a:lnTo>
                  <a:pt x="517" y="859"/>
                </a:lnTo>
                <a:lnTo>
                  <a:pt x="517" y="843"/>
                </a:lnTo>
                <a:lnTo>
                  <a:pt x="518" y="859"/>
                </a:lnTo>
                <a:lnTo>
                  <a:pt x="518" y="844"/>
                </a:lnTo>
                <a:lnTo>
                  <a:pt x="519" y="835"/>
                </a:lnTo>
                <a:lnTo>
                  <a:pt x="519" y="859"/>
                </a:lnTo>
                <a:lnTo>
                  <a:pt x="520" y="859"/>
                </a:lnTo>
                <a:lnTo>
                  <a:pt x="520" y="813"/>
                </a:lnTo>
                <a:lnTo>
                  <a:pt x="521" y="765"/>
                </a:lnTo>
                <a:lnTo>
                  <a:pt x="521" y="859"/>
                </a:lnTo>
                <a:lnTo>
                  <a:pt x="522" y="808"/>
                </a:lnTo>
                <a:lnTo>
                  <a:pt x="522" y="859"/>
                </a:lnTo>
                <a:lnTo>
                  <a:pt x="523" y="802"/>
                </a:lnTo>
                <a:lnTo>
                  <a:pt x="523" y="859"/>
                </a:lnTo>
                <a:lnTo>
                  <a:pt x="524" y="859"/>
                </a:lnTo>
                <a:lnTo>
                  <a:pt x="524" y="792"/>
                </a:lnTo>
                <a:lnTo>
                  <a:pt x="525" y="787"/>
                </a:lnTo>
                <a:lnTo>
                  <a:pt x="525" y="859"/>
                </a:lnTo>
                <a:lnTo>
                  <a:pt x="526" y="859"/>
                </a:lnTo>
                <a:lnTo>
                  <a:pt x="526" y="721"/>
                </a:lnTo>
                <a:lnTo>
                  <a:pt x="527" y="859"/>
                </a:lnTo>
                <a:lnTo>
                  <a:pt x="527" y="694"/>
                </a:lnTo>
                <a:lnTo>
                  <a:pt x="528" y="859"/>
                </a:lnTo>
                <a:lnTo>
                  <a:pt x="528" y="745"/>
                </a:lnTo>
                <a:lnTo>
                  <a:pt x="529" y="743"/>
                </a:lnTo>
                <a:lnTo>
                  <a:pt x="529" y="859"/>
                </a:lnTo>
                <a:lnTo>
                  <a:pt x="530" y="792"/>
                </a:lnTo>
                <a:lnTo>
                  <a:pt x="530" y="859"/>
                </a:lnTo>
                <a:lnTo>
                  <a:pt x="531" y="859"/>
                </a:lnTo>
                <a:lnTo>
                  <a:pt x="531" y="777"/>
                </a:lnTo>
                <a:lnTo>
                  <a:pt x="532" y="859"/>
                </a:lnTo>
                <a:lnTo>
                  <a:pt x="532" y="764"/>
                </a:lnTo>
                <a:lnTo>
                  <a:pt x="533" y="859"/>
                </a:lnTo>
                <a:lnTo>
                  <a:pt x="533" y="796"/>
                </a:lnTo>
                <a:lnTo>
                  <a:pt x="534" y="859"/>
                </a:lnTo>
                <a:lnTo>
                  <a:pt x="534" y="834"/>
                </a:lnTo>
                <a:lnTo>
                  <a:pt x="535" y="859"/>
                </a:lnTo>
                <a:lnTo>
                  <a:pt x="535" y="839"/>
                </a:lnTo>
                <a:lnTo>
                  <a:pt x="536" y="838"/>
                </a:lnTo>
                <a:lnTo>
                  <a:pt x="536" y="859"/>
                </a:lnTo>
                <a:lnTo>
                  <a:pt x="537" y="859"/>
                </a:lnTo>
                <a:lnTo>
                  <a:pt x="537" y="846"/>
                </a:lnTo>
                <a:lnTo>
                  <a:pt x="538" y="849"/>
                </a:lnTo>
                <a:lnTo>
                  <a:pt x="538" y="859"/>
                </a:lnTo>
                <a:lnTo>
                  <a:pt x="539" y="859"/>
                </a:lnTo>
                <a:lnTo>
                  <a:pt x="539" y="849"/>
                </a:lnTo>
                <a:lnTo>
                  <a:pt x="540" y="859"/>
                </a:lnTo>
                <a:lnTo>
                  <a:pt x="540" y="849"/>
                </a:lnTo>
                <a:lnTo>
                  <a:pt x="541" y="850"/>
                </a:lnTo>
                <a:lnTo>
                  <a:pt x="541" y="859"/>
                </a:lnTo>
                <a:lnTo>
                  <a:pt x="542" y="859"/>
                </a:lnTo>
                <a:lnTo>
                  <a:pt x="542" y="818"/>
                </a:lnTo>
                <a:lnTo>
                  <a:pt x="543" y="859"/>
                </a:lnTo>
                <a:lnTo>
                  <a:pt x="543" y="737"/>
                </a:lnTo>
                <a:lnTo>
                  <a:pt x="544" y="696"/>
                </a:lnTo>
                <a:lnTo>
                  <a:pt x="544" y="859"/>
                </a:lnTo>
                <a:lnTo>
                  <a:pt x="545" y="737"/>
                </a:lnTo>
                <a:lnTo>
                  <a:pt x="545" y="859"/>
                </a:lnTo>
                <a:lnTo>
                  <a:pt x="546" y="791"/>
                </a:lnTo>
                <a:lnTo>
                  <a:pt x="546" y="859"/>
                </a:lnTo>
                <a:lnTo>
                  <a:pt x="547" y="830"/>
                </a:lnTo>
                <a:lnTo>
                  <a:pt x="547" y="859"/>
                </a:lnTo>
                <a:lnTo>
                  <a:pt x="548" y="839"/>
                </a:lnTo>
                <a:lnTo>
                  <a:pt x="548" y="859"/>
                </a:lnTo>
                <a:lnTo>
                  <a:pt x="549" y="821"/>
                </a:lnTo>
                <a:lnTo>
                  <a:pt x="549" y="859"/>
                </a:lnTo>
                <a:lnTo>
                  <a:pt x="550" y="859"/>
                </a:lnTo>
                <a:lnTo>
                  <a:pt x="550" y="763"/>
                </a:lnTo>
                <a:lnTo>
                  <a:pt x="551" y="859"/>
                </a:lnTo>
                <a:lnTo>
                  <a:pt x="551" y="793"/>
                </a:lnTo>
                <a:lnTo>
                  <a:pt x="552" y="859"/>
                </a:lnTo>
                <a:lnTo>
                  <a:pt x="552" y="788"/>
                </a:lnTo>
                <a:lnTo>
                  <a:pt x="553" y="859"/>
                </a:lnTo>
                <a:lnTo>
                  <a:pt x="553" y="808"/>
                </a:lnTo>
                <a:lnTo>
                  <a:pt x="554" y="816"/>
                </a:lnTo>
                <a:lnTo>
                  <a:pt x="554" y="859"/>
                </a:lnTo>
                <a:lnTo>
                  <a:pt x="555" y="840"/>
                </a:lnTo>
                <a:lnTo>
                  <a:pt x="555" y="859"/>
                </a:lnTo>
                <a:lnTo>
                  <a:pt x="556" y="859"/>
                </a:lnTo>
                <a:lnTo>
                  <a:pt x="556" y="831"/>
                </a:lnTo>
                <a:lnTo>
                  <a:pt x="557" y="807"/>
                </a:lnTo>
                <a:lnTo>
                  <a:pt x="557" y="859"/>
                </a:lnTo>
                <a:lnTo>
                  <a:pt x="558" y="815"/>
                </a:lnTo>
                <a:lnTo>
                  <a:pt x="558" y="859"/>
                </a:lnTo>
                <a:lnTo>
                  <a:pt x="559" y="859"/>
                </a:lnTo>
                <a:lnTo>
                  <a:pt x="559" y="826"/>
                </a:lnTo>
                <a:lnTo>
                  <a:pt x="560" y="859"/>
                </a:lnTo>
                <a:lnTo>
                  <a:pt x="560" y="803"/>
                </a:lnTo>
                <a:lnTo>
                  <a:pt x="561" y="806"/>
                </a:lnTo>
                <a:lnTo>
                  <a:pt x="561" y="859"/>
                </a:lnTo>
                <a:lnTo>
                  <a:pt x="562" y="801"/>
                </a:lnTo>
                <a:lnTo>
                  <a:pt x="562" y="859"/>
                </a:lnTo>
                <a:lnTo>
                  <a:pt x="563" y="783"/>
                </a:lnTo>
                <a:lnTo>
                  <a:pt x="563" y="859"/>
                </a:lnTo>
                <a:lnTo>
                  <a:pt x="564" y="859"/>
                </a:lnTo>
                <a:lnTo>
                  <a:pt x="564" y="822"/>
                </a:lnTo>
                <a:lnTo>
                  <a:pt x="565" y="760"/>
                </a:lnTo>
                <a:lnTo>
                  <a:pt x="565" y="859"/>
                </a:lnTo>
                <a:lnTo>
                  <a:pt x="566" y="788"/>
                </a:lnTo>
                <a:lnTo>
                  <a:pt x="566" y="859"/>
                </a:lnTo>
                <a:lnTo>
                  <a:pt x="567" y="806"/>
                </a:lnTo>
                <a:lnTo>
                  <a:pt x="567" y="859"/>
                </a:lnTo>
                <a:lnTo>
                  <a:pt x="568" y="859"/>
                </a:lnTo>
                <a:lnTo>
                  <a:pt x="568" y="835"/>
                </a:lnTo>
                <a:lnTo>
                  <a:pt x="569" y="859"/>
                </a:lnTo>
                <a:lnTo>
                  <a:pt x="569" y="821"/>
                </a:lnTo>
                <a:lnTo>
                  <a:pt x="570" y="807"/>
                </a:lnTo>
                <a:lnTo>
                  <a:pt x="570" y="859"/>
                </a:lnTo>
                <a:lnTo>
                  <a:pt x="571" y="859"/>
                </a:lnTo>
                <a:lnTo>
                  <a:pt x="571" y="808"/>
                </a:lnTo>
                <a:lnTo>
                  <a:pt x="572" y="820"/>
                </a:lnTo>
                <a:lnTo>
                  <a:pt x="572" y="859"/>
                </a:lnTo>
                <a:lnTo>
                  <a:pt x="573" y="821"/>
                </a:lnTo>
                <a:lnTo>
                  <a:pt x="573" y="859"/>
                </a:lnTo>
                <a:lnTo>
                  <a:pt x="574" y="859"/>
                </a:lnTo>
                <a:lnTo>
                  <a:pt x="574" y="807"/>
                </a:lnTo>
                <a:lnTo>
                  <a:pt x="575" y="815"/>
                </a:lnTo>
                <a:lnTo>
                  <a:pt x="575" y="859"/>
                </a:lnTo>
                <a:lnTo>
                  <a:pt x="576" y="832"/>
                </a:lnTo>
                <a:lnTo>
                  <a:pt x="576" y="859"/>
                </a:lnTo>
                <a:lnTo>
                  <a:pt x="577" y="835"/>
                </a:lnTo>
                <a:lnTo>
                  <a:pt x="577" y="859"/>
                </a:lnTo>
                <a:lnTo>
                  <a:pt x="578" y="811"/>
                </a:lnTo>
                <a:lnTo>
                  <a:pt x="578" y="859"/>
                </a:lnTo>
                <a:lnTo>
                  <a:pt x="579" y="816"/>
                </a:lnTo>
                <a:lnTo>
                  <a:pt x="579" y="859"/>
                </a:lnTo>
                <a:lnTo>
                  <a:pt x="580" y="819"/>
                </a:lnTo>
                <a:lnTo>
                  <a:pt x="580" y="859"/>
                </a:lnTo>
                <a:lnTo>
                  <a:pt x="581" y="819"/>
                </a:lnTo>
                <a:lnTo>
                  <a:pt x="581" y="859"/>
                </a:lnTo>
                <a:lnTo>
                  <a:pt x="582" y="825"/>
                </a:lnTo>
                <a:lnTo>
                  <a:pt x="582" y="859"/>
                </a:lnTo>
                <a:lnTo>
                  <a:pt x="583" y="859"/>
                </a:lnTo>
                <a:lnTo>
                  <a:pt x="583" y="819"/>
                </a:lnTo>
                <a:lnTo>
                  <a:pt x="584" y="825"/>
                </a:lnTo>
                <a:lnTo>
                  <a:pt x="584" y="859"/>
                </a:lnTo>
                <a:lnTo>
                  <a:pt x="585" y="829"/>
                </a:lnTo>
                <a:lnTo>
                  <a:pt x="585" y="859"/>
                </a:lnTo>
                <a:lnTo>
                  <a:pt x="586" y="859"/>
                </a:lnTo>
                <a:lnTo>
                  <a:pt x="586" y="795"/>
                </a:lnTo>
                <a:lnTo>
                  <a:pt x="587" y="793"/>
                </a:lnTo>
                <a:lnTo>
                  <a:pt x="587" y="859"/>
                </a:lnTo>
                <a:lnTo>
                  <a:pt x="588" y="796"/>
                </a:lnTo>
                <a:lnTo>
                  <a:pt x="588" y="859"/>
                </a:lnTo>
                <a:lnTo>
                  <a:pt x="589" y="824"/>
                </a:lnTo>
                <a:lnTo>
                  <a:pt x="589" y="859"/>
                </a:lnTo>
                <a:lnTo>
                  <a:pt x="590" y="859"/>
                </a:lnTo>
                <a:lnTo>
                  <a:pt x="590" y="828"/>
                </a:lnTo>
                <a:lnTo>
                  <a:pt x="591" y="840"/>
                </a:lnTo>
                <a:lnTo>
                  <a:pt x="591" y="859"/>
                </a:lnTo>
                <a:lnTo>
                  <a:pt x="592" y="828"/>
                </a:lnTo>
                <a:lnTo>
                  <a:pt x="592" y="859"/>
                </a:lnTo>
                <a:lnTo>
                  <a:pt x="593" y="859"/>
                </a:lnTo>
                <a:lnTo>
                  <a:pt x="593" y="825"/>
                </a:lnTo>
                <a:lnTo>
                  <a:pt x="594" y="859"/>
                </a:lnTo>
                <a:lnTo>
                  <a:pt x="594" y="806"/>
                </a:lnTo>
                <a:lnTo>
                  <a:pt x="595" y="859"/>
                </a:lnTo>
                <a:lnTo>
                  <a:pt x="595" y="780"/>
                </a:lnTo>
                <a:lnTo>
                  <a:pt x="596" y="750"/>
                </a:lnTo>
                <a:lnTo>
                  <a:pt x="596" y="859"/>
                </a:lnTo>
                <a:lnTo>
                  <a:pt x="597" y="656"/>
                </a:lnTo>
                <a:lnTo>
                  <a:pt x="597" y="859"/>
                </a:lnTo>
                <a:lnTo>
                  <a:pt x="598" y="614"/>
                </a:lnTo>
                <a:lnTo>
                  <a:pt x="598" y="859"/>
                </a:lnTo>
                <a:lnTo>
                  <a:pt x="599" y="859"/>
                </a:lnTo>
                <a:lnTo>
                  <a:pt x="599" y="646"/>
                </a:lnTo>
                <a:lnTo>
                  <a:pt x="600" y="696"/>
                </a:lnTo>
                <a:lnTo>
                  <a:pt x="600" y="859"/>
                </a:lnTo>
                <a:lnTo>
                  <a:pt x="601" y="772"/>
                </a:lnTo>
                <a:lnTo>
                  <a:pt x="601" y="859"/>
                </a:lnTo>
                <a:lnTo>
                  <a:pt x="602" y="829"/>
                </a:lnTo>
                <a:lnTo>
                  <a:pt x="602" y="859"/>
                </a:lnTo>
                <a:lnTo>
                  <a:pt x="603" y="832"/>
                </a:lnTo>
                <a:lnTo>
                  <a:pt x="603" y="859"/>
                </a:lnTo>
                <a:lnTo>
                  <a:pt x="604" y="829"/>
                </a:lnTo>
                <a:lnTo>
                  <a:pt x="604" y="859"/>
                </a:lnTo>
                <a:lnTo>
                  <a:pt x="605" y="859"/>
                </a:lnTo>
                <a:lnTo>
                  <a:pt x="605" y="815"/>
                </a:lnTo>
                <a:lnTo>
                  <a:pt x="606" y="859"/>
                </a:lnTo>
                <a:lnTo>
                  <a:pt x="606" y="790"/>
                </a:lnTo>
                <a:lnTo>
                  <a:pt x="607" y="707"/>
                </a:lnTo>
                <a:lnTo>
                  <a:pt x="607" y="859"/>
                </a:lnTo>
                <a:lnTo>
                  <a:pt x="608" y="859"/>
                </a:lnTo>
                <a:lnTo>
                  <a:pt x="608" y="658"/>
                </a:lnTo>
                <a:lnTo>
                  <a:pt x="609" y="710"/>
                </a:lnTo>
                <a:lnTo>
                  <a:pt x="609" y="859"/>
                </a:lnTo>
                <a:lnTo>
                  <a:pt x="610" y="859"/>
                </a:lnTo>
                <a:lnTo>
                  <a:pt x="610" y="781"/>
                </a:lnTo>
                <a:lnTo>
                  <a:pt x="611" y="859"/>
                </a:lnTo>
                <a:lnTo>
                  <a:pt x="611" y="808"/>
                </a:lnTo>
                <a:lnTo>
                  <a:pt x="612" y="859"/>
                </a:lnTo>
                <a:lnTo>
                  <a:pt x="612" y="785"/>
                </a:lnTo>
                <a:lnTo>
                  <a:pt x="613" y="786"/>
                </a:lnTo>
                <a:lnTo>
                  <a:pt x="613" y="859"/>
                </a:lnTo>
                <a:lnTo>
                  <a:pt x="614" y="859"/>
                </a:lnTo>
                <a:lnTo>
                  <a:pt x="614" y="803"/>
                </a:lnTo>
                <a:lnTo>
                  <a:pt x="615" y="799"/>
                </a:lnTo>
                <a:lnTo>
                  <a:pt x="615" y="859"/>
                </a:lnTo>
                <a:lnTo>
                  <a:pt x="616" y="859"/>
                </a:lnTo>
                <a:lnTo>
                  <a:pt x="616" y="825"/>
                </a:lnTo>
                <a:lnTo>
                  <a:pt x="617" y="859"/>
                </a:lnTo>
                <a:lnTo>
                  <a:pt x="617" y="826"/>
                </a:lnTo>
                <a:lnTo>
                  <a:pt x="618" y="824"/>
                </a:lnTo>
                <a:lnTo>
                  <a:pt x="618" y="859"/>
                </a:lnTo>
                <a:lnTo>
                  <a:pt x="619" y="859"/>
                </a:lnTo>
                <a:lnTo>
                  <a:pt x="619" y="808"/>
                </a:lnTo>
                <a:lnTo>
                  <a:pt x="620" y="859"/>
                </a:lnTo>
                <a:lnTo>
                  <a:pt x="620" y="719"/>
                </a:lnTo>
                <a:lnTo>
                  <a:pt x="621" y="859"/>
                </a:lnTo>
                <a:lnTo>
                  <a:pt x="621" y="672"/>
                </a:lnTo>
                <a:lnTo>
                  <a:pt x="622" y="859"/>
                </a:lnTo>
                <a:lnTo>
                  <a:pt x="622" y="598"/>
                </a:lnTo>
                <a:lnTo>
                  <a:pt x="623" y="859"/>
                </a:lnTo>
                <a:lnTo>
                  <a:pt x="623" y="645"/>
                </a:lnTo>
                <a:lnTo>
                  <a:pt x="624" y="859"/>
                </a:lnTo>
                <a:lnTo>
                  <a:pt x="624" y="776"/>
                </a:lnTo>
                <a:lnTo>
                  <a:pt x="625" y="859"/>
                </a:lnTo>
                <a:lnTo>
                  <a:pt x="625" y="655"/>
                </a:lnTo>
                <a:lnTo>
                  <a:pt x="626" y="859"/>
                </a:lnTo>
                <a:lnTo>
                  <a:pt x="626" y="602"/>
                </a:lnTo>
                <a:lnTo>
                  <a:pt x="627" y="859"/>
                </a:lnTo>
                <a:lnTo>
                  <a:pt x="627" y="645"/>
                </a:lnTo>
                <a:lnTo>
                  <a:pt x="628" y="697"/>
                </a:lnTo>
                <a:lnTo>
                  <a:pt x="628" y="859"/>
                </a:lnTo>
                <a:lnTo>
                  <a:pt x="629" y="859"/>
                </a:lnTo>
                <a:lnTo>
                  <a:pt x="629" y="804"/>
                </a:lnTo>
                <a:lnTo>
                  <a:pt x="630" y="859"/>
                </a:lnTo>
                <a:lnTo>
                  <a:pt x="630" y="797"/>
                </a:lnTo>
                <a:lnTo>
                  <a:pt x="631" y="798"/>
                </a:lnTo>
                <a:lnTo>
                  <a:pt x="631" y="859"/>
                </a:lnTo>
                <a:lnTo>
                  <a:pt x="632" y="859"/>
                </a:lnTo>
                <a:lnTo>
                  <a:pt x="632" y="812"/>
                </a:lnTo>
                <a:lnTo>
                  <a:pt x="633" y="859"/>
                </a:lnTo>
                <a:lnTo>
                  <a:pt x="633" y="827"/>
                </a:lnTo>
                <a:lnTo>
                  <a:pt x="634" y="859"/>
                </a:lnTo>
                <a:lnTo>
                  <a:pt x="634" y="817"/>
                </a:lnTo>
                <a:lnTo>
                  <a:pt x="635" y="859"/>
                </a:lnTo>
                <a:lnTo>
                  <a:pt x="635" y="807"/>
                </a:lnTo>
                <a:lnTo>
                  <a:pt x="636" y="859"/>
                </a:lnTo>
                <a:lnTo>
                  <a:pt x="636" y="768"/>
                </a:lnTo>
                <a:lnTo>
                  <a:pt x="637" y="859"/>
                </a:lnTo>
                <a:lnTo>
                  <a:pt x="637" y="713"/>
                </a:lnTo>
                <a:lnTo>
                  <a:pt x="638" y="859"/>
                </a:lnTo>
                <a:lnTo>
                  <a:pt x="638" y="736"/>
                </a:lnTo>
                <a:lnTo>
                  <a:pt x="639" y="859"/>
                </a:lnTo>
                <a:lnTo>
                  <a:pt x="639" y="786"/>
                </a:lnTo>
                <a:lnTo>
                  <a:pt x="640" y="829"/>
                </a:lnTo>
                <a:lnTo>
                  <a:pt x="640" y="859"/>
                </a:lnTo>
                <a:lnTo>
                  <a:pt x="641" y="859"/>
                </a:lnTo>
                <a:lnTo>
                  <a:pt x="641" y="830"/>
                </a:lnTo>
                <a:lnTo>
                  <a:pt x="642" y="859"/>
                </a:lnTo>
                <a:lnTo>
                  <a:pt x="642" y="817"/>
                </a:lnTo>
                <a:lnTo>
                  <a:pt x="643" y="859"/>
                </a:lnTo>
                <a:lnTo>
                  <a:pt x="643" y="806"/>
                </a:lnTo>
                <a:lnTo>
                  <a:pt x="644" y="823"/>
                </a:lnTo>
                <a:lnTo>
                  <a:pt x="644" y="859"/>
                </a:lnTo>
                <a:lnTo>
                  <a:pt x="645" y="859"/>
                </a:lnTo>
                <a:lnTo>
                  <a:pt x="645" y="822"/>
                </a:lnTo>
                <a:lnTo>
                  <a:pt x="646" y="754"/>
                </a:lnTo>
                <a:lnTo>
                  <a:pt x="646" y="859"/>
                </a:lnTo>
                <a:lnTo>
                  <a:pt x="647" y="859"/>
                </a:lnTo>
                <a:lnTo>
                  <a:pt x="647" y="759"/>
                </a:lnTo>
                <a:lnTo>
                  <a:pt x="648" y="805"/>
                </a:lnTo>
                <a:lnTo>
                  <a:pt x="648" y="859"/>
                </a:lnTo>
                <a:lnTo>
                  <a:pt x="649" y="831"/>
                </a:lnTo>
                <a:lnTo>
                  <a:pt x="649" y="859"/>
                </a:lnTo>
                <a:lnTo>
                  <a:pt x="650" y="777"/>
                </a:lnTo>
                <a:lnTo>
                  <a:pt x="650" y="859"/>
                </a:lnTo>
                <a:lnTo>
                  <a:pt x="651" y="859"/>
                </a:lnTo>
                <a:lnTo>
                  <a:pt x="651" y="785"/>
                </a:lnTo>
                <a:lnTo>
                  <a:pt x="652" y="859"/>
                </a:lnTo>
                <a:lnTo>
                  <a:pt x="652" y="800"/>
                </a:lnTo>
                <a:lnTo>
                  <a:pt x="653" y="828"/>
                </a:lnTo>
                <a:lnTo>
                  <a:pt x="653" y="859"/>
                </a:lnTo>
                <a:lnTo>
                  <a:pt x="654" y="826"/>
                </a:lnTo>
                <a:lnTo>
                  <a:pt x="654" y="859"/>
                </a:lnTo>
                <a:lnTo>
                  <a:pt x="655" y="859"/>
                </a:lnTo>
                <a:lnTo>
                  <a:pt x="655" y="836"/>
                </a:lnTo>
                <a:lnTo>
                  <a:pt x="656" y="829"/>
                </a:lnTo>
                <a:lnTo>
                  <a:pt x="656" y="859"/>
                </a:lnTo>
                <a:lnTo>
                  <a:pt x="657" y="823"/>
                </a:lnTo>
                <a:lnTo>
                  <a:pt x="657" y="859"/>
                </a:lnTo>
                <a:lnTo>
                  <a:pt x="658" y="859"/>
                </a:lnTo>
                <a:lnTo>
                  <a:pt x="658" y="813"/>
                </a:lnTo>
                <a:lnTo>
                  <a:pt x="659" y="822"/>
                </a:lnTo>
                <a:lnTo>
                  <a:pt x="659" y="859"/>
                </a:lnTo>
                <a:lnTo>
                  <a:pt x="660" y="859"/>
                </a:lnTo>
                <a:lnTo>
                  <a:pt x="660" y="801"/>
                </a:lnTo>
                <a:lnTo>
                  <a:pt x="661" y="859"/>
                </a:lnTo>
                <a:lnTo>
                  <a:pt x="661" y="781"/>
                </a:lnTo>
                <a:lnTo>
                  <a:pt x="662" y="825"/>
                </a:lnTo>
                <a:lnTo>
                  <a:pt x="662" y="859"/>
                </a:lnTo>
                <a:lnTo>
                  <a:pt x="663" y="839"/>
                </a:lnTo>
                <a:lnTo>
                  <a:pt x="663" y="859"/>
                </a:lnTo>
                <a:lnTo>
                  <a:pt x="664" y="859"/>
                </a:lnTo>
                <a:lnTo>
                  <a:pt x="664" y="841"/>
                </a:lnTo>
                <a:lnTo>
                  <a:pt x="665" y="833"/>
                </a:lnTo>
                <a:lnTo>
                  <a:pt x="665" y="859"/>
                </a:lnTo>
                <a:lnTo>
                  <a:pt x="666" y="859"/>
                </a:lnTo>
                <a:lnTo>
                  <a:pt x="666" y="804"/>
                </a:lnTo>
                <a:lnTo>
                  <a:pt x="667" y="859"/>
                </a:lnTo>
                <a:lnTo>
                  <a:pt x="667" y="759"/>
                </a:lnTo>
                <a:lnTo>
                  <a:pt x="668" y="859"/>
                </a:lnTo>
                <a:lnTo>
                  <a:pt x="668" y="707"/>
                </a:lnTo>
                <a:lnTo>
                  <a:pt x="669" y="859"/>
                </a:lnTo>
                <a:lnTo>
                  <a:pt x="669" y="643"/>
                </a:lnTo>
                <a:lnTo>
                  <a:pt x="670" y="668"/>
                </a:lnTo>
                <a:lnTo>
                  <a:pt x="670" y="859"/>
                </a:lnTo>
                <a:lnTo>
                  <a:pt x="671" y="859"/>
                </a:lnTo>
                <a:lnTo>
                  <a:pt x="671" y="722"/>
                </a:lnTo>
                <a:lnTo>
                  <a:pt x="672" y="811"/>
                </a:lnTo>
                <a:lnTo>
                  <a:pt x="672" y="859"/>
                </a:lnTo>
                <a:lnTo>
                  <a:pt x="673" y="792"/>
                </a:lnTo>
                <a:lnTo>
                  <a:pt x="673" y="859"/>
                </a:lnTo>
                <a:lnTo>
                  <a:pt x="674" y="776"/>
                </a:lnTo>
                <a:lnTo>
                  <a:pt x="674" y="859"/>
                </a:lnTo>
                <a:lnTo>
                  <a:pt x="675" y="798"/>
                </a:lnTo>
                <a:lnTo>
                  <a:pt x="675" y="859"/>
                </a:lnTo>
                <a:lnTo>
                  <a:pt x="676" y="859"/>
                </a:lnTo>
                <a:lnTo>
                  <a:pt x="676" y="806"/>
                </a:lnTo>
                <a:lnTo>
                  <a:pt x="677" y="781"/>
                </a:lnTo>
                <a:lnTo>
                  <a:pt x="677" y="859"/>
                </a:lnTo>
                <a:lnTo>
                  <a:pt x="678" y="859"/>
                </a:lnTo>
                <a:lnTo>
                  <a:pt x="678" y="784"/>
                </a:lnTo>
                <a:lnTo>
                  <a:pt x="679" y="859"/>
                </a:lnTo>
                <a:lnTo>
                  <a:pt x="679" y="805"/>
                </a:lnTo>
                <a:lnTo>
                  <a:pt x="680" y="809"/>
                </a:lnTo>
                <a:lnTo>
                  <a:pt x="680" y="859"/>
                </a:lnTo>
                <a:lnTo>
                  <a:pt x="681" y="859"/>
                </a:lnTo>
                <a:lnTo>
                  <a:pt x="681" y="795"/>
                </a:lnTo>
                <a:lnTo>
                  <a:pt x="682" y="859"/>
                </a:lnTo>
                <a:lnTo>
                  <a:pt x="682" y="762"/>
                </a:lnTo>
                <a:lnTo>
                  <a:pt x="683" y="859"/>
                </a:lnTo>
                <a:lnTo>
                  <a:pt x="683" y="805"/>
                </a:lnTo>
                <a:lnTo>
                  <a:pt x="684" y="859"/>
                </a:lnTo>
                <a:lnTo>
                  <a:pt x="684" y="802"/>
                </a:lnTo>
                <a:lnTo>
                  <a:pt x="685" y="859"/>
                </a:lnTo>
                <a:lnTo>
                  <a:pt x="685" y="777"/>
                </a:lnTo>
                <a:lnTo>
                  <a:pt x="686" y="802"/>
                </a:lnTo>
                <a:lnTo>
                  <a:pt x="686" y="859"/>
                </a:lnTo>
                <a:lnTo>
                  <a:pt x="687" y="826"/>
                </a:lnTo>
                <a:lnTo>
                  <a:pt x="687" y="859"/>
                </a:lnTo>
                <a:lnTo>
                  <a:pt x="688" y="859"/>
                </a:lnTo>
                <a:lnTo>
                  <a:pt x="688" y="816"/>
                </a:lnTo>
                <a:lnTo>
                  <a:pt x="689" y="859"/>
                </a:lnTo>
                <a:lnTo>
                  <a:pt x="689" y="760"/>
                </a:lnTo>
                <a:lnTo>
                  <a:pt x="690" y="859"/>
                </a:lnTo>
                <a:lnTo>
                  <a:pt x="690" y="589"/>
                </a:lnTo>
                <a:lnTo>
                  <a:pt x="691" y="573"/>
                </a:lnTo>
                <a:lnTo>
                  <a:pt x="691" y="859"/>
                </a:lnTo>
                <a:lnTo>
                  <a:pt x="692" y="859"/>
                </a:lnTo>
                <a:lnTo>
                  <a:pt x="692" y="596"/>
                </a:lnTo>
                <a:lnTo>
                  <a:pt x="693" y="859"/>
                </a:lnTo>
                <a:lnTo>
                  <a:pt x="693" y="689"/>
                </a:lnTo>
                <a:lnTo>
                  <a:pt x="694" y="859"/>
                </a:lnTo>
                <a:lnTo>
                  <a:pt x="694" y="769"/>
                </a:lnTo>
                <a:lnTo>
                  <a:pt x="695" y="819"/>
                </a:lnTo>
                <a:lnTo>
                  <a:pt x="695" y="859"/>
                </a:lnTo>
                <a:lnTo>
                  <a:pt x="696" y="826"/>
                </a:lnTo>
                <a:lnTo>
                  <a:pt x="696" y="859"/>
                </a:lnTo>
                <a:lnTo>
                  <a:pt x="697" y="859"/>
                </a:lnTo>
                <a:lnTo>
                  <a:pt x="697" y="809"/>
                </a:lnTo>
                <a:lnTo>
                  <a:pt x="698" y="859"/>
                </a:lnTo>
                <a:lnTo>
                  <a:pt x="698" y="804"/>
                </a:lnTo>
                <a:lnTo>
                  <a:pt x="699" y="778"/>
                </a:lnTo>
                <a:lnTo>
                  <a:pt x="699" y="859"/>
                </a:lnTo>
                <a:lnTo>
                  <a:pt x="700" y="802"/>
                </a:lnTo>
                <a:lnTo>
                  <a:pt x="700" y="859"/>
                </a:lnTo>
                <a:lnTo>
                  <a:pt x="701" y="828"/>
                </a:lnTo>
                <a:lnTo>
                  <a:pt x="701" y="859"/>
                </a:lnTo>
                <a:lnTo>
                  <a:pt x="702" y="859"/>
                </a:lnTo>
                <a:lnTo>
                  <a:pt x="702" y="837"/>
                </a:lnTo>
                <a:lnTo>
                  <a:pt x="703" y="838"/>
                </a:lnTo>
                <a:lnTo>
                  <a:pt x="703" y="859"/>
                </a:lnTo>
                <a:lnTo>
                  <a:pt x="704" y="859"/>
                </a:lnTo>
                <a:lnTo>
                  <a:pt x="704" y="808"/>
                </a:lnTo>
                <a:lnTo>
                  <a:pt x="705" y="859"/>
                </a:lnTo>
                <a:lnTo>
                  <a:pt x="705" y="811"/>
                </a:lnTo>
                <a:lnTo>
                  <a:pt x="706" y="826"/>
                </a:lnTo>
                <a:lnTo>
                  <a:pt x="706" y="859"/>
                </a:lnTo>
                <a:lnTo>
                  <a:pt x="707" y="815"/>
                </a:lnTo>
                <a:lnTo>
                  <a:pt x="707" y="859"/>
                </a:lnTo>
                <a:lnTo>
                  <a:pt x="708" y="859"/>
                </a:lnTo>
                <a:lnTo>
                  <a:pt x="708" y="772"/>
                </a:lnTo>
                <a:lnTo>
                  <a:pt x="709" y="859"/>
                </a:lnTo>
                <a:lnTo>
                  <a:pt x="709" y="758"/>
                </a:lnTo>
                <a:lnTo>
                  <a:pt x="710" y="859"/>
                </a:lnTo>
                <a:lnTo>
                  <a:pt x="710" y="759"/>
                </a:lnTo>
                <a:lnTo>
                  <a:pt x="711" y="768"/>
                </a:lnTo>
                <a:lnTo>
                  <a:pt x="711" y="859"/>
                </a:lnTo>
                <a:lnTo>
                  <a:pt x="712" y="859"/>
                </a:lnTo>
                <a:lnTo>
                  <a:pt x="712" y="765"/>
                </a:lnTo>
                <a:lnTo>
                  <a:pt x="713" y="859"/>
                </a:lnTo>
                <a:lnTo>
                  <a:pt x="713" y="819"/>
                </a:lnTo>
                <a:lnTo>
                  <a:pt x="714" y="843"/>
                </a:lnTo>
                <a:lnTo>
                  <a:pt x="714" y="859"/>
                </a:lnTo>
                <a:lnTo>
                  <a:pt x="715" y="859"/>
                </a:lnTo>
                <a:lnTo>
                  <a:pt x="715" y="835"/>
                </a:lnTo>
                <a:lnTo>
                  <a:pt x="716" y="805"/>
                </a:lnTo>
                <a:lnTo>
                  <a:pt x="716" y="859"/>
                </a:lnTo>
                <a:lnTo>
                  <a:pt x="717" y="859"/>
                </a:lnTo>
                <a:lnTo>
                  <a:pt x="717" y="804"/>
                </a:lnTo>
                <a:lnTo>
                  <a:pt x="718" y="859"/>
                </a:lnTo>
                <a:lnTo>
                  <a:pt x="718" y="828"/>
                </a:lnTo>
                <a:lnTo>
                  <a:pt x="719" y="843"/>
                </a:lnTo>
                <a:lnTo>
                  <a:pt x="719" y="859"/>
                </a:lnTo>
                <a:lnTo>
                  <a:pt x="720" y="859"/>
                </a:lnTo>
                <a:lnTo>
                  <a:pt x="720" y="831"/>
                </a:lnTo>
                <a:lnTo>
                  <a:pt x="721" y="859"/>
                </a:lnTo>
                <a:lnTo>
                  <a:pt x="721" y="837"/>
                </a:lnTo>
                <a:lnTo>
                  <a:pt x="722" y="841"/>
                </a:lnTo>
                <a:lnTo>
                  <a:pt x="722" y="859"/>
                </a:lnTo>
                <a:lnTo>
                  <a:pt x="723" y="826"/>
                </a:lnTo>
                <a:lnTo>
                  <a:pt x="723" y="859"/>
                </a:lnTo>
                <a:lnTo>
                  <a:pt x="724" y="859"/>
                </a:lnTo>
                <a:lnTo>
                  <a:pt x="724" y="817"/>
                </a:lnTo>
                <a:lnTo>
                  <a:pt x="725" y="859"/>
                </a:lnTo>
                <a:lnTo>
                  <a:pt x="725" y="810"/>
                </a:lnTo>
                <a:lnTo>
                  <a:pt x="726" y="820"/>
                </a:lnTo>
                <a:lnTo>
                  <a:pt x="726" y="859"/>
                </a:lnTo>
                <a:lnTo>
                  <a:pt x="727" y="859"/>
                </a:lnTo>
                <a:lnTo>
                  <a:pt x="727" y="837"/>
                </a:lnTo>
                <a:lnTo>
                  <a:pt x="728" y="846"/>
                </a:lnTo>
                <a:lnTo>
                  <a:pt x="728" y="859"/>
                </a:lnTo>
                <a:lnTo>
                  <a:pt x="729" y="842"/>
                </a:lnTo>
                <a:lnTo>
                  <a:pt x="729" y="859"/>
                </a:lnTo>
                <a:lnTo>
                  <a:pt x="730" y="859"/>
                </a:lnTo>
                <a:lnTo>
                  <a:pt x="730" y="839"/>
                </a:lnTo>
                <a:lnTo>
                  <a:pt x="731" y="859"/>
                </a:lnTo>
                <a:lnTo>
                  <a:pt x="731" y="820"/>
                </a:lnTo>
                <a:lnTo>
                  <a:pt x="732" y="859"/>
                </a:lnTo>
                <a:lnTo>
                  <a:pt x="732" y="825"/>
                </a:lnTo>
                <a:lnTo>
                  <a:pt x="733" y="859"/>
                </a:lnTo>
                <a:lnTo>
                  <a:pt x="733" y="752"/>
                </a:lnTo>
                <a:lnTo>
                  <a:pt x="734" y="859"/>
                </a:lnTo>
                <a:lnTo>
                  <a:pt x="734" y="733"/>
                </a:lnTo>
                <a:lnTo>
                  <a:pt x="735" y="859"/>
                </a:lnTo>
                <a:lnTo>
                  <a:pt x="735" y="584"/>
                </a:lnTo>
                <a:lnTo>
                  <a:pt x="736" y="490"/>
                </a:lnTo>
                <a:lnTo>
                  <a:pt x="736" y="859"/>
                </a:lnTo>
                <a:lnTo>
                  <a:pt x="737" y="400"/>
                </a:lnTo>
                <a:lnTo>
                  <a:pt x="737" y="859"/>
                </a:lnTo>
                <a:lnTo>
                  <a:pt x="738" y="859"/>
                </a:lnTo>
                <a:lnTo>
                  <a:pt x="738" y="679"/>
                </a:lnTo>
                <a:lnTo>
                  <a:pt x="739" y="784"/>
                </a:lnTo>
                <a:lnTo>
                  <a:pt x="739" y="859"/>
                </a:lnTo>
                <a:lnTo>
                  <a:pt x="740" y="838"/>
                </a:lnTo>
                <a:lnTo>
                  <a:pt x="740" y="859"/>
                </a:lnTo>
                <a:lnTo>
                  <a:pt x="741" y="812"/>
                </a:lnTo>
                <a:lnTo>
                  <a:pt x="741" y="859"/>
                </a:lnTo>
                <a:lnTo>
                  <a:pt x="742" y="859"/>
                </a:lnTo>
                <a:lnTo>
                  <a:pt x="742" y="815"/>
                </a:lnTo>
                <a:lnTo>
                  <a:pt x="743" y="812"/>
                </a:lnTo>
                <a:lnTo>
                  <a:pt x="743" y="859"/>
                </a:lnTo>
                <a:lnTo>
                  <a:pt x="744" y="859"/>
                </a:lnTo>
                <a:lnTo>
                  <a:pt x="744" y="817"/>
                </a:lnTo>
                <a:lnTo>
                  <a:pt x="745" y="859"/>
                </a:lnTo>
                <a:lnTo>
                  <a:pt x="745" y="813"/>
                </a:lnTo>
                <a:lnTo>
                  <a:pt x="746" y="859"/>
                </a:lnTo>
                <a:lnTo>
                  <a:pt x="746" y="785"/>
                </a:lnTo>
                <a:lnTo>
                  <a:pt x="747" y="788"/>
                </a:lnTo>
                <a:lnTo>
                  <a:pt x="747" y="859"/>
                </a:lnTo>
                <a:lnTo>
                  <a:pt x="748" y="859"/>
                </a:lnTo>
                <a:lnTo>
                  <a:pt x="748" y="804"/>
                </a:lnTo>
                <a:lnTo>
                  <a:pt x="749" y="859"/>
                </a:lnTo>
                <a:lnTo>
                  <a:pt x="749" y="738"/>
                </a:lnTo>
                <a:lnTo>
                  <a:pt x="750" y="859"/>
                </a:lnTo>
                <a:lnTo>
                  <a:pt x="750" y="537"/>
                </a:lnTo>
                <a:lnTo>
                  <a:pt x="751" y="859"/>
                </a:lnTo>
                <a:lnTo>
                  <a:pt x="751" y="368"/>
                </a:lnTo>
                <a:lnTo>
                  <a:pt x="752" y="859"/>
                </a:lnTo>
                <a:lnTo>
                  <a:pt x="752" y="514"/>
                </a:lnTo>
                <a:lnTo>
                  <a:pt x="753" y="555"/>
                </a:lnTo>
                <a:lnTo>
                  <a:pt x="753" y="859"/>
                </a:lnTo>
                <a:lnTo>
                  <a:pt x="754" y="859"/>
                </a:lnTo>
                <a:lnTo>
                  <a:pt x="754" y="699"/>
                </a:lnTo>
                <a:lnTo>
                  <a:pt x="755" y="859"/>
                </a:lnTo>
                <a:lnTo>
                  <a:pt x="755" y="508"/>
                </a:lnTo>
                <a:lnTo>
                  <a:pt x="756" y="859"/>
                </a:lnTo>
                <a:lnTo>
                  <a:pt x="756" y="265"/>
                </a:lnTo>
                <a:lnTo>
                  <a:pt x="757" y="289"/>
                </a:lnTo>
                <a:lnTo>
                  <a:pt x="757" y="859"/>
                </a:lnTo>
                <a:lnTo>
                  <a:pt x="758" y="859"/>
                </a:lnTo>
                <a:lnTo>
                  <a:pt x="758" y="536"/>
                </a:lnTo>
                <a:lnTo>
                  <a:pt x="759" y="634"/>
                </a:lnTo>
                <a:lnTo>
                  <a:pt x="759" y="859"/>
                </a:lnTo>
                <a:lnTo>
                  <a:pt x="760" y="859"/>
                </a:lnTo>
                <a:lnTo>
                  <a:pt x="760" y="651"/>
                </a:lnTo>
                <a:lnTo>
                  <a:pt x="761" y="792"/>
                </a:lnTo>
                <a:lnTo>
                  <a:pt x="761" y="859"/>
                </a:lnTo>
                <a:lnTo>
                  <a:pt x="762" y="859"/>
                </a:lnTo>
                <a:lnTo>
                  <a:pt x="762" y="750"/>
                </a:lnTo>
                <a:lnTo>
                  <a:pt x="763" y="859"/>
                </a:lnTo>
                <a:lnTo>
                  <a:pt x="763" y="694"/>
                </a:lnTo>
                <a:lnTo>
                  <a:pt x="764" y="859"/>
                </a:lnTo>
                <a:lnTo>
                  <a:pt x="764" y="726"/>
                </a:lnTo>
                <a:lnTo>
                  <a:pt x="765" y="787"/>
                </a:lnTo>
                <a:lnTo>
                  <a:pt x="765" y="859"/>
                </a:lnTo>
                <a:lnTo>
                  <a:pt x="766" y="859"/>
                </a:lnTo>
                <a:lnTo>
                  <a:pt x="766" y="784"/>
                </a:lnTo>
                <a:lnTo>
                  <a:pt x="767" y="859"/>
                </a:lnTo>
                <a:lnTo>
                  <a:pt x="767" y="795"/>
                </a:lnTo>
                <a:lnTo>
                  <a:pt x="768" y="723"/>
                </a:lnTo>
                <a:lnTo>
                  <a:pt x="768" y="859"/>
                </a:lnTo>
                <a:lnTo>
                  <a:pt x="769" y="859"/>
                </a:lnTo>
                <a:lnTo>
                  <a:pt x="769" y="660"/>
                </a:lnTo>
                <a:lnTo>
                  <a:pt x="770" y="859"/>
                </a:lnTo>
                <a:lnTo>
                  <a:pt x="770" y="748"/>
                </a:lnTo>
                <a:lnTo>
                  <a:pt x="771" y="811"/>
                </a:lnTo>
                <a:lnTo>
                  <a:pt x="771" y="859"/>
                </a:lnTo>
                <a:lnTo>
                  <a:pt x="772" y="842"/>
                </a:lnTo>
                <a:lnTo>
                  <a:pt x="772" y="859"/>
                </a:lnTo>
                <a:lnTo>
                  <a:pt x="773" y="859"/>
                </a:lnTo>
                <a:lnTo>
                  <a:pt x="773" y="828"/>
                </a:lnTo>
                <a:lnTo>
                  <a:pt x="774" y="859"/>
                </a:lnTo>
                <a:lnTo>
                  <a:pt x="774" y="699"/>
                </a:lnTo>
                <a:lnTo>
                  <a:pt x="775" y="730"/>
                </a:lnTo>
                <a:lnTo>
                  <a:pt x="775" y="859"/>
                </a:lnTo>
                <a:lnTo>
                  <a:pt x="776" y="859"/>
                </a:lnTo>
                <a:lnTo>
                  <a:pt x="776" y="781"/>
                </a:lnTo>
                <a:lnTo>
                  <a:pt x="777" y="859"/>
                </a:lnTo>
                <a:lnTo>
                  <a:pt x="777" y="825"/>
                </a:lnTo>
                <a:lnTo>
                  <a:pt x="778" y="859"/>
                </a:lnTo>
                <a:lnTo>
                  <a:pt x="778" y="827"/>
                </a:lnTo>
                <a:lnTo>
                  <a:pt x="779" y="859"/>
                </a:lnTo>
                <a:lnTo>
                  <a:pt x="779" y="820"/>
                </a:lnTo>
                <a:lnTo>
                  <a:pt x="780" y="859"/>
                </a:lnTo>
                <a:lnTo>
                  <a:pt x="780" y="817"/>
                </a:lnTo>
                <a:lnTo>
                  <a:pt x="781" y="827"/>
                </a:lnTo>
                <a:lnTo>
                  <a:pt x="781" y="859"/>
                </a:lnTo>
                <a:lnTo>
                  <a:pt x="782" y="830"/>
                </a:lnTo>
                <a:lnTo>
                  <a:pt x="782" y="859"/>
                </a:lnTo>
                <a:lnTo>
                  <a:pt x="783" y="859"/>
                </a:lnTo>
                <a:lnTo>
                  <a:pt x="783" y="790"/>
                </a:lnTo>
                <a:lnTo>
                  <a:pt x="784" y="859"/>
                </a:lnTo>
                <a:lnTo>
                  <a:pt x="784" y="787"/>
                </a:lnTo>
                <a:lnTo>
                  <a:pt x="785" y="859"/>
                </a:lnTo>
                <a:lnTo>
                  <a:pt x="785" y="800"/>
                </a:lnTo>
                <a:lnTo>
                  <a:pt x="786" y="795"/>
                </a:lnTo>
                <a:lnTo>
                  <a:pt x="786" y="859"/>
                </a:lnTo>
                <a:lnTo>
                  <a:pt x="787" y="789"/>
                </a:lnTo>
                <a:lnTo>
                  <a:pt x="787" y="859"/>
                </a:lnTo>
                <a:lnTo>
                  <a:pt x="788" y="859"/>
                </a:lnTo>
                <a:lnTo>
                  <a:pt x="788" y="815"/>
                </a:lnTo>
                <a:lnTo>
                  <a:pt x="789" y="829"/>
                </a:lnTo>
                <a:lnTo>
                  <a:pt x="789" y="859"/>
                </a:lnTo>
                <a:lnTo>
                  <a:pt x="790" y="820"/>
                </a:lnTo>
                <a:lnTo>
                  <a:pt x="790" y="859"/>
                </a:lnTo>
                <a:lnTo>
                  <a:pt x="791" y="859"/>
                </a:lnTo>
                <a:lnTo>
                  <a:pt x="791" y="778"/>
                </a:lnTo>
                <a:lnTo>
                  <a:pt x="792" y="859"/>
                </a:lnTo>
                <a:lnTo>
                  <a:pt x="792" y="798"/>
                </a:lnTo>
                <a:lnTo>
                  <a:pt x="793" y="710"/>
                </a:lnTo>
                <a:lnTo>
                  <a:pt x="793" y="859"/>
                </a:lnTo>
                <a:lnTo>
                  <a:pt x="794" y="859"/>
                </a:lnTo>
                <a:lnTo>
                  <a:pt x="794" y="577"/>
                </a:lnTo>
                <a:lnTo>
                  <a:pt x="795" y="859"/>
                </a:lnTo>
                <a:lnTo>
                  <a:pt x="795" y="550"/>
                </a:lnTo>
                <a:lnTo>
                  <a:pt x="796" y="657"/>
                </a:lnTo>
                <a:lnTo>
                  <a:pt x="796" y="859"/>
                </a:lnTo>
                <a:lnTo>
                  <a:pt x="797" y="859"/>
                </a:lnTo>
                <a:lnTo>
                  <a:pt x="797" y="757"/>
                </a:lnTo>
                <a:lnTo>
                  <a:pt x="798" y="859"/>
                </a:lnTo>
                <a:lnTo>
                  <a:pt x="798" y="744"/>
                </a:lnTo>
                <a:lnTo>
                  <a:pt x="799" y="859"/>
                </a:lnTo>
                <a:lnTo>
                  <a:pt x="799" y="770"/>
                </a:lnTo>
                <a:lnTo>
                  <a:pt x="800" y="859"/>
                </a:lnTo>
                <a:lnTo>
                  <a:pt x="800" y="766"/>
                </a:lnTo>
                <a:lnTo>
                  <a:pt x="801" y="737"/>
                </a:lnTo>
                <a:lnTo>
                  <a:pt x="801" y="859"/>
                </a:lnTo>
                <a:lnTo>
                  <a:pt x="802" y="781"/>
                </a:lnTo>
                <a:lnTo>
                  <a:pt x="802" y="859"/>
                </a:lnTo>
                <a:lnTo>
                  <a:pt x="803" y="859"/>
                </a:lnTo>
                <a:lnTo>
                  <a:pt x="803" y="758"/>
                </a:lnTo>
                <a:lnTo>
                  <a:pt x="804" y="720"/>
                </a:lnTo>
                <a:lnTo>
                  <a:pt x="804" y="859"/>
                </a:lnTo>
                <a:lnTo>
                  <a:pt x="805" y="764"/>
                </a:lnTo>
                <a:lnTo>
                  <a:pt x="805" y="859"/>
                </a:lnTo>
                <a:lnTo>
                  <a:pt x="806" y="859"/>
                </a:lnTo>
                <a:lnTo>
                  <a:pt x="806" y="803"/>
                </a:lnTo>
                <a:lnTo>
                  <a:pt x="807" y="829"/>
                </a:lnTo>
                <a:lnTo>
                  <a:pt x="807" y="859"/>
                </a:lnTo>
                <a:lnTo>
                  <a:pt x="808" y="859"/>
                </a:lnTo>
                <a:lnTo>
                  <a:pt x="808" y="808"/>
                </a:lnTo>
                <a:lnTo>
                  <a:pt x="809" y="859"/>
                </a:lnTo>
                <a:lnTo>
                  <a:pt x="809" y="786"/>
                </a:lnTo>
                <a:lnTo>
                  <a:pt x="810" y="812"/>
                </a:lnTo>
                <a:lnTo>
                  <a:pt x="810" y="859"/>
                </a:lnTo>
                <a:lnTo>
                  <a:pt x="811" y="859"/>
                </a:lnTo>
                <a:lnTo>
                  <a:pt x="811" y="734"/>
                </a:lnTo>
                <a:lnTo>
                  <a:pt x="812" y="859"/>
                </a:lnTo>
                <a:lnTo>
                  <a:pt x="812" y="701"/>
                </a:lnTo>
                <a:lnTo>
                  <a:pt x="813" y="726"/>
                </a:lnTo>
                <a:lnTo>
                  <a:pt x="813" y="859"/>
                </a:lnTo>
                <a:lnTo>
                  <a:pt x="814" y="737"/>
                </a:lnTo>
                <a:lnTo>
                  <a:pt x="814" y="859"/>
                </a:lnTo>
                <a:lnTo>
                  <a:pt x="815" y="859"/>
                </a:lnTo>
                <a:lnTo>
                  <a:pt x="815" y="721"/>
                </a:lnTo>
                <a:lnTo>
                  <a:pt x="816" y="747"/>
                </a:lnTo>
                <a:lnTo>
                  <a:pt x="816" y="859"/>
                </a:lnTo>
                <a:lnTo>
                  <a:pt x="817" y="764"/>
                </a:lnTo>
                <a:lnTo>
                  <a:pt x="817" y="859"/>
                </a:lnTo>
                <a:lnTo>
                  <a:pt x="818" y="859"/>
                </a:lnTo>
                <a:lnTo>
                  <a:pt x="818" y="822"/>
                </a:lnTo>
                <a:lnTo>
                  <a:pt x="819" y="859"/>
                </a:lnTo>
                <a:lnTo>
                  <a:pt x="819" y="792"/>
                </a:lnTo>
                <a:lnTo>
                  <a:pt x="820" y="859"/>
                </a:lnTo>
                <a:lnTo>
                  <a:pt x="820" y="775"/>
                </a:lnTo>
                <a:lnTo>
                  <a:pt x="821" y="771"/>
                </a:lnTo>
                <a:lnTo>
                  <a:pt x="821" y="859"/>
                </a:lnTo>
                <a:lnTo>
                  <a:pt x="822" y="859"/>
                </a:lnTo>
                <a:lnTo>
                  <a:pt x="822" y="714"/>
                </a:lnTo>
                <a:lnTo>
                  <a:pt x="823" y="859"/>
                </a:lnTo>
                <a:lnTo>
                  <a:pt x="823" y="685"/>
                </a:lnTo>
                <a:lnTo>
                  <a:pt x="824" y="677"/>
                </a:lnTo>
                <a:lnTo>
                  <a:pt x="824" y="859"/>
                </a:lnTo>
                <a:lnTo>
                  <a:pt x="825" y="859"/>
                </a:lnTo>
                <a:lnTo>
                  <a:pt x="825" y="741"/>
                </a:lnTo>
                <a:lnTo>
                  <a:pt x="826" y="760"/>
                </a:lnTo>
                <a:lnTo>
                  <a:pt x="826" y="859"/>
                </a:lnTo>
                <a:lnTo>
                  <a:pt x="827" y="859"/>
                </a:lnTo>
                <a:lnTo>
                  <a:pt x="827" y="612"/>
                </a:lnTo>
                <a:lnTo>
                  <a:pt x="828" y="859"/>
                </a:lnTo>
                <a:lnTo>
                  <a:pt x="828" y="588"/>
                </a:lnTo>
                <a:lnTo>
                  <a:pt x="829" y="643"/>
                </a:lnTo>
                <a:lnTo>
                  <a:pt x="829" y="859"/>
                </a:lnTo>
                <a:lnTo>
                  <a:pt x="830" y="859"/>
                </a:lnTo>
                <a:lnTo>
                  <a:pt x="830" y="689"/>
                </a:lnTo>
                <a:lnTo>
                  <a:pt x="831" y="759"/>
                </a:lnTo>
                <a:lnTo>
                  <a:pt x="831" y="859"/>
                </a:lnTo>
                <a:lnTo>
                  <a:pt x="832" y="794"/>
                </a:lnTo>
                <a:lnTo>
                  <a:pt x="832" y="859"/>
                </a:lnTo>
                <a:lnTo>
                  <a:pt x="833" y="859"/>
                </a:lnTo>
                <a:lnTo>
                  <a:pt x="833" y="823"/>
                </a:lnTo>
                <a:lnTo>
                  <a:pt x="834" y="820"/>
                </a:lnTo>
                <a:lnTo>
                  <a:pt x="834" y="859"/>
                </a:lnTo>
                <a:lnTo>
                  <a:pt x="835" y="859"/>
                </a:lnTo>
                <a:lnTo>
                  <a:pt x="835" y="791"/>
                </a:lnTo>
                <a:lnTo>
                  <a:pt x="836" y="788"/>
                </a:lnTo>
                <a:lnTo>
                  <a:pt x="836" y="859"/>
                </a:lnTo>
                <a:lnTo>
                  <a:pt x="837" y="859"/>
                </a:lnTo>
                <a:lnTo>
                  <a:pt x="837" y="791"/>
                </a:lnTo>
                <a:lnTo>
                  <a:pt x="838" y="859"/>
                </a:lnTo>
                <a:lnTo>
                  <a:pt x="838" y="779"/>
                </a:lnTo>
                <a:lnTo>
                  <a:pt x="839" y="859"/>
                </a:lnTo>
                <a:lnTo>
                  <a:pt x="839" y="748"/>
                </a:lnTo>
                <a:lnTo>
                  <a:pt x="840" y="859"/>
                </a:lnTo>
                <a:lnTo>
                  <a:pt x="840" y="790"/>
                </a:lnTo>
                <a:lnTo>
                  <a:pt x="841" y="859"/>
                </a:lnTo>
                <a:lnTo>
                  <a:pt x="841" y="775"/>
                </a:lnTo>
                <a:lnTo>
                  <a:pt x="842" y="775"/>
                </a:lnTo>
                <a:lnTo>
                  <a:pt x="842" y="859"/>
                </a:lnTo>
                <a:lnTo>
                  <a:pt x="843" y="814"/>
                </a:lnTo>
                <a:lnTo>
                  <a:pt x="843" y="859"/>
                </a:lnTo>
                <a:lnTo>
                  <a:pt x="844" y="776"/>
                </a:lnTo>
                <a:lnTo>
                  <a:pt x="844" y="859"/>
                </a:lnTo>
                <a:lnTo>
                  <a:pt x="845" y="859"/>
                </a:lnTo>
                <a:lnTo>
                  <a:pt x="845" y="755"/>
                </a:lnTo>
                <a:lnTo>
                  <a:pt x="846" y="859"/>
                </a:lnTo>
                <a:lnTo>
                  <a:pt x="846" y="728"/>
                </a:lnTo>
                <a:lnTo>
                  <a:pt x="847" y="786"/>
                </a:lnTo>
                <a:lnTo>
                  <a:pt x="847" y="859"/>
                </a:lnTo>
                <a:lnTo>
                  <a:pt x="848" y="859"/>
                </a:lnTo>
                <a:lnTo>
                  <a:pt x="848" y="795"/>
                </a:lnTo>
                <a:lnTo>
                  <a:pt x="849" y="811"/>
                </a:lnTo>
                <a:lnTo>
                  <a:pt x="849" y="859"/>
                </a:lnTo>
                <a:lnTo>
                  <a:pt x="850" y="815"/>
                </a:lnTo>
                <a:lnTo>
                  <a:pt x="850" y="859"/>
                </a:lnTo>
                <a:lnTo>
                  <a:pt x="851" y="823"/>
                </a:lnTo>
                <a:lnTo>
                  <a:pt x="851" y="859"/>
                </a:lnTo>
                <a:lnTo>
                  <a:pt x="852" y="859"/>
                </a:lnTo>
                <a:lnTo>
                  <a:pt x="852" y="836"/>
                </a:lnTo>
                <a:lnTo>
                  <a:pt x="853" y="859"/>
                </a:lnTo>
                <a:lnTo>
                  <a:pt x="853" y="833"/>
                </a:lnTo>
                <a:lnTo>
                  <a:pt x="854" y="859"/>
                </a:lnTo>
                <a:lnTo>
                  <a:pt x="854" y="825"/>
                </a:lnTo>
                <a:lnTo>
                  <a:pt x="855" y="859"/>
                </a:lnTo>
                <a:lnTo>
                  <a:pt x="855" y="793"/>
                </a:lnTo>
                <a:lnTo>
                  <a:pt x="856" y="859"/>
                </a:lnTo>
                <a:lnTo>
                  <a:pt x="856" y="766"/>
                </a:lnTo>
                <a:lnTo>
                  <a:pt x="857" y="859"/>
                </a:lnTo>
                <a:lnTo>
                  <a:pt x="857" y="783"/>
                </a:lnTo>
                <a:lnTo>
                  <a:pt x="858" y="736"/>
                </a:lnTo>
                <a:lnTo>
                  <a:pt x="858" y="859"/>
                </a:lnTo>
                <a:lnTo>
                  <a:pt x="859" y="738"/>
                </a:lnTo>
                <a:lnTo>
                  <a:pt x="859" y="859"/>
                </a:lnTo>
                <a:lnTo>
                  <a:pt x="860" y="780"/>
                </a:lnTo>
                <a:lnTo>
                  <a:pt x="860" y="859"/>
                </a:lnTo>
                <a:lnTo>
                  <a:pt x="861" y="859"/>
                </a:lnTo>
                <a:lnTo>
                  <a:pt x="861" y="785"/>
                </a:lnTo>
                <a:lnTo>
                  <a:pt x="862" y="797"/>
                </a:lnTo>
                <a:lnTo>
                  <a:pt x="862" y="859"/>
                </a:lnTo>
                <a:lnTo>
                  <a:pt x="863" y="859"/>
                </a:lnTo>
                <a:lnTo>
                  <a:pt x="863" y="793"/>
                </a:lnTo>
                <a:lnTo>
                  <a:pt x="864" y="859"/>
                </a:lnTo>
                <a:lnTo>
                  <a:pt x="864" y="790"/>
                </a:lnTo>
                <a:lnTo>
                  <a:pt x="865" y="859"/>
                </a:lnTo>
                <a:lnTo>
                  <a:pt x="865" y="783"/>
                </a:lnTo>
                <a:lnTo>
                  <a:pt x="866" y="859"/>
                </a:lnTo>
                <a:lnTo>
                  <a:pt x="866" y="773"/>
                </a:lnTo>
                <a:lnTo>
                  <a:pt x="867" y="800"/>
                </a:lnTo>
                <a:lnTo>
                  <a:pt x="867" y="859"/>
                </a:lnTo>
                <a:lnTo>
                  <a:pt x="868" y="859"/>
                </a:lnTo>
                <a:lnTo>
                  <a:pt x="868" y="766"/>
                </a:lnTo>
                <a:lnTo>
                  <a:pt x="869" y="766"/>
                </a:lnTo>
                <a:lnTo>
                  <a:pt x="869" y="859"/>
                </a:lnTo>
                <a:lnTo>
                  <a:pt x="870" y="859"/>
                </a:lnTo>
                <a:lnTo>
                  <a:pt x="870" y="790"/>
                </a:lnTo>
                <a:lnTo>
                  <a:pt x="871" y="783"/>
                </a:lnTo>
                <a:lnTo>
                  <a:pt x="871" y="859"/>
                </a:lnTo>
                <a:lnTo>
                  <a:pt x="872" y="859"/>
                </a:lnTo>
                <a:lnTo>
                  <a:pt x="872" y="787"/>
                </a:lnTo>
                <a:lnTo>
                  <a:pt x="873" y="808"/>
                </a:lnTo>
                <a:lnTo>
                  <a:pt x="873" y="859"/>
                </a:lnTo>
                <a:lnTo>
                  <a:pt x="874" y="823"/>
                </a:lnTo>
                <a:lnTo>
                  <a:pt x="874" y="859"/>
                </a:lnTo>
                <a:lnTo>
                  <a:pt x="875" y="823"/>
                </a:lnTo>
                <a:lnTo>
                  <a:pt x="875" y="859"/>
                </a:lnTo>
                <a:lnTo>
                  <a:pt x="876" y="811"/>
                </a:lnTo>
                <a:lnTo>
                  <a:pt x="876" y="859"/>
                </a:lnTo>
                <a:lnTo>
                  <a:pt x="877" y="859"/>
                </a:lnTo>
                <a:lnTo>
                  <a:pt x="877" y="805"/>
                </a:lnTo>
                <a:lnTo>
                  <a:pt x="878" y="779"/>
                </a:lnTo>
                <a:lnTo>
                  <a:pt x="878" y="859"/>
                </a:lnTo>
                <a:lnTo>
                  <a:pt x="879" y="760"/>
                </a:lnTo>
                <a:lnTo>
                  <a:pt x="879" y="859"/>
                </a:lnTo>
                <a:lnTo>
                  <a:pt x="880" y="797"/>
                </a:lnTo>
                <a:lnTo>
                  <a:pt x="880" y="859"/>
                </a:lnTo>
                <a:lnTo>
                  <a:pt x="881" y="859"/>
                </a:lnTo>
                <a:lnTo>
                  <a:pt x="881" y="731"/>
                </a:lnTo>
                <a:lnTo>
                  <a:pt x="882" y="859"/>
                </a:lnTo>
                <a:lnTo>
                  <a:pt x="882" y="571"/>
                </a:lnTo>
                <a:lnTo>
                  <a:pt x="883" y="596"/>
                </a:lnTo>
                <a:lnTo>
                  <a:pt x="883" y="859"/>
                </a:lnTo>
                <a:lnTo>
                  <a:pt x="884" y="859"/>
                </a:lnTo>
                <a:lnTo>
                  <a:pt x="884" y="663"/>
                </a:lnTo>
                <a:lnTo>
                  <a:pt x="885" y="859"/>
                </a:lnTo>
                <a:lnTo>
                  <a:pt x="885" y="745"/>
                </a:lnTo>
                <a:lnTo>
                  <a:pt x="886" y="786"/>
                </a:lnTo>
                <a:lnTo>
                  <a:pt x="886" y="859"/>
                </a:lnTo>
                <a:lnTo>
                  <a:pt x="887" y="859"/>
                </a:lnTo>
                <a:lnTo>
                  <a:pt x="887" y="761"/>
                </a:lnTo>
                <a:lnTo>
                  <a:pt x="888" y="755"/>
                </a:lnTo>
                <a:lnTo>
                  <a:pt x="888" y="859"/>
                </a:lnTo>
                <a:lnTo>
                  <a:pt x="889" y="859"/>
                </a:lnTo>
                <a:lnTo>
                  <a:pt x="889" y="821"/>
                </a:lnTo>
                <a:lnTo>
                  <a:pt x="890" y="795"/>
                </a:lnTo>
                <a:lnTo>
                  <a:pt x="890" y="859"/>
                </a:lnTo>
                <a:lnTo>
                  <a:pt x="891" y="786"/>
                </a:lnTo>
                <a:lnTo>
                  <a:pt x="891" y="859"/>
                </a:lnTo>
                <a:lnTo>
                  <a:pt x="892" y="859"/>
                </a:lnTo>
                <a:lnTo>
                  <a:pt x="892" y="752"/>
                </a:lnTo>
                <a:lnTo>
                  <a:pt x="893" y="631"/>
                </a:lnTo>
                <a:lnTo>
                  <a:pt x="893" y="859"/>
                </a:lnTo>
                <a:lnTo>
                  <a:pt x="894" y="513"/>
                </a:lnTo>
                <a:lnTo>
                  <a:pt x="894" y="859"/>
                </a:lnTo>
                <a:lnTo>
                  <a:pt x="895" y="578"/>
                </a:lnTo>
                <a:lnTo>
                  <a:pt x="895" y="859"/>
                </a:lnTo>
                <a:lnTo>
                  <a:pt x="896" y="859"/>
                </a:lnTo>
                <a:lnTo>
                  <a:pt x="896" y="647"/>
                </a:lnTo>
                <a:lnTo>
                  <a:pt x="897" y="783"/>
                </a:lnTo>
                <a:lnTo>
                  <a:pt x="897" y="859"/>
                </a:lnTo>
                <a:lnTo>
                  <a:pt x="898" y="859"/>
                </a:lnTo>
                <a:lnTo>
                  <a:pt x="898" y="769"/>
                </a:lnTo>
                <a:lnTo>
                  <a:pt x="899" y="859"/>
                </a:lnTo>
                <a:lnTo>
                  <a:pt x="899" y="739"/>
                </a:lnTo>
                <a:lnTo>
                  <a:pt x="900" y="859"/>
                </a:lnTo>
                <a:lnTo>
                  <a:pt x="900" y="396"/>
                </a:lnTo>
                <a:lnTo>
                  <a:pt x="901" y="859"/>
                </a:lnTo>
                <a:lnTo>
                  <a:pt x="901" y="279"/>
                </a:lnTo>
                <a:lnTo>
                  <a:pt x="902" y="859"/>
                </a:lnTo>
                <a:lnTo>
                  <a:pt x="902" y="166"/>
                </a:lnTo>
                <a:lnTo>
                  <a:pt x="903" y="335"/>
                </a:lnTo>
                <a:lnTo>
                  <a:pt x="903" y="859"/>
                </a:lnTo>
                <a:lnTo>
                  <a:pt x="904" y="859"/>
                </a:lnTo>
                <a:lnTo>
                  <a:pt x="904" y="362"/>
                </a:lnTo>
                <a:lnTo>
                  <a:pt x="905" y="555"/>
                </a:lnTo>
                <a:lnTo>
                  <a:pt x="905" y="859"/>
                </a:lnTo>
                <a:lnTo>
                  <a:pt x="906" y="687"/>
                </a:lnTo>
                <a:lnTo>
                  <a:pt x="906" y="859"/>
                </a:lnTo>
                <a:lnTo>
                  <a:pt x="907" y="796"/>
                </a:lnTo>
                <a:lnTo>
                  <a:pt x="907" y="859"/>
                </a:lnTo>
                <a:lnTo>
                  <a:pt x="908" y="859"/>
                </a:lnTo>
                <a:lnTo>
                  <a:pt x="908" y="818"/>
                </a:lnTo>
                <a:lnTo>
                  <a:pt x="909" y="859"/>
                </a:lnTo>
                <a:lnTo>
                  <a:pt x="909" y="743"/>
                </a:lnTo>
                <a:lnTo>
                  <a:pt x="910" y="859"/>
                </a:lnTo>
                <a:lnTo>
                  <a:pt x="910" y="722"/>
                </a:lnTo>
                <a:lnTo>
                  <a:pt x="911" y="733"/>
                </a:lnTo>
                <a:lnTo>
                  <a:pt x="911" y="859"/>
                </a:lnTo>
                <a:lnTo>
                  <a:pt x="912" y="797"/>
                </a:lnTo>
                <a:lnTo>
                  <a:pt x="912" y="859"/>
                </a:lnTo>
                <a:lnTo>
                  <a:pt x="913" y="859"/>
                </a:lnTo>
                <a:lnTo>
                  <a:pt x="913" y="835"/>
                </a:lnTo>
                <a:lnTo>
                  <a:pt x="914" y="859"/>
                </a:lnTo>
                <a:lnTo>
                  <a:pt x="914" y="836"/>
                </a:lnTo>
                <a:lnTo>
                  <a:pt x="915" y="812"/>
                </a:lnTo>
                <a:lnTo>
                  <a:pt x="915" y="859"/>
                </a:lnTo>
                <a:lnTo>
                  <a:pt x="916" y="859"/>
                </a:lnTo>
                <a:lnTo>
                  <a:pt x="916" y="801"/>
                </a:lnTo>
                <a:lnTo>
                  <a:pt x="917" y="791"/>
                </a:lnTo>
                <a:lnTo>
                  <a:pt x="917" y="859"/>
                </a:lnTo>
                <a:lnTo>
                  <a:pt x="918" y="859"/>
                </a:lnTo>
                <a:lnTo>
                  <a:pt x="918" y="809"/>
                </a:lnTo>
                <a:lnTo>
                  <a:pt x="919" y="859"/>
                </a:lnTo>
                <a:lnTo>
                  <a:pt x="919" y="808"/>
                </a:lnTo>
                <a:lnTo>
                  <a:pt x="920" y="757"/>
                </a:lnTo>
                <a:lnTo>
                  <a:pt x="920" y="859"/>
                </a:lnTo>
                <a:lnTo>
                  <a:pt x="921" y="859"/>
                </a:lnTo>
                <a:lnTo>
                  <a:pt x="921" y="671"/>
                </a:lnTo>
                <a:lnTo>
                  <a:pt x="922" y="657"/>
                </a:lnTo>
                <a:lnTo>
                  <a:pt x="922" y="859"/>
                </a:lnTo>
                <a:lnTo>
                  <a:pt x="923" y="703"/>
                </a:lnTo>
                <a:lnTo>
                  <a:pt x="923" y="859"/>
                </a:lnTo>
                <a:lnTo>
                  <a:pt x="924" y="757"/>
                </a:lnTo>
                <a:lnTo>
                  <a:pt x="924" y="859"/>
                </a:lnTo>
                <a:lnTo>
                  <a:pt x="925" y="811"/>
                </a:lnTo>
                <a:lnTo>
                  <a:pt x="925" y="859"/>
                </a:lnTo>
                <a:lnTo>
                  <a:pt x="926" y="859"/>
                </a:lnTo>
                <a:lnTo>
                  <a:pt x="926" y="813"/>
                </a:lnTo>
                <a:lnTo>
                  <a:pt x="927" y="859"/>
                </a:lnTo>
                <a:lnTo>
                  <a:pt x="927" y="815"/>
                </a:lnTo>
                <a:lnTo>
                  <a:pt x="928" y="859"/>
                </a:lnTo>
                <a:lnTo>
                  <a:pt x="928" y="815"/>
                </a:lnTo>
                <a:lnTo>
                  <a:pt x="929" y="859"/>
                </a:lnTo>
                <a:lnTo>
                  <a:pt x="929" y="812"/>
                </a:lnTo>
                <a:lnTo>
                  <a:pt x="930" y="813"/>
                </a:lnTo>
                <a:lnTo>
                  <a:pt x="930" y="859"/>
                </a:lnTo>
                <a:lnTo>
                  <a:pt x="931" y="808"/>
                </a:lnTo>
                <a:lnTo>
                  <a:pt x="931" y="859"/>
                </a:lnTo>
                <a:lnTo>
                  <a:pt x="932" y="859"/>
                </a:lnTo>
                <a:lnTo>
                  <a:pt x="932" y="808"/>
                </a:lnTo>
                <a:lnTo>
                  <a:pt x="933" y="859"/>
                </a:lnTo>
                <a:lnTo>
                  <a:pt x="933" y="770"/>
                </a:lnTo>
                <a:lnTo>
                  <a:pt x="934" y="734"/>
                </a:lnTo>
                <a:lnTo>
                  <a:pt x="934" y="859"/>
                </a:lnTo>
                <a:lnTo>
                  <a:pt x="935" y="687"/>
                </a:lnTo>
                <a:lnTo>
                  <a:pt x="935" y="859"/>
                </a:lnTo>
                <a:lnTo>
                  <a:pt x="936" y="728"/>
                </a:lnTo>
                <a:lnTo>
                  <a:pt x="936" y="859"/>
                </a:lnTo>
                <a:lnTo>
                  <a:pt x="937" y="806"/>
                </a:lnTo>
                <a:lnTo>
                  <a:pt x="937" y="859"/>
                </a:lnTo>
                <a:lnTo>
                  <a:pt x="938" y="838"/>
                </a:lnTo>
                <a:lnTo>
                  <a:pt x="938" y="859"/>
                </a:lnTo>
                <a:lnTo>
                  <a:pt x="939" y="859"/>
                </a:lnTo>
                <a:lnTo>
                  <a:pt x="939" y="835"/>
                </a:lnTo>
                <a:lnTo>
                  <a:pt x="940" y="824"/>
                </a:lnTo>
                <a:lnTo>
                  <a:pt x="940" y="859"/>
                </a:lnTo>
                <a:lnTo>
                  <a:pt x="941" y="774"/>
                </a:lnTo>
                <a:lnTo>
                  <a:pt x="941" y="859"/>
                </a:lnTo>
                <a:lnTo>
                  <a:pt x="942" y="859"/>
                </a:lnTo>
                <a:lnTo>
                  <a:pt x="942" y="770"/>
                </a:lnTo>
                <a:lnTo>
                  <a:pt x="943" y="859"/>
                </a:lnTo>
                <a:lnTo>
                  <a:pt x="943" y="745"/>
                </a:lnTo>
                <a:lnTo>
                  <a:pt x="944" y="767"/>
                </a:lnTo>
                <a:lnTo>
                  <a:pt x="944" y="859"/>
                </a:lnTo>
                <a:lnTo>
                  <a:pt x="945" y="802"/>
                </a:lnTo>
                <a:lnTo>
                  <a:pt x="945" y="859"/>
                </a:lnTo>
                <a:lnTo>
                  <a:pt x="946" y="830"/>
                </a:lnTo>
                <a:lnTo>
                  <a:pt x="946" y="859"/>
                </a:lnTo>
                <a:lnTo>
                  <a:pt x="947" y="834"/>
                </a:lnTo>
                <a:lnTo>
                  <a:pt x="947" y="859"/>
                </a:lnTo>
                <a:lnTo>
                  <a:pt x="948" y="832"/>
                </a:lnTo>
                <a:lnTo>
                  <a:pt x="948" y="859"/>
                </a:lnTo>
                <a:lnTo>
                  <a:pt x="949" y="789"/>
                </a:lnTo>
                <a:lnTo>
                  <a:pt x="949" y="859"/>
                </a:lnTo>
                <a:lnTo>
                  <a:pt x="950" y="859"/>
                </a:lnTo>
                <a:lnTo>
                  <a:pt x="950" y="777"/>
                </a:lnTo>
                <a:lnTo>
                  <a:pt x="951" y="859"/>
                </a:lnTo>
                <a:lnTo>
                  <a:pt x="951" y="763"/>
                </a:lnTo>
                <a:lnTo>
                  <a:pt x="952" y="751"/>
                </a:lnTo>
                <a:lnTo>
                  <a:pt x="952" y="859"/>
                </a:lnTo>
                <a:lnTo>
                  <a:pt x="953" y="766"/>
                </a:lnTo>
                <a:lnTo>
                  <a:pt x="953" y="859"/>
                </a:lnTo>
                <a:lnTo>
                  <a:pt x="954" y="859"/>
                </a:lnTo>
                <a:lnTo>
                  <a:pt x="954" y="800"/>
                </a:lnTo>
                <a:lnTo>
                  <a:pt x="955" y="859"/>
                </a:lnTo>
                <a:lnTo>
                  <a:pt x="955" y="758"/>
                </a:lnTo>
                <a:lnTo>
                  <a:pt x="956" y="735"/>
                </a:lnTo>
                <a:lnTo>
                  <a:pt x="956" y="859"/>
                </a:lnTo>
                <a:lnTo>
                  <a:pt x="957" y="859"/>
                </a:lnTo>
                <a:lnTo>
                  <a:pt x="957" y="650"/>
                </a:lnTo>
                <a:lnTo>
                  <a:pt x="958" y="658"/>
                </a:lnTo>
                <a:lnTo>
                  <a:pt x="958" y="859"/>
                </a:lnTo>
                <a:lnTo>
                  <a:pt x="959" y="859"/>
                </a:lnTo>
                <a:lnTo>
                  <a:pt x="959" y="683"/>
                </a:lnTo>
                <a:lnTo>
                  <a:pt x="960" y="859"/>
                </a:lnTo>
                <a:lnTo>
                  <a:pt x="960" y="701"/>
                </a:lnTo>
                <a:lnTo>
                  <a:pt x="961" y="788"/>
                </a:lnTo>
                <a:lnTo>
                  <a:pt x="961" y="859"/>
                </a:lnTo>
                <a:lnTo>
                  <a:pt x="962" y="859"/>
                </a:lnTo>
                <a:lnTo>
                  <a:pt x="962" y="768"/>
                </a:lnTo>
                <a:lnTo>
                  <a:pt x="963" y="859"/>
                </a:lnTo>
                <a:lnTo>
                  <a:pt x="963" y="778"/>
                </a:lnTo>
                <a:lnTo>
                  <a:pt x="964" y="859"/>
                </a:lnTo>
                <a:lnTo>
                  <a:pt x="964" y="782"/>
                </a:lnTo>
                <a:lnTo>
                  <a:pt x="965" y="859"/>
                </a:lnTo>
                <a:lnTo>
                  <a:pt x="965" y="723"/>
                </a:lnTo>
                <a:lnTo>
                  <a:pt x="966" y="859"/>
                </a:lnTo>
                <a:lnTo>
                  <a:pt x="966" y="592"/>
                </a:lnTo>
                <a:lnTo>
                  <a:pt x="967" y="505"/>
                </a:lnTo>
                <a:lnTo>
                  <a:pt x="967" y="859"/>
                </a:lnTo>
                <a:lnTo>
                  <a:pt x="968" y="422"/>
                </a:lnTo>
                <a:lnTo>
                  <a:pt x="968" y="859"/>
                </a:lnTo>
                <a:lnTo>
                  <a:pt x="969" y="489"/>
                </a:lnTo>
                <a:lnTo>
                  <a:pt x="969" y="859"/>
                </a:lnTo>
                <a:lnTo>
                  <a:pt x="970" y="584"/>
                </a:lnTo>
                <a:lnTo>
                  <a:pt x="970" y="859"/>
                </a:lnTo>
                <a:lnTo>
                  <a:pt x="971" y="755"/>
                </a:lnTo>
                <a:lnTo>
                  <a:pt x="971" y="859"/>
                </a:lnTo>
                <a:lnTo>
                  <a:pt x="972" y="802"/>
                </a:lnTo>
                <a:lnTo>
                  <a:pt x="972" y="859"/>
                </a:lnTo>
                <a:lnTo>
                  <a:pt x="973" y="859"/>
                </a:lnTo>
                <a:lnTo>
                  <a:pt x="973" y="784"/>
                </a:lnTo>
                <a:lnTo>
                  <a:pt x="974" y="859"/>
                </a:lnTo>
                <a:lnTo>
                  <a:pt x="974" y="724"/>
                </a:lnTo>
                <a:lnTo>
                  <a:pt x="975" y="859"/>
                </a:lnTo>
                <a:lnTo>
                  <a:pt x="975" y="665"/>
                </a:lnTo>
                <a:lnTo>
                  <a:pt x="976" y="662"/>
                </a:lnTo>
                <a:lnTo>
                  <a:pt x="976" y="859"/>
                </a:lnTo>
                <a:lnTo>
                  <a:pt x="977" y="859"/>
                </a:lnTo>
                <a:lnTo>
                  <a:pt x="977" y="754"/>
                </a:lnTo>
                <a:lnTo>
                  <a:pt x="978" y="814"/>
                </a:lnTo>
                <a:lnTo>
                  <a:pt x="978" y="859"/>
                </a:lnTo>
                <a:lnTo>
                  <a:pt x="979" y="859"/>
                </a:lnTo>
                <a:lnTo>
                  <a:pt x="979" y="802"/>
                </a:lnTo>
                <a:lnTo>
                  <a:pt x="980" y="786"/>
                </a:lnTo>
                <a:lnTo>
                  <a:pt x="980" y="859"/>
                </a:lnTo>
                <a:lnTo>
                  <a:pt x="981" y="747"/>
                </a:lnTo>
                <a:lnTo>
                  <a:pt x="981" y="859"/>
                </a:lnTo>
                <a:lnTo>
                  <a:pt x="982" y="859"/>
                </a:lnTo>
                <a:lnTo>
                  <a:pt x="982" y="751"/>
                </a:lnTo>
                <a:lnTo>
                  <a:pt x="983" y="859"/>
                </a:lnTo>
                <a:lnTo>
                  <a:pt x="983" y="800"/>
                </a:lnTo>
                <a:lnTo>
                  <a:pt x="984" y="859"/>
                </a:lnTo>
                <a:lnTo>
                  <a:pt x="984" y="831"/>
                </a:lnTo>
                <a:lnTo>
                  <a:pt x="985" y="842"/>
                </a:lnTo>
                <a:lnTo>
                  <a:pt x="985" y="859"/>
                </a:lnTo>
                <a:lnTo>
                  <a:pt x="986" y="815"/>
                </a:lnTo>
                <a:lnTo>
                  <a:pt x="986" y="859"/>
                </a:lnTo>
                <a:lnTo>
                  <a:pt x="987" y="859"/>
                </a:lnTo>
                <a:lnTo>
                  <a:pt x="987" y="777"/>
                </a:lnTo>
                <a:lnTo>
                  <a:pt x="988" y="859"/>
                </a:lnTo>
                <a:lnTo>
                  <a:pt x="988" y="749"/>
                </a:lnTo>
                <a:lnTo>
                  <a:pt x="989" y="859"/>
                </a:lnTo>
                <a:lnTo>
                  <a:pt x="989" y="717"/>
                </a:lnTo>
                <a:lnTo>
                  <a:pt x="990" y="711"/>
                </a:lnTo>
                <a:lnTo>
                  <a:pt x="990" y="859"/>
                </a:lnTo>
                <a:lnTo>
                  <a:pt x="991" y="859"/>
                </a:lnTo>
                <a:lnTo>
                  <a:pt x="991" y="752"/>
                </a:lnTo>
                <a:lnTo>
                  <a:pt x="992" y="859"/>
                </a:lnTo>
                <a:lnTo>
                  <a:pt x="992" y="793"/>
                </a:lnTo>
                <a:lnTo>
                  <a:pt x="993" y="810"/>
                </a:lnTo>
                <a:lnTo>
                  <a:pt x="993" y="859"/>
                </a:lnTo>
                <a:lnTo>
                  <a:pt x="994" y="859"/>
                </a:lnTo>
                <a:lnTo>
                  <a:pt x="994" y="821"/>
                </a:lnTo>
                <a:lnTo>
                  <a:pt x="995" y="859"/>
                </a:lnTo>
                <a:lnTo>
                  <a:pt x="995" y="829"/>
                </a:lnTo>
                <a:lnTo>
                  <a:pt x="996" y="691"/>
                </a:lnTo>
                <a:lnTo>
                  <a:pt x="996" y="859"/>
                </a:lnTo>
                <a:lnTo>
                  <a:pt x="997" y="859"/>
                </a:lnTo>
                <a:lnTo>
                  <a:pt x="997" y="610"/>
                </a:lnTo>
                <a:lnTo>
                  <a:pt x="998" y="859"/>
                </a:lnTo>
                <a:lnTo>
                  <a:pt x="998" y="649"/>
                </a:lnTo>
                <a:lnTo>
                  <a:pt x="999" y="712"/>
                </a:lnTo>
                <a:lnTo>
                  <a:pt x="999" y="859"/>
                </a:lnTo>
                <a:lnTo>
                  <a:pt x="1000" y="800"/>
                </a:lnTo>
                <a:lnTo>
                  <a:pt x="1000" y="859"/>
                </a:lnTo>
                <a:lnTo>
                  <a:pt x="1001" y="780"/>
                </a:lnTo>
                <a:lnTo>
                  <a:pt x="1001" y="859"/>
                </a:lnTo>
                <a:lnTo>
                  <a:pt x="1002" y="859"/>
                </a:lnTo>
                <a:lnTo>
                  <a:pt x="1002" y="691"/>
                </a:lnTo>
                <a:lnTo>
                  <a:pt x="1003" y="859"/>
                </a:lnTo>
                <a:lnTo>
                  <a:pt x="1003" y="625"/>
                </a:lnTo>
                <a:lnTo>
                  <a:pt x="1004" y="706"/>
                </a:lnTo>
                <a:lnTo>
                  <a:pt x="1004" y="859"/>
                </a:lnTo>
                <a:lnTo>
                  <a:pt x="1005" y="792"/>
                </a:lnTo>
                <a:lnTo>
                  <a:pt x="1005" y="859"/>
                </a:lnTo>
                <a:lnTo>
                  <a:pt x="1006" y="859"/>
                </a:lnTo>
                <a:lnTo>
                  <a:pt x="1006" y="733"/>
                </a:lnTo>
                <a:lnTo>
                  <a:pt x="1007" y="859"/>
                </a:lnTo>
                <a:lnTo>
                  <a:pt x="1007" y="701"/>
                </a:lnTo>
                <a:lnTo>
                  <a:pt x="1008" y="859"/>
                </a:lnTo>
                <a:lnTo>
                  <a:pt x="1008" y="645"/>
                </a:lnTo>
                <a:lnTo>
                  <a:pt x="1009" y="859"/>
                </a:lnTo>
                <a:lnTo>
                  <a:pt x="1009" y="654"/>
                </a:lnTo>
                <a:lnTo>
                  <a:pt x="1010" y="859"/>
                </a:lnTo>
                <a:lnTo>
                  <a:pt x="1010" y="682"/>
                </a:lnTo>
                <a:lnTo>
                  <a:pt x="1011" y="859"/>
                </a:lnTo>
                <a:lnTo>
                  <a:pt x="1011" y="731"/>
                </a:lnTo>
                <a:lnTo>
                  <a:pt x="1012" y="859"/>
                </a:lnTo>
                <a:lnTo>
                  <a:pt x="1012" y="720"/>
                </a:lnTo>
                <a:lnTo>
                  <a:pt x="1013" y="859"/>
                </a:lnTo>
                <a:lnTo>
                  <a:pt x="1013" y="753"/>
                </a:lnTo>
                <a:lnTo>
                  <a:pt x="1014" y="783"/>
                </a:lnTo>
                <a:lnTo>
                  <a:pt x="1014" y="859"/>
                </a:lnTo>
                <a:lnTo>
                  <a:pt x="1015" y="807"/>
                </a:lnTo>
                <a:lnTo>
                  <a:pt x="1015" y="859"/>
                </a:lnTo>
                <a:lnTo>
                  <a:pt x="1016" y="859"/>
                </a:lnTo>
                <a:lnTo>
                  <a:pt x="1016" y="812"/>
                </a:lnTo>
                <a:lnTo>
                  <a:pt x="1017" y="859"/>
                </a:lnTo>
                <a:lnTo>
                  <a:pt x="1017" y="803"/>
                </a:lnTo>
                <a:lnTo>
                  <a:pt x="1018" y="808"/>
                </a:lnTo>
                <a:lnTo>
                  <a:pt x="1018" y="859"/>
                </a:lnTo>
                <a:lnTo>
                  <a:pt x="1019" y="859"/>
                </a:lnTo>
                <a:lnTo>
                  <a:pt x="1019" y="798"/>
                </a:lnTo>
                <a:lnTo>
                  <a:pt x="1020" y="796"/>
                </a:lnTo>
                <a:lnTo>
                  <a:pt x="1020" y="859"/>
                </a:lnTo>
                <a:lnTo>
                  <a:pt x="1021" y="859"/>
                </a:lnTo>
                <a:lnTo>
                  <a:pt x="1021" y="822"/>
                </a:lnTo>
                <a:lnTo>
                  <a:pt x="1022" y="859"/>
                </a:lnTo>
                <a:lnTo>
                  <a:pt x="1022" y="820"/>
                </a:lnTo>
                <a:lnTo>
                  <a:pt x="1023" y="829"/>
                </a:lnTo>
                <a:lnTo>
                  <a:pt x="1023" y="859"/>
                </a:lnTo>
                <a:lnTo>
                  <a:pt x="1024" y="859"/>
                </a:lnTo>
                <a:lnTo>
                  <a:pt x="1024" y="830"/>
                </a:lnTo>
                <a:lnTo>
                  <a:pt x="1025" y="842"/>
                </a:lnTo>
                <a:lnTo>
                  <a:pt x="1025" y="859"/>
                </a:lnTo>
                <a:lnTo>
                  <a:pt x="1026" y="859"/>
                </a:lnTo>
                <a:lnTo>
                  <a:pt x="1026" y="840"/>
                </a:lnTo>
                <a:lnTo>
                  <a:pt x="1027" y="832"/>
                </a:lnTo>
                <a:lnTo>
                  <a:pt x="1027" y="859"/>
                </a:lnTo>
                <a:lnTo>
                  <a:pt x="1028" y="859"/>
                </a:lnTo>
                <a:lnTo>
                  <a:pt x="1028" y="827"/>
                </a:lnTo>
                <a:lnTo>
                  <a:pt x="1029" y="819"/>
                </a:lnTo>
                <a:lnTo>
                  <a:pt x="1029" y="859"/>
                </a:lnTo>
                <a:lnTo>
                  <a:pt x="1030" y="818"/>
                </a:lnTo>
                <a:lnTo>
                  <a:pt x="1030" y="859"/>
                </a:lnTo>
                <a:lnTo>
                  <a:pt x="1031" y="859"/>
                </a:lnTo>
                <a:lnTo>
                  <a:pt x="1031" y="803"/>
                </a:lnTo>
                <a:lnTo>
                  <a:pt x="1032" y="859"/>
                </a:lnTo>
                <a:lnTo>
                  <a:pt x="1032" y="738"/>
                </a:lnTo>
                <a:lnTo>
                  <a:pt x="1033" y="710"/>
                </a:lnTo>
                <a:lnTo>
                  <a:pt x="1033" y="859"/>
                </a:lnTo>
                <a:lnTo>
                  <a:pt x="1034" y="752"/>
                </a:lnTo>
                <a:lnTo>
                  <a:pt x="1034" y="859"/>
                </a:lnTo>
                <a:lnTo>
                  <a:pt x="1035" y="859"/>
                </a:lnTo>
                <a:lnTo>
                  <a:pt x="1035" y="808"/>
                </a:lnTo>
                <a:lnTo>
                  <a:pt x="1036" y="859"/>
                </a:lnTo>
                <a:lnTo>
                  <a:pt x="1036" y="836"/>
                </a:lnTo>
                <a:lnTo>
                  <a:pt x="1037" y="859"/>
                </a:lnTo>
                <a:lnTo>
                  <a:pt x="1037" y="792"/>
                </a:lnTo>
                <a:lnTo>
                  <a:pt x="1038" y="859"/>
                </a:lnTo>
                <a:lnTo>
                  <a:pt x="1038" y="747"/>
                </a:lnTo>
                <a:lnTo>
                  <a:pt x="1039" y="770"/>
                </a:lnTo>
                <a:lnTo>
                  <a:pt x="1039" y="859"/>
                </a:lnTo>
                <a:lnTo>
                  <a:pt x="1040" y="817"/>
                </a:lnTo>
                <a:lnTo>
                  <a:pt x="1040" y="859"/>
                </a:lnTo>
                <a:lnTo>
                  <a:pt x="1041" y="859"/>
                </a:lnTo>
                <a:lnTo>
                  <a:pt x="1041" y="786"/>
                </a:lnTo>
                <a:lnTo>
                  <a:pt x="1042" y="749"/>
                </a:lnTo>
                <a:lnTo>
                  <a:pt x="1042" y="859"/>
                </a:lnTo>
                <a:lnTo>
                  <a:pt x="1043" y="645"/>
                </a:lnTo>
                <a:lnTo>
                  <a:pt x="1043" y="859"/>
                </a:lnTo>
                <a:lnTo>
                  <a:pt x="1044" y="859"/>
                </a:lnTo>
                <a:lnTo>
                  <a:pt x="1044" y="732"/>
                </a:lnTo>
                <a:lnTo>
                  <a:pt x="1045" y="771"/>
                </a:lnTo>
                <a:lnTo>
                  <a:pt x="1045" y="859"/>
                </a:lnTo>
                <a:lnTo>
                  <a:pt x="1046" y="859"/>
                </a:lnTo>
                <a:lnTo>
                  <a:pt x="1046" y="821"/>
                </a:lnTo>
                <a:lnTo>
                  <a:pt x="1047" y="859"/>
                </a:lnTo>
                <a:lnTo>
                  <a:pt x="1047" y="807"/>
                </a:lnTo>
                <a:lnTo>
                  <a:pt x="1048" y="819"/>
                </a:lnTo>
                <a:lnTo>
                  <a:pt x="1048" y="859"/>
                </a:lnTo>
                <a:lnTo>
                  <a:pt x="1049" y="859"/>
                </a:lnTo>
                <a:lnTo>
                  <a:pt x="1049" y="793"/>
                </a:lnTo>
                <a:lnTo>
                  <a:pt x="1050" y="859"/>
                </a:lnTo>
                <a:lnTo>
                  <a:pt x="1050" y="704"/>
                </a:lnTo>
                <a:lnTo>
                  <a:pt x="1051" y="859"/>
                </a:lnTo>
                <a:lnTo>
                  <a:pt x="1051" y="712"/>
                </a:lnTo>
                <a:lnTo>
                  <a:pt x="1052" y="859"/>
                </a:lnTo>
                <a:lnTo>
                  <a:pt x="1052" y="752"/>
                </a:lnTo>
                <a:lnTo>
                  <a:pt x="1053" y="767"/>
                </a:lnTo>
                <a:lnTo>
                  <a:pt x="1053" y="859"/>
                </a:lnTo>
                <a:lnTo>
                  <a:pt x="1054" y="792"/>
                </a:lnTo>
                <a:lnTo>
                  <a:pt x="1054" y="859"/>
                </a:lnTo>
                <a:lnTo>
                  <a:pt x="1055" y="859"/>
                </a:lnTo>
                <a:lnTo>
                  <a:pt x="1055" y="813"/>
                </a:lnTo>
                <a:lnTo>
                  <a:pt x="1056" y="859"/>
                </a:lnTo>
                <a:lnTo>
                  <a:pt x="1056" y="770"/>
                </a:lnTo>
                <a:lnTo>
                  <a:pt x="1057" y="767"/>
                </a:lnTo>
                <a:lnTo>
                  <a:pt x="1057" y="859"/>
                </a:lnTo>
                <a:lnTo>
                  <a:pt x="1058" y="859"/>
                </a:lnTo>
                <a:lnTo>
                  <a:pt x="1058" y="793"/>
                </a:lnTo>
                <a:lnTo>
                  <a:pt x="1059" y="806"/>
                </a:lnTo>
                <a:lnTo>
                  <a:pt x="1059" y="859"/>
                </a:lnTo>
                <a:lnTo>
                  <a:pt x="1060" y="783"/>
                </a:lnTo>
                <a:lnTo>
                  <a:pt x="1060" y="859"/>
                </a:lnTo>
                <a:lnTo>
                  <a:pt x="1061" y="704"/>
                </a:lnTo>
                <a:lnTo>
                  <a:pt x="1061" y="859"/>
                </a:lnTo>
                <a:lnTo>
                  <a:pt x="1062" y="859"/>
                </a:lnTo>
                <a:lnTo>
                  <a:pt x="1062" y="698"/>
                </a:lnTo>
                <a:lnTo>
                  <a:pt x="1063" y="758"/>
                </a:lnTo>
                <a:lnTo>
                  <a:pt x="1063" y="859"/>
                </a:lnTo>
                <a:lnTo>
                  <a:pt x="1064" y="859"/>
                </a:lnTo>
                <a:lnTo>
                  <a:pt x="1064" y="824"/>
                </a:lnTo>
                <a:lnTo>
                  <a:pt x="1065" y="859"/>
                </a:lnTo>
                <a:lnTo>
                  <a:pt x="1065" y="834"/>
                </a:lnTo>
                <a:lnTo>
                  <a:pt x="1066" y="813"/>
                </a:lnTo>
                <a:lnTo>
                  <a:pt x="1066" y="859"/>
                </a:lnTo>
                <a:lnTo>
                  <a:pt x="1067" y="859"/>
                </a:lnTo>
                <a:lnTo>
                  <a:pt x="1067" y="792"/>
                </a:lnTo>
                <a:lnTo>
                  <a:pt x="1068" y="859"/>
                </a:lnTo>
                <a:lnTo>
                  <a:pt x="1068" y="788"/>
                </a:lnTo>
                <a:lnTo>
                  <a:pt x="1069" y="807"/>
                </a:lnTo>
                <a:lnTo>
                  <a:pt x="1069" y="859"/>
                </a:lnTo>
                <a:lnTo>
                  <a:pt x="1070" y="829"/>
                </a:lnTo>
                <a:lnTo>
                  <a:pt x="1070" y="859"/>
                </a:lnTo>
                <a:lnTo>
                  <a:pt x="1071" y="859"/>
                </a:lnTo>
                <a:lnTo>
                  <a:pt x="1071" y="833"/>
                </a:lnTo>
                <a:lnTo>
                  <a:pt x="1072" y="800"/>
                </a:lnTo>
                <a:lnTo>
                  <a:pt x="1072" y="859"/>
                </a:lnTo>
                <a:lnTo>
                  <a:pt x="1073" y="859"/>
                </a:lnTo>
                <a:lnTo>
                  <a:pt x="1073" y="791"/>
                </a:lnTo>
                <a:lnTo>
                  <a:pt x="1074" y="859"/>
                </a:lnTo>
                <a:lnTo>
                  <a:pt x="1074" y="636"/>
                </a:lnTo>
                <a:lnTo>
                  <a:pt x="1075" y="631"/>
                </a:lnTo>
                <a:lnTo>
                  <a:pt x="1075" y="859"/>
                </a:lnTo>
                <a:lnTo>
                  <a:pt x="1076" y="859"/>
                </a:lnTo>
                <a:lnTo>
                  <a:pt x="1076" y="661"/>
                </a:lnTo>
                <a:lnTo>
                  <a:pt x="1077" y="738"/>
                </a:lnTo>
                <a:lnTo>
                  <a:pt x="1077" y="859"/>
                </a:lnTo>
                <a:lnTo>
                  <a:pt x="1078" y="796"/>
                </a:lnTo>
                <a:lnTo>
                  <a:pt x="1078" y="859"/>
                </a:lnTo>
                <a:lnTo>
                  <a:pt x="1079" y="859"/>
                </a:lnTo>
                <a:lnTo>
                  <a:pt x="1079" y="822"/>
                </a:lnTo>
                <a:lnTo>
                  <a:pt x="1080" y="859"/>
                </a:lnTo>
                <a:lnTo>
                  <a:pt x="1080" y="750"/>
                </a:lnTo>
                <a:lnTo>
                  <a:pt x="1081" y="859"/>
                </a:lnTo>
                <a:lnTo>
                  <a:pt x="1081" y="668"/>
                </a:lnTo>
                <a:lnTo>
                  <a:pt x="1082" y="859"/>
                </a:lnTo>
                <a:lnTo>
                  <a:pt x="1082" y="730"/>
                </a:lnTo>
                <a:lnTo>
                  <a:pt x="1083" y="673"/>
                </a:lnTo>
                <a:lnTo>
                  <a:pt x="1083" y="859"/>
                </a:lnTo>
                <a:lnTo>
                  <a:pt x="1084" y="859"/>
                </a:lnTo>
                <a:lnTo>
                  <a:pt x="1084" y="693"/>
                </a:lnTo>
                <a:lnTo>
                  <a:pt x="1085" y="751"/>
                </a:lnTo>
                <a:lnTo>
                  <a:pt x="1085" y="859"/>
                </a:lnTo>
                <a:lnTo>
                  <a:pt x="1086" y="859"/>
                </a:lnTo>
                <a:lnTo>
                  <a:pt x="1086" y="784"/>
                </a:lnTo>
                <a:lnTo>
                  <a:pt x="1087" y="822"/>
                </a:lnTo>
                <a:lnTo>
                  <a:pt x="1087" y="859"/>
                </a:lnTo>
                <a:lnTo>
                  <a:pt x="1088" y="859"/>
                </a:lnTo>
                <a:lnTo>
                  <a:pt x="1088" y="820"/>
                </a:lnTo>
                <a:lnTo>
                  <a:pt x="1089" y="821"/>
                </a:lnTo>
                <a:lnTo>
                  <a:pt x="1089" y="859"/>
                </a:lnTo>
                <a:lnTo>
                  <a:pt x="1090" y="859"/>
                </a:lnTo>
                <a:lnTo>
                  <a:pt x="1090" y="758"/>
                </a:lnTo>
                <a:lnTo>
                  <a:pt x="1091" y="727"/>
                </a:lnTo>
                <a:lnTo>
                  <a:pt x="1091" y="859"/>
                </a:lnTo>
                <a:lnTo>
                  <a:pt x="1092" y="859"/>
                </a:lnTo>
                <a:lnTo>
                  <a:pt x="1092" y="757"/>
                </a:lnTo>
                <a:lnTo>
                  <a:pt x="1093" y="804"/>
                </a:lnTo>
                <a:lnTo>
                  <a:pt x="1093" y="859"/>
                </a:lnTo>
                <a:lnTo>
                  <a:pt x="1094" y="859"/>
                </a:lnTo>
                <a:lnTo>
                  <a:pt x="1094" y="780"/>
                </a:lnTo>
                <a:lnTo>
                  <a:pt x="1095" y="859"/>
                </a:lnTo>
                <a:lnTo>
                  <a:pt x="1095" y="773"/>
                </a:lnTo>
                <a:lnTo>
                  <a:pt x="1096" y="859"/>
                </a:lnTo>
                <a:lnTo>
                  <a:pt x="1096" y="716"/>
                </a:lnTo>
                <a:lnTo>
                  <a:pt x="1097" y="859"/>
                </a:lnTo>
                <a:lnTo>
                  <a:pt x="1097" y="654"/>
                </a:lnTo>
                <a:lnTo>
                  <a:pt x="1098" y="626"/>
                </a:lnTo>
                <a:lnTo>
                  <a:pt x="1098" y="859"/>
                </a:lnTo>
                <a:lnTo>
                  <a:pt x="1099" y="617"/>
                </a:lnTo>
                <a:lnTo>
                  <a:pt x="1099" y="859"/>
                </a:lnTo>
                <a:lnTo>
                  <a:pt x="1100" y="859"/>
                </a:lnTo>
                <a:lnTo>
                  <a:pt x="1100" y="801"/>
                </a:lnTo>
                <a:lnTo>
                  <a:pt x="1101" y="859"/>
                </a:lnTo>
                <a:lnTo>
                  <a:pt x="1101" y="728"/>
                </a:lnTo>
                <a:lnTo>
                  <a:pt x="1102" y="639"/>
                </a:lnTo>
                <a:lnTo>
                  <a:pt x="1102" y="859"/>
                </a:lnTo>
                <a:lnTo>
                  <a:pt x="1103" y="487"/>
                </a:lnTo>
                <a:lnTo>
                  <a:pt x="1103" y="859"/>
                </a:lnTo>
                <a:lnTo>
                  <a:pt x="1104" y="859"/>
                </a:lnTo>
                <a:lnTo>
                  <a:pt x="1104" y="463"/>
                </a:lnTo>
                <a:lnTo>
                  <a:pt x="1105" y="615"/>
                </a:lnTo>
                <a:lnTo>
                  <a:pt x="1105" y="859"/>
                </a:lnTo>
                <a:lnTo>
                  <a:pt x="1106" y="769"/>
                </a:lnTo>
                <a:lnTo>
                  <a:pt x="1106" y="859"/>
                </a:lnTo>
                <a:lnTo>
                  <a:pt x="1107" y="832"/>
                </a:lnTo>
                <a:lnTo>
                  <a:pt x="1107" y="859"/>
                </a:lnTo>
                <a:lnTo>
                  <a:pt x="1108" y="859"/>
                </a:lnTo>
                <a:lnTo>
                  <a:pt x="1108" y="832"/>
                </a:lnTo>
                <a:lnTo>
                  <a:pt x="1109" y="859"/>
                </a:lnTo>
                <a:lnTo>
                  <a:pt x="1109" y="696"/>
                </a:lnTo>
                <a:lnTo>
                  <a:pt x="1110" y="859"/>
                </a:lnTo>
                <a:lnTo>
                  <a:pt x="1110" y="473"/>
                </a:lnTo>
                <a:lnTo>
                  <a:pt x="1111" y="468"/>
                </a:lnTo>
                <a:lnTo>
                  <a:pt x="1111" y="859"/>
                </a:lnTo>
                <a:lnTo>
                  <a:pt x="1112" y="630"/>
                </a:lnTo>
                <a:lnTo>
                  <a:pt x="1112" y="859"/>
                </a:lnTo>
                <a:lnTo>
                  <a:pt x="1113" y="817"/>
                </a:lnTo>
                <a:lnTo>
                  <a:pt x="1113" y="859"/>
                </a:lnTo>
                <a:lnTo>
                  <a:pt x="1114" y="859"/>
                </a:lnTo>
                <a:lnTo>
                  <a:pt x="1114" y="787"/>
                </a:lnTo>
                <a:lnTo>
                  <a:pt x="1115" y="859"/>
                </a:lnTo>
                <a:lnTo>
                  <a:pt x="1115" y="781"/>
                </a:lnTo>
                <a:lnTo>
                  <a:pt x="1116" y="859"/>
                </a:lnTo>
                <a:lnTo>
                  <a:pt x="1116" y="783"/>
                </a:lnTo>
                <a:lnTo>
                  <a:pt x="1117" y="859"/>
                </a:lnTo>
                <a:lnTo>
                  <a:pt x="1117" y="798"/>
                </a:lnTo>
                <a:lnTo>
                  <a:pt x="1118" y="789"/>
                </a:lnTo>
                <a:lnTo>
                  <a:pt x="1118" y="859"/>
                </a:lnTo>
                <a:lnTo>
                  <a:pt x="1119" y="859"/>
                </a:lnTo>
                <a:lnTo>
                  <a:pt x="1119" y="669"/>
                </a:lnTo>
                <a:lnTo>
                  <a:pt x="1120" y="859"/>
                </a:lnTo>
                <a:lnTo>
                  <a:pt x="1120" y="633"/>
                </a:lnTo>
                <a:lnTo>
                  <a:pt x="1121" y="859"/>
                </a:lnTo>
                <a:lnTo>
                  <a:pt x="1121" y="773"/>
                </a:lnTo>
                <a:lnTo>
                  <a:pt x="1122" y="763"/>
                </a:lnTo>
                <a:lnTo>
                  <a:pt x="1122" y="859"/>
                </a:lnTo>
                <a:lnTo>
                  <a:pt x="1123" y="748"/>
                </a:lnTo>
                <a:lnTo>
                  <a:pt x="1123" y="859"/>
                </a:lnTo>
                <a:lnTo>
                  <a:pt x="1124" y="859"/>
                </a:lnTo>
                <a:lnTo>
                  <a:pt x="1124" y="592"/>
                </a:lnTo>
                <a:lnTo>
                  <a:pt x="1125" y="859"/>
                </a:lnTo>
                <a:lnTo>
                  <a:pt x="1125" y="649"/>
                </a:lnTo>
                <a:lnTo>
                  <a:pt x="1126" y="615"/>
                </a:lnTo>
                <a:lnTo>
                  <a:pt x="1126" y="859"/>
                </a:lnTo>
                <a:lnTo>
                  <a:pt x="1127" y="859"/>
                </a:lnTo>
                <a:lnTo>
                  <a:pt x="1127" y="376"/>
                </a:lnTo>
                <a:lnTo>
                  <a:pt x="1128" y="470"/>
                </a:lnTo>
                <a:lnTo>
                  <a:pt x="1128" y="859"/>
                </a:lnTo>
                <a:lnTo>
                  <a:pt x="1129" y="859"/>
                </a:lnTo>
                <a:lnTo>
                  <a:pt x="1129" y="735"/>
                </a:lnTo>
                <a:lnTo>
                  <a:pt x="1130" y="754"/>
                </a:lnTo>
                <a:lnTo>
                  <a:pt x="1130" y="859"/>
                </a:lnTo>
                <a:lnTo>
                  <a:pt x="1131" y="859"/>
                </a:lnTo>
                <a:lnTo>
                  <a:pt x="1131" y="799"/>
                </a:lnTo>
                <a:lnTo>
                  <a:pt x="1132" y="772"/>
                </a:lnTo>
                <a:lnTo>
                  <a:pt x="1132" y="859"/>
                </a:lnTo>
                <a:lnTo>
                  <a:pt x="1133" y="859"/>
                </a:lnTo>
                <a:lnTo>
                  <a:pt x="1133" y="760"/>
                </a:lnTo>
                <a:lnTo>
                  <a:pt x="1134" y="859"/>
                </a:lnTo>
                <a:lnTo>
                  <a:pt x="1134" y="702"/>
                </a:lnTo>
                <a:lnTo>
                  <a:pt x="1135" y="859"/>
                </a:lnTo>
                <a:lnTo>
                  <a:pt x="1135" y="650"/>
                </a:lnTo>
                <a:lnTo>
                  <a:pt x="1136" y="640"/>
                </a:lnTo>
                <a:lnTo>
                  <a:pt x="1136" y="859"/>
                </a:lnTo>
                <a:lnTo>
                  <a:pt x="1137" y="625"/>
                </a:lnTo>
                <a:lnTo>
                  <a:pt x="1137" y="859"/>
                </a:lnTo>
                <a:lnTo>
                  <a:pt x="1138" y="513"/>
                </a:lnTo>
                <a:lnTo>
                  <a:pt x="1138" y="859"/>
                </a:lnTo>
                <a:lnTo>
                  <a:pt x="1139" y="353"/>
                </a:lnTo>
                <a:lnTo>
                  <a:pt x="1139" y="859"/>
                </a:lnTo>
                <a:lnTo>
                  <a:pt x="1140" y="726"/>
                </a:lnTo>
                <a:lnTo>
                  <a:pt x="1140" y="859"/>
                </a:lnTo>
                <a:lnTo>
                  <a:pt x="1141" y="859"/>
                </a:lnTo>
                <a:lnTo>
                  <a:pt x="1141" y="754"/>
                </a:lnTo>
                <a:lnTo>
                  <a:pt x="1142" y="750"/>
                </a:lnTo>
                <a:lnTo>
                  <a:pt x="1142" y="859"/>
                </a:lnTo>
                <a:lnTo>
                  <a:pt x="1143" y="764"/>
                </a:lnTo>
                <a:lnTo>
                  <a:pt x="1143" y="859"/>
                </a:lnTo>
                <a:lnTo>
                  <a:pt x="1144" y="859"/>
                </a:lnTo>
                <a:lnTo>
                  <a:pt x="1144" y="737"/>
                </a:lnTo>
                <a:lnTo>
                  <a:pt x="1145" y="859"/>
                </a:lnTo>
                <a:lnTo>
                  <a:pt x="1145" y="738"/>
                </a:lnTo>
                <a:lnTo>
                  <a:pt x="1146" y="778"/>
                </a:lnTo>
                <a:lnTo>
                  <a:pt x="1146" y="859"/>
                </a:lnTo>
                <a:lnTo>
                  <a:pt x="1147" y="859"/>
                </a:lnTo>
                <a:lnTo>
                  <a:pt x="1147" y="791"/>
                </a:lnTo>
                <a:lnTo>
                  <a:pt x="1148" y="721"/>
                </a:lnTo>
                <a:lnTo>
                  <a:pt x="1148" y="859"/>
                </a:lnTo>
                <a:lnTo>
                  <a:pt x="1149" y="717"/>
                </a:lnTo>
                <a:lnTo>
                  <a:pt x="1149" y="859"/>
                </a:lnTo>
                <a:lnTo>
                  <a:pt x="1150" y="859"/>
                </a:lnTo>
                <a:lnTo>
                  <a:pt x="1150" y="683"/>
                </a:lnTo>
                <a:lnTo>
                  <a:pt x="1151" y="859"/>
                </a:lnTo>
                <a:lnTo>
                  <a:pt x="1151" y="680"/>
                </a:lnTo>
                <a:lnTo>
                  <a:pt x="1152" y="773"/>
                </a:lnTo>
                <a:lnTo>
                  <a:pt x="1152" y="859"/>
                </a:lnTo>
                <a:lnTo>
                  <a:pt x="1153" y="859"/>
                </a:lnTo>
                <a:lnTo>
                  <a:pt x="1153" y="800"/>
                </a:lnTo>
                <a:lnTo>
                  <a:pt x="1154" y="859"/>
                </a:lnTo>
                <a:lnTo>
                  <a:pt x="1154" y="804"/>
                </a:lnTo>
                <a:lnTo>
                  <a:pt x="1155" y="859"/>
                </a:lnTo>
                <a:lnTo>
                  <a:pt x="1155" y="754"/>
                </a:lnTo>
                <a:lnTo>
                  <a:pt x="1156" y="769"/>
                </a:lnTo>
                <a:lnTo>
                  <a:pt x="1156" y="859"/>
                </a:lnTo>
                <a:lnTo>
                  <a:pt x="1157" y="766"/>
                </a:lnTo>
                <a:lnTo>
                  <a:pt x="1157" y="859"/>
                </a:lnTo>
                <a:lnTo>
                  <a:pt x="1158" y="859"/>
                </a:lnTo>
                <a:lnTo>
                  <a:pt x="1158" y="781"/>
                </a:lnTo>
                <a:lnTo>
                  <a:pt x="1159" y="797"/>
                </a:lnTo>
                <a:lnTo>
                  <a:pt x="1159" y="859"/>
                </a:lnTo>
                <a:lnTo>
                  <a:pt x="1160" y="859"/>
                </a:lnTo>
                <a:lnTo>
                  <a:pt x="1160" y="795"/>
                </a:lnTo>
                <a:lnTo>
                  <a:pt x="1161" y="859"/>
                </a:lnTo>
                <a:lnTo>
                  <a:pt x="1161" y="816"/>
                </a:lnTo>
                <a:lnTo>
                  <a:pt x="1162" y="819"/>
                </a:lnTo>
                <a:lnTo>
                  <a:pt x="1162" y="859"/>
                </a:lnTo>
                <a:lnTo>
                  <a:pt x="1163" y="859"/>
                </a:lnTo>
                <a:lnTo>
                  <a:pt x="1163" y="827"/>
                </a:lnTo>
                <a:lnTo>
                  <a:pt x="1164" y="859"/>
                </a:lnTo>
                <a:lnTo>
                  <a:pt x="1164" y="831"/>
                </a:lnTo>
                <a:lnTo>
                  <a:pt x="1165" y="832"/>
                </a:lnTo>
                <a:lnTo>
                  <a:pt x="1165" y="859"/>
                </a:lnTo>
                <a:lnTo>
                  <a:pt x="1166" y="859"/>
                </a:lnTo>
                <a:lnTo>
                  <a:pt x="1166" y="816"/>
                </a:lnTo>
                <a:lnTo>
                  <a:pt x="1167" y="859"/>
                </a:lnTo>
                <a:lnTo>
                  <a:pt x="1167" y="787"/>
                </a:lnTo>
                <a:lnTo>
                  <a:pt x="1168" y="859"/>
                </a:lnTo>
                <a:lnTo>
                  <a:pt x="1168" y="811"/>
                </a:lnTo>
                <a:lnTo>
                  <a:pt x="1169" y="819"/>
                </a:lnTo>
                <a:lnTo>
                  <a:pt x="1169" y="859"/>
                </a:lnTo>
                <a:lnTo>
                  <a:pt x="1170" y="859"/>
                </a:lnTo>
                <a:lnTo>
                  <a:pt x="1170" y="833"/>
                </a:lnTo>
                <a:lnTo>
                  <a:pt x="1171" y="859"/>
                </a:lnTo>
                <a:lnTo>
                  <a:pt x="1171" y="728"/>
                </a:lnTo>
                <a:lnTo>
                  <a:pt x="1172" y="859"/>
                </a:lnTo>
                <a:lnTo>
                  <a:pt x="1172" y="753"/>
                </a:lnTo>
                <a:lnTo>
                  <a:pt x="1173" y="859"/>
                </a:lnTo>
                <a:lnTo>
                  <a:pt x="1173" y="762"/>
                </a:lnTo>
                <a:lnTo>
                  <a:pt x="1174" y="761"/>
                </a:lnTo>
                <a:lnTo>
                  <a:pt x="1174" y="859"/>
                </a:lnTo>
                <a:lnTo>
                  <a:pt x="1175" y="834"/>
                </a:lnTo>
                <a:lnTo>
                  <a:pt x="1175" y="859"/>
                </a:lnTo>
                <a:lnTo>
                  <a:pt x="1176" y="859"/>
                </a:lnTo>
                <a:lnTo>
                  <a:pt x="1176" y="808"/>
                </a:lnTo>
                <a:lnTo>
                  <a:pt x="1177" y="859"/>
                </a:lnTo>
                <a:lnTo>
                  <a:pt x="1177" y="787"/>
                </a:lnTo>
                <a:lnTo>
                  <a:pt x="1178" y="859"/>
                </a:lnTo>
                <a:lnTo>
                  <a:pt x="1178" y="802"/>
                </a:lnTo>
                <a:lnTo>
                  <a:pt x="1179" y="827"/>
                </a:lnTo>
                <a:lnTo>
                  <a:pt x="1179" y="859"/>
                </a:lnTo>
                <a:lnTo>
                  <a:pt x="1180" y="838"/>
                </a:lnTo>
                <a:lnTo>
                  <a:pt x="1180" y="859"/>
                </a:lnTo>
                <a:lnTo>
                  <a:pt x="1181" y="859"/>
                </a:lnTo>
                <a:lnTo>
                  <a:pt x="1181" y="827"/>
                </a:lnTo>
                <a:lnTo>
                  <a:pt x="1182" y="859"/>
                </a:lnTo>
                <a:lnTo>
                  <a:pt x="1182" y="784"/>
                </a:lnTo>
                <a:lnTo>
                  <a:pt x="1183" y="859"/>
                </a:lnTo>
                <a:lnTo>
                  <a:pt x="1183" y="685"/>
                </a:lnTo>
                <a:lnTo>
                  <a:pt x="1184" y="701"/>
                </a:lnTo>
                <a:lnTo>
                  <a:pt x="1184" y="859"/>
                </a:lnTo>
                <a:lnTo>
                  <a:pt x="1185" y="859"/>
                </a:lnTo>
                <a:lnTo>
                  <a:pt x="1185" y="775"/>
                </a:lnTo>
                <a:lnTo>
                  <a:pt x="1186" y="795"/>
                </a:lnTo>
                <a:lnTo>
                  <a:pt x="1186" y="859"/>
                </a:lnTo>
                <a:lnTo>
                  <a:pt x="1187" y="681"/>
                </a:lnTo>
                <a:lnTo>
                  <a:pt x="1187" y="859"/>
                </a:lnTo>
                <a:lnTo>
                  <a:pt x="1188" y="859"/>
                </a:lnTo>
                <a:lnTo>
                  <a:pt x="1188" y="499"/>
                </a:lnTo>
                <a:lnTo>
                  <a:pt x="1189" y="859"/>
                </a:lnTo>
                <a:lnTo>
                  <a:pt x="1189" y="531"/>
                </a:lnTo>
                <a:lnTo>
                  <a:pt x="1190" y="693"/>
                </a:lnTo>
                <a:lnTo>
                  <a:pt x="1190" y="859"/>
                </a:lnTo>
                <a:lnTo>
                  <a:pt x="1191" y="825"/>
                </a:lnTo>
                <a:lnTo>
                  <a:pt x="1191" y="859"/>
                </a:lnTo>
                <a:lnTo>
                  <a:pt x="1192" y="859"/>
                </a:lnTo>
                <a:lnTo>
                  <a:pt x="1192" y="830"/>
                </a:lnTo>
                <a:lnTo>
                  <a:pt x="1193" y="859"/>
                </a:lnTo>
                <a:lnTo>
                  <a:pt x="1193" y="806"/>
                </a:lnTo>
                <a:lnTo>
                  <a:pt x="1194" y="803"/>
                </a:lnTo>
                <a:lnTo>
                  <a:pt x="1194" y="859"/>
                </a:lnTo>
                <a:lnTo>
                  <a:pt x="1195" y="812"/>
                </a:lnTo>
                <a:lnTo>
                  <a:pt x="1195" y="859"/>
                </a:lnTo>
                <a:lnTo>
                  <a:pt x="1196" y="859"/>
                </a:lnTo>
                <a:lnTo>
                  <a:pt x="1196" y="803"/>
                </a:lnTo>
                <a:lnTo>
                  <a:pt x="1197" y="801"/>
                </a:lnTo>
                <a:lnTo>
                  <a:pt x="1197" y="859"/>
                </a:lnTo>
                <a:lnTo>
                  <a:pt x="1198" y="798"/>
                </a:lnTo>
                <a:lnTo>
                  <a:pt x="1198" y="859"/>
                </a:lnTo>
                <a:lnTo>
                  <a:pt x="1199" y="859"/>
                </a:lnTo>
                <a:lnTo>
                  <a:pt x="1199" y="715"/>
                </a:lnTo>
                <a:lnTo>
                  <a:pt x="1200" y="753"/>
                </a:lnTo>
                <a:lnTo>
                  <a:pt x="1200" y="859"/>
                </a:lnTo>
                <a:lnTo>
                  <a:pt x="1201" y="548"/>
                </a:lnTo>
                <a:lnTo>
                  <a:pt x="1201" y="859"/>
                </a:lnTo>
                <a:lnTo>
                  <a:pt x="1202" y="859"/>
                </a:lnTo>
                <a:lnTo>
                  <a:pt x="1202" y="308"/>
                </a:lnTo>
                <a:lnTo>
                  <a:pt x="1203" y="383"/>
                </a:lnTo>
                <a:lnTo>
                  <a:pt x="1203" y="859"/>
                </a:lnTo>
                <a:lnTo>
                  <a:pt x="1204" y="655"/>
                </a:lnTo>
                <a:lnTo>
                  <a:pt x="1204" y="859"/>
                </a:lnTo>
                <a:lnTo>
                  <a:pt x="1205" y="767"/>
                </a:lnTo>
                <a:lnTo>
                  <a:pt x="1205" y="859"/>
                </a:lnTo>
                <a:lnTo>
                  <a:pt x="1206" y="859"/>
                </a:lnTo>
                <a:lnTo>
                  <a:pt x="1206" y="793"/>
                </a:lnTo>
                <a:lnTo>
                  <a:pt x="1207" y="769"/>
                </a:lnTo>
                <a:lnTo>
                  <a:pt x="1207" y="859"/>
                </a:lnTo>
                <a:lnTo>
                  <a:pt x="1208" y="859"/>
                </a:lnTo>
                <a:lnTo>
                  <a:pt x="1208" y="708"/>
                </a:lnTo>
                <a:lnTo>
                  <a:pt x="1209" y="540"/>
                </a:lnTo>
                <a:lnTo>
                  <a:pt x="1209" y="859"/>
                </a:lnTo>
                <a:lnTo>
                  <a:pt x="1210" y="554"/>
                </a:lnTo>
                <a:lnTo>
                  <a:pt x="1210" y="859"/>
                </a:lnTo>
                <a:lnTo>
                  <a:pt x="1211" y="759"/>
                </a:lnTo>
                <a:lnTo>
                  <a:pt x="1211" y="859"/>
                </a:lnTo>
                <a:lnTo>
                  <a:pt x="1212" y="859"/>
                </a:lnTo>
                <a:lnTo>
                  <a:pt x="1212" y="734"/>
                </a:lnTo>
                <a:lnTo>
                  <a:pt x="1213" y="723"/>
                </a:lnTo>
                <a:lnTo>
                  <a:pt x="1213" y="859"/>
                </a:lnTo>
                <a:lnTo>
                  <a:pt x="1214" y="576"/>
                </a:lnTo>
                <a:lnTo>
                  <a:pt x="1214" y="859"/>
                </a:lnTo>
                <a:lnTo>
                  <a:pt x="1215" y="749"/>
                </a:lnTo>
                <a:lnTo>
                  <a:pt x="1215" y="859"/>
                </a:lnTo>
                <a:lnTo>
                  <a:pt x="1216" y="859"/>
                </a:lnTo>
                <a:lnTo>
                  <a:pt x="1216" y="825"/>
                </a:lnTo>
                <a:lnTo>
                  <a:pt x="1217" y="859"/>
                </a:lnTo>
                <a:lnTo>
                  <a:pt x="1217" y="679"/>
                </a:lnTo>
                <a:lnTo>
                  <a:pt x="1218" y="859"/>
                </a:lnTo>
                <a:lnTo>
                  <a:pt x="1218" y="664"/>
                </a:lnTo>
                <a:lnTo>
                  <a:pt x="1219" y="797"/>
                </a:lnTo>
                <a:lnTo>
                  <a:pt x="1219" y="859"/>
                </a:lnTo>
                <a:lnTo>
                  <a:pt x="1220" y="791"/>
                </a:lnTo>
                <a:lnTo>
                  <a:pt x="1220" y="859"/>
                </a:lnTo>
                <a:lnTo>
                  <a:pt x="1221" y="859"/>
                </a:lnTo>
                <a:lnTo>
                  <a:pt x="1221" y="749"/>
                </a:lnTo>
                <a:lnTo>
                  <a:pt x="1222" y="675"/>
                </a:lnTo>
                <a:lnTo>
                  <a:pt x="1222" y="859"/>
                </a:lnTo>
                <a:lnTo>
                  <a:pt x="1223" y="859"/>
                </a:lnTo>
                <a:lnTo>
                  <a:pt x="1223" y="622"/>
                </a:lnTo>
                <a:lnTo>
                  <a:pt x="1224" y="859"/>
                </a:lnTo>
                <a:lnTo>
                  <a:pt x="1224" y="531"/>
                </a:lnTo>
                <a:lnTo>
                  <a:pt x="1225" y="492"/>
                </a:lnTo>
                <a:lnTo>
                  <a:pt x="1225" y="859"/>
                </a:lnTo>
                <a:lnTo>
                  <a:pt x="1226" y="859"/>
                </a:lnTo>
                <a:lnTo>
                  <a:pt x="1226" y="704"/>
                </a:lnTo>
                <a:lnTo>
                  <a:pt x="1227" y="859"/>
                </a:lnTo>
                <a:lnTo>
                  <a:pt x="1227" y="755"/>
                </a:lnTo>
                <a:lnTo>
                  <a:pt x="1228" y="735"/>
                </a:lnTo>
                <a:lnTo>
                  <a:pt x="1228" y="859"/>
                </a:lnTo>
                <a:lnTo>
                  <a:pt x="1229" y="859"/>
                </a:lnTo>
                <a:lnTo>
                  <a:pt x="1229" y="814"/>
                </a:lnTo>
                <a:lnTo>
                  <a:pt x="1230" y="859"/>
                </a:lnTo>
                <a:lnTo>
                  <a:pt x="1230" y="807"/>
                </a:lnTo>
                <a:lnTo>
                  <a:pt x="1231" y="859"/>
                </a:lnTo>
                <a:lnTo>
                  <a:pt x="1231" y="793"/>
                </a:lnTo>
                <a:lnTo>
                  <a:pt x="1232" y="859"/>
                </a:lnTo>
                <a:lnTo>
                  <a:pt x="1232" y="695"/>
                </a:lnTo>
                <a:lnTo>
                  <a:pt x="1233" y="685"/>
                </a:lnTo>
                <a:lnTo>
                  <a:pt x="1233" y="859"/>
                </a:lnTo>
                <a:lnTo>
                  <a:pt x="1234" y="859"/>
                </a:lnTo>
                <a:lnTo>
                  <a:pt x="1234" y="744"/>
                </a:lnTo>
                <a:lnTo>
                  <a:pt x="1235" y="859"/>
                </a:lnTo>
                <a:lnTo>
                  <a:pt x="1235" y="799"/>
                </a:lnTo>
                <a:lnTo>
                  <a:pt x="1236" y="803"/>
                </a:lnTo>
                <a:lnTo>
                  <a:pt x="1236" y="859"/>
                </a:lnTo>
                <a:lnTo>
                  <a:pt x="1237" y="779"/>
                </a:lnTo>
                <a:lnTo>
                  <a:pt x="1237" y="859"/>
                </a:lnTo>
                <a:lnTo>
                  <a:pt x="1238" y="777"/>
                </a:lnTo>
                <a:lnTo>
                  <a:pt x="1238" y="859"/>
                </a:lnTo>
                <a:lnTo>
                  <a:pt x="1239" y="718"/>
                </a:lnTo>
                <a:lnTo>
                  <a:pt x="1239" y="859"/>
                </a:lnTo>
                <a:lnTo>
                  <a:pt x="1240" y="818"/>
                </a:lnTo>
                <a:lnTo>
                  <a:pt x="1240" y="859"/>
                </a:lnTo>
                <a:lnTo>
                  <a:pt x="1241" y="859"/>
                </a:lnTo>
                <a:lnTo>
                  <a:pt x="1241" y="826"/>
                </a:lnTo>
                <a:lnTo>
                  <a:pt x="1242" y="859"/>
                </a:lnTo>
                <a:lnTo>
                  <a:pt x="1242" y="824"/>
                </a:lnTo>
                <a:lnTo>
                  <a:pt x="1243" y="859"/>
                </a:lnTo>
                <a:lnTo>
                  <a:pt x="1243" y="788"/>
                </a:lnTo>
                <a:lnTo>
                  <a:pt x="1244" y="789"/>
                </a:lnTo>
                <a:lnTo>
                  <a:pt x="1244" y="859"/>
                </a:lnTo>
                <a:lnTo>
                  <a:pt x="1245" y="859"/>
                </a:lnTo>
                <a:lnTo>
                  <a:pt x="1245" y="813"/>
                </a:lnTo>
                <a:lnTo>
                  <a:pt x="1246" y="859"/>
                </a:lnTo>
                <a:lnTo>
                  <a:pt x="1246" y="793"/>
                </a:lnTo>
                <a:lnTo>
                  <a:pt x="1247" y="859"/>
                </a:lnTo>
                <a:lnTo>
                  <a:pt x="1247" y="772"/>
                </a:lnTo>
                <a:lnTo>
                  <a:pt x="1248" y="790"/>
                </a:lnTo>
                <a:lnTo>
                  <a:pt x="1248" y="859"/>
                </a:lnTo>
                <a:lnTo>
                  <a:pt x="1249" y="840"/>
                </a:lnTo>
                <a:lnTo>
                  <a:pt x="1249" y="859"/>
                </a:lnTo>
                <a:lnTo>
                  <a:pt x="1250" y="859"/>
                </a:lnTo>
                <a:lnTo>
                  <a:pt x="1250" y="843"/>
                </a:lnTo>
                <a:lnTo>
                  <a:pt x="1251" y="837"/>
                </a:lnTo>
                <a:lnTo>
                  <a:pt x="1251" y="859"/>
                </a:lnTo>
                <a:lnTo>
                  <a:pt x="1252" y="859"/>
                </a:lnTo>
                <a:lnTo>
                  <a:pt x="1252" y="827"/>
                </a:lnTo>
                <a:lnTo>
                  <a:pt x="1253" y="826"/>
                </a:lnTo>
                <a:lnTo>
                  <a:pt x="1253" y="859"/>
                </a:lnTo>
                <a:lnTo>
                  <a:pt x="1254" y="859"/>
                </a:lnTo>
                <a:lnTo>
                  <a:pt x="1254" y="783"/>
                </a:lnTo>
                <a:lnTo>
                  <a:pt x="1255" y="859"/>
                </a:lnTo>
                <a:lnTo>
                  <a:pt x="1255" y="786"/>
                </a:lnTo>
                <a:lnTo>
                  <a:pt x="1256" y="859"/>
                </a:lnTo>
                <a:lnTo>
                  <a:pt x="1256" y="823"/>
                </a:lnTo>
                <a:lnTo>
                  <a:pt x="1257" y="725"/>
                </a:lnTo>
                <a:lnTo>
                  <a:pt x="1257" y="859"/>
                </a:lnTo>
                <a:lnTo>
                  <a:pt x="1258" y="859"/>
                </a:lnTo>
                <a:lnTo>
                  <a:pt x="1258" y="659"/>
                </a:lnTo>
                <a:lnTo>
                  <a:pt x="1259" y="755"/>
                </a:lnTo>
                <a:lnTo>
                  <a:pt x="1259" y="859"/>
                </a:lnTo>
                <a:lnTo>
                  <a:pt x="1260" y="859"/>
                </a:lnTo>
                <a:lnTo>
                  <a:pt x="1260" y="812"/>
                </a:lnTo>
                <a:lnTo>
                  <a:pt x="1261" y="859"/>
                </a:lnTo>
                <a:lnTo>
                  <a:pt x="1261" y="827"/>
                </a:lnTo>
                <a:lnTo>
                  <a:pt x="1262" y="859"/>
                </a:lnTo>
                <a:lnTo>
                  <a:pt x="1262" y="694"/>
                </a:lnTo>
                <a:lnTo>
                  <a:pt x="1263" y="859"/>
                </a:lnTo>
                <a:lnTo>
                  <a:pt x="1263" y="672"/>
                </a:lnTo>
                <a:lnTo>
                  <a:pt x="1264" y="716"/>
                </a:lnTo>
                <a:lnTo>
                  <a:pt x="1264" y="859"/>
                </a:lnTo>
                <a:lnTo>
                  <a:pt x="1265" y="821"/>
                </a:lnTo>
                <a:lnTo>
                  <a:pt x="1265" y="859"/>
                </a:lnTo>
                <a:lnTo>
                  <a:pt x="1266" y="841"/>
                </a:lnTo>
                <a:lnTo>
                  <a:pt x="1266" y="859"/>
                </a:lnTo>
                <a:lnTo>
                  <a:pt x="1267" y="778"/>
                </a:lnTo>
                <a:lnTo>
                  <a:pt x="1267" y="859"/>
                </a:lnTo>
                <a:lnTo>
                  <a:pt x="1268" y="859"/>
                </a:lnTo>
                <a:lnTo>
                  <a:pt x="1268" y="670"/>
                </a:lnTo>
                <a:lnTo>
                  <a:pt x="1269" y="740"/>
                </a:lnTo>
                <a:lnTo>
                  <a:pt x="1269" y="859"/>
                </a:lnTo>
                <a:lnTo>
                  <a:pt x="1270" y="859"/>
                </a:lnTo>
                <a:lnTo>
                  <a:pt x="1270" y="773"/>
                </a:lnTo>
                <a:lnTo>
                  <a:pt x="1271" y="859"/>
                </a:lnTo>
                <a:lnTo>
                  <a:pt x="1271" y="779"/>
                </a:lnTo>
                <a:lnTo>
                  <a:pt x="1272" y="815"/>
                </a:lnTo>
                <a:lnTo>
                  <a:pt x="1272" y="859"/>
                </a:lnTo>
                <a:lnTo>
                  <a:pt x="1273" y="859"/>
                </a:lnTo>
                <a:lnTo>
                  <a:pt x="1273" y="809"/>
                </a:lnTo>
                <a:lnTo>
                  <a:pt x="1274" y="798"/>
                </a:lnTo>
                <a:lnTo>
                  <a:pt x="1274" y="859"/>
                </a:lnTo>
                <a:lnTo>
                  <a:pt x="1275" y="774"/>
                </a:lnTo>
                <a:lnTo>
                  <a:pt x="1275" y="859"/>
                </a:lnTo>
                <a:lnTo>
                  <a:pt x="1276" y="859"/>
                </a:lnTo>
                <a:lnTo>
                  <a:pt x="1276" y="786"/>
                </a:lnTo>
                <a:lnTo>
                  <a:pt x="1277" y="827"/>
                </a:lnTo>
                <a:lnTo>
                  <a:pt x="1277" y="859"/>
                </a:lnTo>
                <a:lnTo>
                  <a:pt x="1278" y="744"/>
                </a:lnTo>
                <a:lnTo>
                  <a:pt x="1278" y="859"/>
                </a:lnTo>
                <a:lnTo>
                  <a:pt x="1279" y="859"/>
                </a:lnTo>
                <a:lnTo>
                  <a:pt x="1279" y="707"/>
                </a:lnTo>
                <a:lnTo>
                  <a:pt x="1280" y="859"/>
                </a:lnTo>
                <a:lnTo>
                  <a:pt x="1280" y="779"/>
                </a:lnTo>
                <a:lnTo>
                  <a:pt x="1281" y="823"/>
                </a:lnTo>
                <a:lnTo>
                  <a:pt x="1281" y="859"/>
                </a:lnTo>
                <a:lnTo>
                  <a:pt x="1282" y="859"/>
                </a:lnTo>
                <a:lnTo>
                  <a:pt x="1282" y="821"/>
                </a:lnTo>
                <a:lnTo>
                  <a:pt x="1283" y="818"/>
                </a:lnTo>
                <a:lnTo>
                  <a:pt x="1283" y="859"/>
                </a:lnTo>
                <a:lnTo>
                  <a:pt x="1284" y="859"/>
                </a:lnTo>
                <a:lnTo>
                  <a:pt x="1284" y="816"/>
                </a:lnTo>
                <a:lnTo>
                  <a:pt x="1285" y="841"/>
                </a:lnTo>
                <a:lnTo>
                  <a:pt x="1285" y="859"/>
                </a:lnTo>
                <a:lnTo>
                  <a:pt x="1286" y="835"/>
                </a:lnTo>
                <a:lnTo>
                  <a:pt x="1286" y="859"/>
                </a:lnTo>
                <a:lnTo>
                  <a:pt x="1287" y="859"/>
                </a:lnTo>
                <a:lnTo>
                  <a:pt x="1287" y="836"/>
                </a:lnTo>
                <a:lnTo>
                  <a:pt x="1288" y="859"/>
                </a:lnTo>
                <a:lnTo>
                  <a:pt x="1288" y="815"/>
                </a:lnTo>
                <a:lnTo>
                  <a:pt x="1289" y="802"/>
                </a:lnTo>
                <a:lnTo>
                  <a:pt x="1289" y="859"/>
                </a:lnTo>
                <a:lnTo>
                  <a:pt x="1290" y="859"/>
                </a:lnTo>
                <a:lnTo>
                  <a:pt x="1290" y="834"/>
                </a:lnTo>
                <a:lnTo>
                  <a:pt x="1291" y="859"/>
                </a:lnTo>
                <a:lnTo>
                  <a:pt x="1291" y="830"/>
                </a:lnTo>
                <a:lnTo>
                  <a:pt x="1292" y="859"/>
                </a:lnTo>
                <a:lnTo>
                  <a:pt x="1292" y="840"/>
                </a:lnTo>
                <a:lnTo>
                  <a:pt x="1293" y="824"/>
                </a:lnTo>
                <a:lnTo>
                  <a:pt x="1293" y="859"/>
                </a:lnTo>
                <a:lnTo>
                  <a:pt x="1294" y="803"/>
                </a:lnTo>
                <a:lnTo>
                  <a:pt x="1294" y="859"/>
                </a:lnTo>
                <a:lnTo>
                  <a:pt x="1295" y="809"/>
                </a:lnTo>
                <a:lnTo>
                  <a:pt x="1295" y="859"/>
                </a:lnTo>
                <a:lnTo>
                  <a:pt x="1296" y="859"/>
                </a:lnTo>
                <a:lnTo>
                  <a:pt x="1296" y="764"/>
                </a:lnTo>
                <a:lnTo>
                  <a:pt x="1297" y="786"/>
                </a:lnTo>
                <a:lnTo>
                  <a:pt x="1297" y="859"/>
                </a:lnTo>
                <a:lnTo>
                  <a:pt x="1298" y="859"/>
                </a:lnTo>
                <a:lnTo>
                  <a:pt x="1298" y="818"/>
                </a:lnTo>
                <a:lnTo>
                  <a:pt x="1299" y="859"/>
                </a:lnTo>
                <a:lnTo>
                  <a:pt x="1299" y="816"/>
                </a:lnTo>
                <a:lnTo>
                  <a:pt x="1300" y="859"/>
                </a:lnTo>
                <a:lnTo>
                  <a:pt x="1300" y="821"/>
                </a:lnTo>
                <a:lnTo>
                  <a:pt x="1301" y="859"/>
                </a:lnTo>
                <a:lnTo>
                  <a:pt x="1301" y="786"/>
                </a:lnTo>
                <a:lnTo>
                  <a:pt x="1302" y="859"/>
                </a:lnTo>
                <a:lnTo>
                  <a:pt x="1302" y="732"/>
                </a:lnTo>
                <a:lnTo>
                  <a:pt x="1303" y="859"/>
                </a:lnTo>
                <a:lnTo>
                  <a:pt x="1303" y="672"/>
                </a:lnTo>
                <a:lnTo>
                  <a:pt x="1304" y="711"/>
                </a:lnTo>
                <a:lnTo>
                  <a:pt x="1304" y="859"/>
                </a:lnTo>
                <a:lnTo>
                  <a:pt x="1305" y="859"/>
                </a:lnTo>
                <a:lnTo>
                  <a:pt x="1305" y="811"/>
                </a:lnTo>
                <a:lnTo>
                  <a:pt x="1306" y="859"/>
                </a:lnTo>
                <a:lnTo>
                  <a:pt x="1306" y="822"/>
                </a:lnTo>
                <a:lnTo>
                  <a:pt x="1307" y="837"/>
                </a:lnTo>
                <a:lnTo>
                  <a:pt x="1307" y="859"/>
                </a:lnTo>
                <a:lnTo>
                  <a:pt x="1308" y="808"/>
                </a:lnTo>
                <a:lnTo>
                  <a:pt x="1308" y="859"/>
                </a:lnTo>
                <a:lnTo>
                  <a:pt x="1309" y="859"/>
                </a:lnTo>
                <a:lnTo>
                  <a:pt x="1309" y="818"/>
                </a:lnTo>
                <a:lnTo>
                  <a:pt x="1310" y="812"/>
                </a:lnTo>
                <a:lnTo>
                  <a:pt x="1310" y="859"/>
                </a:lnTo>
                <a:lnTo>
                  <a:pt x="1311" y="859"/>
                </a:lnTo>
                <a:lnTo>
                  <a:pt x="1311" y="807"/>
                </a:lnTo>
                <a:lnTo>
                  <a:pt x="1312" y="859"/>
                </a:lnTo>
                <a:lnTo>
                  <a:pt x="1312" y="835"/>
                </a:lnTo>
                <a:lnTo>
                  <a:pt x="1313" y="728"/>
                </a:lnTo>
                <a:lnTo>
                  <a:pt x="1313" y="859"/>
                </a:lnTo>
                <a:lnTo>
                  <a:pt x="1314" y="859"/>
                </a:lnTo>
                <a:lnTo>
                  <a:pt x="1314" y="482"/>
                </a:lnTo>
                <a:lnTo>
                  <a:pt x="1315" y="859"/>
                </a:lnTo>
                <a:lnTo>
                  <a:pt x="1315" y="551"/>
                </a:lnTo>
                <a:lnTo>
                  <a:pt x="1316" y="733"/>
                </a:lnTo>
                <a:lnTo>
                  <a:pt x="1316" y="859"/>
                </a:lnTo>
                <a:lnTo>
                  <a:pt x="1317" y="859"/>
                </a:lnTo>
                <a:lnTo>
                  <a:pt x="1317" y="804"/>
                </a:lnTo>
                <a:lnTo>
                  <a:pt x="1318" y="506"/>
                </a:lnTo>
                <a:lnTo>
                  <a:pt x="1318" y="859"/>
                </a:lnTo>
                <a:lnTo>
                  <a:pt x="1319" y="585"/>
                </a:lnTo>
                <a:lnTo>
                  <a:pt x="1319" y="859"/>
                </a:lnTo>
                <a:lnTo>
                  <a:pt x="1320" y="859"/>
                </a:lnTo>
                <a:lnTo>
                  <a:pt x="1320" y="804"/>
                </a:lnTo>
                <a:lnTo>
                  <a:pt x="1321" y="859"/>
                </a:lnTo>
                <a:lnTo>
                  <a:pt x="1321" y="577"/>
                </a:lnTo>
                <a:lnTo>
                  <a:pt x="1322" y="775"/>
                </a:lnTo>
                <a:lnTo>
                  <a:pt x="1322" y="859"/>
                </a:lnTo>
                <a:lnTo>
                  <a:pt x="1323" y="859"/>
                </a:lnTo>
                <a:lnTo>
                  <a:pt x="1323" y="815"/>
                </a:lnTo>
                <a:lnTo>
                  <a:pt x="1324" y="859"/>
                </a:lnTo>
                <a:lnTo>
                  <a:pt x="1324" y="811"/>
                </a:lnTo>
                <a:lnTo>
                  <a:pt x="1325" y="763"/>
                </a:lnTo>
                <a:lnTo>
                  <a:pt x="1325" y="859"/>
                </a:lnTo>
                <a:lnTo>
                  <a:pt x="1326" y="709"/>
                </a:lnTo>
                <a:lnTo>
                  <a:pt x="1326" y="859"/>
                </a:lnTo>
                <a:lnTo>
                  <a:pt x="1327" y="736"/>
                </a:lnTo>
                <a:lnTo>
                  <a:pt x="1327" y="859"/>
                </a:lnTo>
                <a:lnTo>
                  <a:pt x="1328" y="859"/>
                </a:lnTo>
                <a:lnTo>
                  <a:pt x="1328" y="669"/>
                </a:lnTo>
                <a:lnTo>
                  <a:pt x="1329" y="761"/>
                </a:lnTo>
                <a:lnTo>
                  <a:pt x="1329" y="859"/>
                </a:lnTo>
                <a:lnTo>
                  <a:pt x="1330" y="859"/>
                </a:lnTo>
                <a:lnTo>
                  <a:pt x="1330" y="826"/>
                </a:lnTo>
                <a:lnTo>
                  <a:pt x="1331" y="859"/>
                </a:lnTo>
                <a:lnTo>
                  <a:pt x="1331" y="842"/>
                </a:lnTo>
                <a:lnTo>
                  <a:pt x="1332" y="859"/>
                </a:lnTo>
                <a:lnTo>
                  <a:pt x="1332" y="853"/>
                </a:lnTo>
                <a:lnTo>
                  <a:pt x="1333" y="848"/>
                </a:lnTo>
                <a:lnTo>
                  <a:pt x="1333" y="859"/>
                </a:lnTo>
                <a:lnTo>
                  <a:pt x="1334" y="850"/>
                </a:lnTo>
                <a:lnTo>
                  <a:pt x="1334" y="859"/>
                </a:lnTo>
                <a:lnTo>
                  <a:pt x="1335" y="850"/>
                </a:lnTo>
                <a:lnTo>
                  <a:pt x="1335" y="859"/>
                </a:lnTo>
                <a:lnTo>
                  <a:pt x="1336" y="853"/>
                </a:lnTo>
                <a:lnTo>
                  <a:pt x="1336" y="859"/>
                </a:lnTo>
                <a:lnTo>
                  <a:pt x="1337" y="852"/>
                </a:lnTo>
                <a:lnTo>
                  <a:pt x="1337" y="859"/>
                </a:lnTo>
                <a:lnTo>
                  <a:pt x="1338" y="859"/>
                </a:lnTo>
                <a:lnTo>
                  <a:pt x="1338" y="856"/>
                </a:lnTo>
                <a:lnTo>
                  <a:pt x="1339" y="856"/>
                </a:lnTo>
                <a:lnTo>
                  <a:pt x="1339" y="859"/>
                </a:lnTo>
                <a:lnTo>
                  <a:pt x="1340" y="857"/>
                </a:lnTo>
                <a:lnTo>
                  <a:pt x="1340" y="859"/>
                </a:lnTo>
                <a:lnTo>
                  <a:pt x="1341" y="859"/>
                </a:lnTo>
                <a:lnTo>
                  <a:pt x="1341" y="857"/>
                </a:lnTo>
                <a:lnTo>
                  <a:pt x="1342" y="859"/>
                </a:lnTo>
                <a:lnTo>
                  <a:pt x="1342" y="858"/>
                </a:lnTo>
                <a:lnTo>
                  <a:pt x="1343" y="858"/>
                </a:lnTo>
                <a:lnTo>
                  <a:pt x="1343" y="859"/>
                </a:lnTo>
                <a:lnTo>
                  <a:pt x="1344" y="859"/>
                </a:lnTo>
                <a:lnTo>
                  <a:pt x="1344" y="859"/>
                </a:lnTo>
                <a:lnTo>
                  <a:pt x="1345" y="859"/>
                </a:lnTo>
                <a:lnTo>
                  <a:pt x="1345" y="859"/>
                </a:lnTo>
                <a:lnTo>
                  <a:pt x="1346" y="859"/>
                </a:lnTo>
                <a:lnTo>
                  <a:pt x="1346" y="859"/>
                </a:lnTo>
                <a:lnTo>
                  <a:pt x="1347" y="859"/>
                </a:lnTo>
                <a:lnTo>
                  <a:pt x="1347" y="859"/>
                </a:lnTo>
                <a:lnTo>
                  <a:pt x="1348" y="859"/>
                </a:lnTo>
                <a:lnTo>
                  <a:pt x="1348" y="859"/>
                </a:lnTo>
                <a:lnTo>
                  <a:pt x="1349" y="859"/>
                </a:lnTo>
                <a:lnTo>
                  <a:pt x="1349" y="859"/>
                </a:lnTo>
                <a:lnTo>
                  <a:pt x="1350" y="859"/>
                </a:lnTo>
                <a:lnTo>
                  <a:pt x="1350" y="859"/>
                </a:lnTo>
                <a:lnTo>
                  <a:pt x="1351" y="859"/>
                </a:lnTo>
                <a:lnTo>
                  <a:pt x="1351" y="859"/>
                </a:lnTo>
                <a:lnTo>
                  <a:pt x="1352" y="859"/>
                </a:lnTo>
                <a:lnTo>
                  <a:pt x="1352" y="859"/>
                </a:lnTo>
                <a:lnTo>
                  <a:pt x="1353" y="859"/>
                </a:lnTo>
                <a:lnTo>
                  <a:pt x="1353" y="853"/>
                </a:lnTo>
                <a:lnTo>
                  <a:pt x="1354" y="849"/>
                </a:lnTo>
                <a:lnTo>
                  <a:pt x="1354" y="859"/>
                </a:lnTo>
                <a:lnTo>
                  <a:pt x="1355" y="859"/>
                </a:lnTo>
                <a:lnTo>
                  <a:pt x="1355" y="859"/>
                </a:lnTo>
                <a:lnTo>
                  <a:pt x="1356" y="859"/>
                </a:lnTo>
                <a:lnTo>
                  <a:pt x="1356" y="859"/>
                </a:lnTo>
                <a:lnTo>
                  <a:pt x="1357" y="859"/>
                </a:lnTo>
                <a:lnTo>
                  <a:pt x="1357" y="859"/>
                </a:lnTo>
                <a:lnTo>
                  <a:pt x="1358" y="859"/>
                </a:lnTo>
                <a:lnTo>
                  <a:pt x="1358" y="859"/>
                </a:lnTo>
                <a:lnTo>
                  <a:pt x="1359" y="859"/>
                </a:lnTo>
                <a:lnTo>
                  <a:pt x="1359" y="859"/>
                </a:lnTo>
                <a:lnTo>
                  <a:pt x="1360" y="859"/>
                </a:lnTo>
                <a:lnTo>
                  <a:pt x="1360" y="859"/>
                </a:lnTo>
                <a:lnTo>
                  <a:pt x="1361" y="859"/>
                </a:lnTo>
                <a:lnTo>
                  <a:pt x="1361" y="859"/>
                </a:lnTo>
                <a:lnTo>
                  <a:pt x="1362" y="859"/>
                </a:lnTo>
                <a:lnTo>
                  <a:pt x="1362" y="859"/>
                </a:lnTo>
                <a:lnTo>
                  <a:pt x="1363" y="859"/>
                </a:lnTo>
                <a:lnTo>
                  <a:pt x="1363" y="859"/>
                </a:lnTo>
                <a:lnTo>
                  <a:pt x="1364" y="859"/>
                </a:lnTo>
                <a:lnTo>
                  <a:pt x="1364" y="859"/>
                </a:lnTo>
                <a:lnTo>
                  <a:pt x="1365" y="859"/>
                </a:lnTo>
                <a:lnTo>
                  <a:pt x="1365" y="859"/>
                </a:lnTo>
                <a:lnTo>
                  <a:pt x="1366" y="859"/>
                </a:lnTo>
                <a:lnTo>
                  <a:pt x="1366" y="859"/>
                </a:lnTo>
                <a:lnTo>
                  <a:pt x="1367" y="859"/>
                </a:lnTo>
                <a:lnTo>
                  <a:pt x="1367" y="859"/>
                </a:lnTo>
                <a:lnTo>
                  <a:pt x="1368" y="859"/>
                </a:lnTo>
                <a:lnTo>
                  <a:pt x="1368" y="859"/>
                </a:lnTo>
                <a:lnTo>
                  <a:pt x="1369" y="859"/>
                </a:lnTo>
                <a:lnTo>
                  <a:pt x="1369" y="859"/>
                </a:lnTo>
                <a:lnTo>
                  <a:pt x="1370" y="859"/>
                </a:lnTo>
                <a:lnTo>
                  <a:pt x="1370" y="859"/>
                </a:lnTo>
                <a:lnTo>
                  <a:pt x="1371" y="859"/>
                </a:lnTo>
                <a:lnTo>
                  <a:pt x="1371" y="859"/>
                </a:lnTo>
                <a:lnTo>
                  <a:pt x="1372" y="859"/>
                </a:lnTo>
                <a:lnTo>
                  <a:pt x="1372" y="859"/>
                </a:lnTo>
              </a:path>
            </a:pathLst>
          </a:custGeom>
          <a:noFill/>
          <a:ln w="3175">
            <a:solidFill>
              <a:sysClr val="windowText" lastClr="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8293" tIns="29146" rIns="58293" bIns="29146" numCol="1" anchor="t" anchorCtr="0" compatLnSpc="1">
            <a:prstTxWarp prst="textNoShape">
              <a:avLst/>
            </a:prstTxWarp>
          </a:bodyPr>
          <a:lstStyle/>
          <a:p>
            <a:endParaRPr lang="en-US" sz="1148" kern="0">
              <a:solidFill>
                <a:srgbClr val="00B050"/>
              </a:solidFill>
            </a:endParaRPr>
          </a:p>
        </p:txBody>
      </p:sp>
      <p:sp>
        <p:nvSpPr>
          <p:cNvPr id="32" name="Pentagon 31"/>
          <p:cNvSpPr/>
          <p:nvPr/>
        </p:nvSpPr>
        <p:spPr>
          <a:xfrm>
            <a:off x="2300462" y="2483243"/>
            <a:ext cx="1654896" cy="536161"/>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Protein Quantification:</a:t>
            </a:r>
          </a:p>
          <a:p>
            <a:pPr algn="ctr"/>
            <a:r>
              <a:rPr lang="en-US" sz="1100" dirty="0">
                <a:solidFill>
                  <a:schemeClr val="tx1"/>
                </a:solidFill>
              </a:rPr>
              <a:t>1. Multiplexing </a:t>
            </a:r>
            <a:br>
              <a:rPr lang="en-US" sz="1100" dirty="0">
                <a:solidFill>
                  <a:schemeClr val="tx1"/>
                </a:solidFill>
              </a:rPr>
            </a:br>
            <a:r>
              <a:rPr lang="en-US" sz="1100" dirty="0">
                <a:solidFill>
                  <a:schemeClr val="tx1"/>
                </a:solidFill>
              </a:rPr>
              <a:t>2. Accuracy</a:t>
            </a:r>
          </a:p>
        </p:txBody>
      </p:sp>
      <p:sp>
        <p:nvSpPr>
          <p:cNvPr id="39" name="Pentagon 38"/>
          <p:cNvSpPr/>
          <p:nvPr/>
        </p:nvSpPr>
        <p:spPr>
          <a:xfrm>
            <a:off x="4305573" y="2482733"/>
            <a:ext cx="1760917" cy="519354"/>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Post-data processing: </a:t>
            </a:r>
            <a:r>
              <a:rPr lang="en-US" sz="1100" dirty="0" err="1">
                <a:solidFill>
                  <a:schemeClr val="tx1"/>
                </a:solidFill>
              </a:rPr>
              <a:t>Multiomics</a:t>
            </a:r>
            <a:r>
              <a:rPr lang="en-US" sz="1100" dirty="0">
                <a:solidFill>
                  <a:schemeClr val="tx1"/>
                </a:solidFill>
              </a:rPr>
              <a:t> integration and network analysis</a:t>
            </a:r>
          </a:p>
        </p:txBody>
      </p:sp>
      <p:sp>
        <p:nvSpPr>
          <p:cNvPr id="40" name="TextBox 39"/>
          <p:cNvSpPr txBox="1"/>
          <p:nvPr/>
        </p:nvSpPr>
        <p:spPr>
          <a:xfrm>
            <a:off x="168594" y="2167432"/>
            <a:ext cx="6124389" cy="338554"/>
          </a:xfrm>
          <a:prstGeom prst="rect">
            <a:avLst/>
          </a:prstGeom>
          <a:noFill/>
        </p:spPr>
        <p:txBody>
          <a:bodyPr wrap="square" rtlCol="0">
            <a:spAutoFit/>
          </a:bodyPr>
          <a:lstStyle/>
          <a:p>
            <a:r>
              <a:rPr lang="en-US" sz="1600" dirty="0">
                <a:solidFill>
                  <a:srgbClr val="0000FF"/>
                </a:solidFill>
              </a:rPr>
              <a:t>Deep protein post-translational modification profiling pipelines:</a:t>
            </a:r>
          </a:p>
        </p:txBody>
      </p:sp>
      <p:sp>
        <p:nvSpPr>
          <p:cNvPr id="41" name="Pentagon 40"/>
          <p:cNvSpPr/>
          <p:nvPr/>
        </p:nvSpPr>
        <p:spPr>
          <a:xfrm>
            <a:off x="266719" y="3951999"/>
            <a:ext cx="1965503" cy="242508"/>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Sample processing</a:t>
            </a:r>
          </a:p>
        </p:txBody>
      </p:sp>
      <p:sp>
        <p:nvSpPr>
          <p:cNvPr id="42" name="Pentagon 41"/>
          <p:cNvSpPr/>
          <p:nvPr/>
        </p:nvSpPr>
        <p:spPr>
          <a:xfrm>
            <a:off x="2317348" y="3951999"/>
            <a:ext cx="1654896" cy="231306"/>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Software development</a:t>
            </a:r>
          </a:p>
        </p:txBody>
      </p:sp>
      <p:sp>
        <p:nvSpPr>
          <p:cNvPr id="44" name="TextBox 43"/>
          <p:cNvSpPr txBox="1"/>
          <p:nvPr/>
        </p:nvSpPr>
        <p:spPr>
          <a:xfrm>
            <a:off x="164992" y="3625120"/>
            <a:ext cx="7129313" cy="338554"/>
          </a:xfrm>
          <a:prstGeom prst="rect">
            <a:avLst/>
          </a:prstGeom>
          <a:noFill/>
        </p:spPr>
        <p:txBody>
          <a:bodyPr wrap="square" rtlCol="0">
            <a:spAutoFit/>
          </a:bodyPr>
          <a:lstStyle/>
          <a:p>
            <a:r>
              <a:rPr lang="en-US" sz="1600" dirty="0">
                <a:solidFill>
                  <a:srgbClr val="0000FF"/>
                </a:solidFill>
              </a:rPr>
              <a:t>Metabolomics pipelines:</a:t>
            </a:r>
          </a:p>
        </p:txBody>
      </p:sp>
      <p:sp>
        <p:nvSpPr>
          <p:cNvPr id="45" name="Pentagon 44"/>
          <p:cNvSpPr/>
          <p:nvPr/>
        </p:nvSpPr>
        <p:spPr>
          <a:xfrm>
            <a:off x="236220" y="5024115"/>
            <a:ext cx="1965503" cy="245905"/>
          </a:xfrm>
          <a:prstGeom prst="homePlate">
            <a:avLst/>
          </a:prstGeom>
          <a:solidFill>
            <a:srgbClr val="21BC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Ultra-prefractionation</a:t>
            </a:r>
          </a:p>
        </p:txBody>
      </p:sp>
      <p:sp>
        <p:nvSpPr>
          <p:cNvPr id="48" name="TextBox 47"/>
          <p:cNvSpPr txBox="1"/>
          <p:nvPr/>
        </p:nvSpPr>
        <p:spPr>
          <a:xfrm>
            <a:off x="138261" y="5782213"/>
            <a:ext cx="7129313" cy="338554"/>
          </a:xfrm>
          <a:prstGeom prst="rect">
            <a:avLst/>
          </a:prstGeom>
          <a:noFill/>
        </p:spPr>
        <p:txBody>
          <a:bodyPr wrap="square" rtlCol="0">
            <a:spAutoFit/>
          </a:bodyPr>
          <a:lstStyle/>
          <a:p>
            <a:r>
              <a:rPr lang="en-US" sz="1600" dirty="0">
                <a:solidFill>
                  <a:srgbClr val="0000FF"/>
                </a:solidFill>
              </a:rPr>
              <a:t>AP/IP-MS proteomics and others:</a:t>
            </a:r>
          </a:p>
        </p:txBody>
      </p:sp>
      <p:sp>
        <p:nvSpPr>
          <p:cNvPr id="50" name="TextBox 49"/>
          <p:cNvSpPr txBox="1"/>
          <p:nvPr/>
        </p:nvSpPr>
        <p:spPr>
          <a:xfrm>
            <a:off x="164520" y="4658730"/>
            <a:ext cx="7129313" cy="338554"/>
          </a:xfrm>
          <a:prstGeom prst="rect">
            <a:avLst/>
          </a:prstGeom>
          <a:noFill/>
        </p:spPr>
        <p:txBody>
          <a:bodyPr wrap="square" rtlCol="0">
            <a:spAutoFit/>
          </a:bodyPr>
          <a:lstStyle/>
          <a:p>
            <a:r>
              <a:rPr lang="en-US" sz="1600" dirty="0">
                <a:solidFill>
                  <a:srgbClr val="0000FF"/>
                </a:solidFill>
              </a:rPr>
              <a:t>Biofluid proteome for biomarker:</a:t>
            </a:r>
          </a:p>
        </p:txBody>
      </p:sp>
      <p:sp>
        <p:nvSpPr>
          <p:cNvPr id="4" name="Rectangle 3"/>
          <p:cNvSpPr/>
          <p:nvPr/>
        </p:nvSpPr>
        <p:spPr>
          <a:xfrm>
            <a:off x="6522686" y="1572232"/>
            <a:ext cx="2366900" cy="1954381"/>
          </a:xfrm>
          <a:prstGeom prst="rect">
            <a:avLst/>
          </a:prstGeom>
        </p:spPr>
        <p:txBody>
          <a:bodyPr wrap="square">
            <a:spAutoFit/>
          </a:bodyPr>
          <a:lstStyle/>
          <a:p>
            <a:r>
              <a:rPr lang="en-US" sz="1100" dirty="0">
                <a:solidFill>
                  <a:srgbClr val="FF0000"/>
                </a:solidFill>
              </a:rPr>
              <a:t>Kennedy DE, </a:t>
            </a:r>
            <a:r>
              <a:rPr lang="en-US" sz="1100" i="1" dirty="0">
                <a:solidFill>
                  <a:srgbClr val="FF0000"/>
                </a:solidFill>
              </a:rPr>
              <a:t>Nat. Immunology</a:t>
            </a:r>
            <a:r>
              <a:rPr lang="en-US" sz="1100" dirty="0">
                <a:solidFill>
                  <a:srgbClr val="FF0000"/>
                </a:solidFill>
              </a:rPr>
              <a:t>. 2020</a:t>
            </a:r>
          </a:p>
          <a:p>
            <a:r>
              <a:rPr lang="en-US" sz="1100" dirty="0">
                <a:solidFill>
                  <a:srgbClr val="FF0000"/>
                </a:solidFill>
              </a:rPr>
              <a:t>Bai, B, </a:t>
            </a:r>
            <a:r>
              <a:rPr lang="en-US" sz="1100" i="1" dirty="0">
                <a:solidFill>
                  <a:srgbClr val="FF0000"/>
                </a:solidFill>
              </a:rPr>
              <a:t>Neuron</a:t>
            </a:r>
            <a:r>
              <a:rPr lang="en-US" sz="1100" dirty="0">
                <a:solidFill>
                  <a:srgbClr val="FF0000"/>
                </a:solidFill>
              </a:rPr>
              <a:t>, 2020</a:t>
            </a:r>
          </a:p>
          <a:p>
            <a:r>
              <a:rPr lang="en-US" sz="1100" dirty="0">
                <a:solidFill>
                  <a:srgbClr val="FF0000"/>
                </a:solidFill>
              </a:rPr>
              <a:t>Wang H. </a:t>
            </a:r>
            <a:r>
              <a:rPr lang="en-US" sz="1100" i="1" dirty="0">
                <a:solidFill>
                  <a:srgbClr val="FF0000"/>
                </a:solidFill>
              </a:rPr>
              <a:t>Nat. Comm</a:t>
            </a:r>
            <a:r>
              <a:rPr lang="en-US" sz="1100" dirty="0">
                <a:solidFill>
                  <a:srgbClr val="FF0000"/>
                </a:solidFill>
              </a:rPr>
              <a:t>. 2019</a:t>
            </a:r>
          </a:p>
          <a:p>
            <a:r>
              <a:rPr lang="en-US" sz="1100" dirty="0">
                <a:solidFill>
                  <a:srgbClr val="FF0000"/>
                </a:solidFill>
              </a:rPr>
              <a:t>Wang B. </a:t>
            </a:r>
            <a:r>
              <a:rPr lang="en-US" sz="1100" i="1" dirty="0" err="1">
                <a:solidFill>
                  <a:srgbClr val="FF0000"/>
                </a:solidFill>
              </a:rPr>
              <a:t>Mol</a:t>
            </a:r>
            <a:r>
              <a:rPr lang="en-US" sz="1100" i="1" dirty="0">
                <a:solidFill>
                  <a:srgbClr val="FF0000"/>
                </a:solidFill>
              </a:rPr>
              <a:t> Cell</a:t>
            </a:r>
            <a:r>
              <a:rPr lang="en-US" sz="1100" dirty="0">
                <a:solidFill>
                  <a:srgbClr val="FF0000"/>
                </a:solidFill>
              </a:rPr>
              <a:t>. 2019</a:t>
            </a:r>
          </a:p>
          <a:p>
            <a:r>
              <a:rPr lang="en-US" sz="1100" dirty="0">
                <a:solidFill>
                  <a:srgbClr val="FF0000"/>
                </a:solidFill>
              </a:rPr>
              <a:t>Du X. </a:t>
            </a:r>
            <a:r>
              <a:rPr lang="en-US" sz="1100" i="1" dirty="0">
                <a:solidFill>
                  <a:srgbClr val="FF0000"/>
                </a:solidFill>
              </a:rPr>
              <a:t>Nature</a:t>
            </a:r>
            <a:r>
              <a:rPr lang="en-US" sz="1100" dirty="0">
                <a:solidFill>
                  <a:srgbClr val="FF0000"/>
                </a:solidFill>
              </a:rPr>
              <a:t>. 2018</a:t>
            </a:r>
          </a:p>
          <a:p>
            <a:r>
              <a:rPr lang="en-US" sz="1100" dirty="0">
                <a:solidFill>
                  <a:srgbClr val="FF0000"/>
                </a:solidFill>
              </a:rPr>
              <a:t>Cheng Y. </a:t>
            </a:r>
            <a:r>
              <a:rPr lang="en-US" sz="1100" i="1" dirty="0">
                <a:solidFill>
                  <a:srgbClr val="FF0000"/>
                </a:solidFill>
              </a:rPr>
              <a:t>Nat </a:t>
            </a:r>
            <a:r>
              <a:rPr lang="en-US" sz="1100" i="1" dirty="0" err="1">
                <a:solidFill>
                  <a:srgbClr val="FF0000"/>
                </a:solidFill>
              </a:rPr>
              <a:t>Neurosci</a:t>
            </a:r>
            <a:r>
              <a:rPr lang="en-US" sz="1100" dirty="0">
                <a:solidFill>
                  <a:srgbClr val="FF0000"/>
                </a:solidFill>
              </a:rPr>
              <a:t>. 2018</a:t>
            </a:r>
          </a:p>
          <a:p>
            <a:r>
              <a:rPr lang="en-US" sz="1100" dirty="0">
                <a:solidFill>
                  <a:srgbClr val="FF0000"/>
                </a:solidFill>
              </a:rPr>
              <a:t>Tan H. </a:t>
            </a:r>
            <a:r>
              <a:rPr lang="en-US" sz="1100" i="1" dirty="0">
                <a:solidFill>
                  <a:srgbClr val="FF0000"/>
                </a:solidFill>
              </a:rPr>
              <a:t>Immunity</a:t>
            </a:r>
            <a:r>
              <a:rPr lang="en-US" sz="1100" dirty="0">
                <a:solidFill>
                  <a:srgbClr val="FF0000"/>
                </a:solidFill>
              </a:rPr>
              <a:t>. 2017</a:t>
            </a:r>
          </a:p>
          <a:p>
            <a:r>
              <a:rPr lang="en-US" sz="1100" dirty="0">
                <a:solidFill>
                  <a:srgbClr val="FF0000"/>
                </a:solidFill>
              </a:rPr>
              <a:t>Gong J. </a:t>
            </a:r>
            <a:r>
              <a:rPr lang="en-US" sz="1100" i="1" dirty="0">
                <a:solidFill>
                  <a:srgbClr val="FF0000"/>
                </a:solidFill>
              </a:rPr>
              <a:t>Cell</a:t>
            </a:r>
            <a:r>
              <a:rPr lang="en-US" sz="1100" dirty="0">
                <a:solidFill>
                  <a:srgbClr val="FF0000"/>
                </a:solidFill>
              </a:rPr>
              <a:t>. 2017</a:t>
            </a:r>
          </a:p>
          <a:p>
            <a:r>
              <a:rPr lang="it-IT" sz="1100" dirty="0">
                <a:solidFill>
                  <a:srgbClr val="FF0000"/>
                </a:solidFill>
              </a:rPr>
              <a:t>Li Z. </a:t>
            </a:r>
            <a:r>
              <a:rPr lang="it-IT" sz="1100" i="1" dirty="0">
                <a:solidFill>
                  <a:srgbClr val="FF0000"/>
                </a:solidFill>
              </a:rPr>
              <a:t>PNAS</a:t>
            </a:r>
            <a:r>
              <a:rPr lang="it-IT" sz="1100" dirty="0">
                <a:solidFill>
                  <a:srgbClr val="FF0000"/>
                </a:solidFill>
              </a:rPr>
              <a:t>. 2017</a:t>
            </a:r>
            <a:endParaRPr lang="en-US" sz="1100" dirty="0">
              <a:solidFill>
                <a:srgbClr val="FF0000"/>
              </a:solidFill>
            </a:endParaRPr>
          </a:p>
          <a:p>
            <a:r>
              <a:rPr lang="en-US" sz="1100" dirty="0">
                <a:solidFill>
                  <a:srgbClr val="FF0000"/>
                </a:solidFill>
              </a:rPr>
              <a:t>Churchman ML. </a:t>
            </a:r>
            <a:r>
              <a:rPr lang="en-US" sz="1100" i="1" dirty="0">
                <a:solidFill>
                  <a:srgbClr val="FF0000"/>
                </a:solidFill>
              </a:rPr>
              <a:t>Cancer Cell</a:t>
            </a:r>
            <a:r>
              <a:rPr lang="en-US" sz="1100" dirty="0">
                <a:solidFill>
                  <a:srgbClr val="FF0000"/>
                </a:solidFill>
              </a:rPr>
              <a:t>. 2015</a:t>
            </a:r>
          </a:p>
          <a:p>
            <a:r>
              <a:rPr lang="en-US" sz="1100" dirty="0">
                <a:solidFill>
                  <a:srgbClr val="FF0000"/>
                </a:solidFill>
              </a:rPr>
              <a:t>Bai B. </a:t>
            </a:r>
            <a:r>
              <a:rPr lang="en-US" sz="1100" i="1" dirty="0">
                <a:solidFill>
                  <a:srgbClr val="FF0000"/>
                </a:solidFill>
              </a:rPr>
              <a:t>PNAS</a:t>
            </a:r>
            <a:r>
              <a:rPr lang="en-US" sz="1100" dirty="0">
                <a:solidFill>
                  <a:srgbClr val="FF0000"/>
                </a:solidFill>
              </a:rPr>
              <a:t>. 2013</a:t>
            </a:r>
          </a:p>
        </p:txBody>
      </p:sp>
      <p:sp>
        <p:nvSpPr>
          <p:cNvPr id="53" name="Rectangle 52"/>
          <p:cNvSpPr/>
          <p:nvPr/>
        </p:nvSpPr>
        <p:spPr>
          <a:xfrm>
            <a:off x="2251915" y="4150176"/>
            <a:ext cx="2073351" cy="430887"/>
          </a:xfrm>
          <a:prstGeom prst="rect">
            <a:avLst/>
          </a:prstGeom>
        </p:spPr>
        <p:txBody>
          <a:bodyPr wrap="square">
            <a:spAutoFit/>
          </a:bodyPr>
          <a:lstStyle/>
          <a:p>
            <a:r>
              <a:rPr lang="en-US" sz="1100" dirty="0">
                <a:solidFill>
                  <a:srgbClr val="FF0000"/>
                </a:solidFill>
              </a:rPr>
              <a:t>Shen J. </a:t>
            </a:r>
            <a:r>
              <a:rPr lang="en-US" sz="1100" i="1" dirty="0">
                <a:solidFill>
                  <a:srgbClr val="FF0000"/>
                </a:solidFill>
              </a:rPr>
              <a:t>JPR</a:t>
            </a:r>
            <a:r>
              <a:rPr lang="en-US" sz="1100" dirty="0">
                <a:solidFill>
                  <a:srgbClr val="FF0000"/>
                </a:solidFill>
              </a:rPr>
              <a:t>. 2018</a:t>
            </a:r>
          </a:p>
          <a:p>
            <a:r>
              <a:rPr lang="en-US" sz="1100" dirty="0">
                <a:solidFill>
                  <a:srgbClr val="FF0000"/>
                </a:solidFill>
              </a:rPr>
              <a:t>Wang X. </a:t>
            </a:r>
            <a:r>
              <a:rPr lang="en-US" sz="1100" i="1" dirty="0">
                <a:solidFill>
                  <a:srgbClr val="FF0000"/>
                </a:solidFill>
              </a:rPr>
              <a:t>JPR</a:t>
            </a:r>
            <a:r>
              <a:rPr lang="en-US" sz="1100" dirty="0">
                <a:solidFill>
                  <a:srgbClr val="FF0000"/>
                </a:solidFill>
              </a:rPr>
              <a:t>. 2018</a:t>
            </a:r>
          </a:p>
        </p:txBody>
      </p:sp>
      <p:sp>
        <p:nvSpPr>
          <p:cNvPr id="54" name="Rectangle 53"/>
          <p:cNvSpPr/>
          <p:nvPr/>
        </p:nvSpPr>
        <p:spPr>
          <a:xfrm>
            <a:off x="4344959" y="3039632"/>
            <a:ext cx="2073351" cy="1446550"/>
          </a:xfrm>
          <a:prstGeom prst="rect">
            <a:avLst/>
          </a:prstGeom>
        </p:spPr>
        <p:txBody>
          <a:bodyPr wrap="square">
            <a:spAutoFit/>
          </a:bodyPr>
          <a:lstStyle/>
          <a:p>
            <a:r>
              <a:rPr lang="en-US" sz="1100" dirty="0">
                <a:solidFill>
                  <a:srgbClr val="FF0000"/>
                </a:solidFill>
              </a:rPr>
              <a:t>Ma X. </a:t>
            </a:r>
            <a:r>
              <a:rPr lang="en-US" sz="1100" i="1" dirty="0">
                <a:solidFill>
                  <a:srgbClr val="FF0000"/>
                </a:solidFill>
              </a:rPr>
              <a:t>Nature</a:t>
            </a:r>
            <a:r>
              <a:rPr lang="en-US" sz="1100" dirty="0">
                <a:solidFill>
                  <a:srgbClr val="FF0000"/>
                </a:solidFill>
              </a:rPr>
              <a:t>. 2020</a:t>
            </a:r>
          </a:p>
          <a:p>
            <a:r>
              <a:rPr lang="en-US" sz="1100" dirty="0">
                <a:solidFill>
                  <a:srgbClr val="FF0000"/>
                </a:solidFill>
              </a:rPr>
              <a:t>Yang SW, </a:t>
            </a:r>
            <a:r>
              <a:rPr lang="en-US" sz="1100" i="1" dirty="0">
                <a:solidFill>
                  <a:srgbClr val="FF0000"/>
                </a:solidFill>
              </a:rPr>
              <a:t>Mol Cell</a:t>
            </a:r>
            <a:r>
              <a:rPr lang="en-US" sz="1100" dirty="0">
                <a:solidFill>
                  <a:srgbClr val="FF0000"/>
                </a:solidFill>
              </a:rPr>
              <a:t>. 2020</a:t>
            </a:r>
          </a:p>
          <a:p>
            <a:r>
              <a:rPr lang="en-US" sz="1100" dirty="0">
                <a:solidFill>
                  <a:srgbClr val="FF0000"/>
                </a:solidFill>
              </a:rPr>
              <a:t>Yang X. </a:t>
            </a:r>
            <a:r>
              <a:rPr lang="en-US" sz="1100" i="1" dirty="0">
                <a:solidFill>
                  <a:srgbClr val="FF0000"/>
                </a:solidFill>
              </a:rPr>
              <a:t>Nat. </a:t>
            </a:r>
            <a:r>
              <a:rPr lang="en-US" sz="1100" i="1" dirty="0" err="1">
                <a:solidFill>
                  <a:srgbClr val="FF0000"/>
                </a:solidFill>
              </a:rPr>
              <a:t>Neurosci</a:t>
            </a:r>
            <a:r>
              <a:rPr lang="en-US" sz="1100" dirty="0">
                <a:solidFill>
                  <a:srgbClr val="FF0000"/>
                </a:solidFill>
              </a:rPr>
              <a:t>. 2019</a:t>
            </a:r>
          </a:p>
          <a:p>
            <a:r>
              <a:rPr lang="en-US" sz="1100" dirty="0">
                <a:solidFill>
                  <a:srgbClr val="FF0000"/>
                </a:solidFill>
              </a:rPr>
              <a:t>Stewart E. </a:t>
            </a:r>
            <a:r>
              <a:rPr lang="en-US" sz="1100" i="1" dirty="0">
                <a:solidFill>
                  <a:srgbClr val="FF0000"/>
                </a:solidFill>
              </a:rPr>
              <a:t>Cancer Cell</a:t>
            </a:r>
            <a:r>
              <a:rPr lang="en-US" sz="1100" dirty="0">
                <a:solidFill>
                  <a:srgbClr val="FF0000"/>
                </a:solidFill>
              </a:rPr>
              <a:t>. 2018</a:t>
            </a:r>
          </a:p>
          <a:p>
            <a:r>
              <a:rPr lang="en-US" sz="1100" dirty="0">
                <a:solidFill>
                  <a:srgbClr val="FF0000"/>
                </a:solidFill>
              </a:rPr>
              <a:t>Wang Z. </a:t>
            </a:r>
            <a:r>
              <a:rPr lang="en-US" sz="1100" i="1" dirty="0">
                <a:solidFill>
                  <a:srgbClr val="FF0000"/>
                </a:solidFill>
              </a:rPr>
              <a:t>Nature</a:t>
            </a:r>
            <a:r>
              <a:rPr lang="en-US" sz="1100" dirty="0">
                <a:solidFill>
                  <a:srgbClr val="FF0000"/>
                </a:solidFill>
              </a:rPr>
              <a:t>. 2018</a:t>
            </a:r>
          </a:p>
          <a:p>
            <a:r>
              <a:rPr lang="en-US" sz="1100" dirty="0">
                <a:solidFill>
                  <a:srgbClr val="FF0000"/>
                </a:solidFill>
              </a:rPr>
              <a:t>Shi H. </a:t>
            </a:r>
            <a:r>
              <a:rPr lang="en-US" sz="1100" i="1" dirty="0">
                <a:solidFill>
                  <a:srgbClr val="FF0000"/>
                </a:solidFill>
              </a:rPr>
              <a:t>Immunity</a:t>
            </a:r>
            <a:r>
              <a:rPr lang="en-US" sz="1100" dirty="0">
                <a:solidFill>
                  <a:srgbClr val="FF0000"/>
                </a:solidFill>
              </a:rPr>
              <a:t>. 2018</a:t>
            </a:r>
          </a:p>
          <a:p>
            <a:r>
              <a:rPr lang="da-DK" sz="1100" dirty="0">
                <a:solidFill>
                  <a:srgbClr val="FF0000"/>
                </a:solidFill>
              </a:rPr>
              <a:t>Zeng H. </a:t>
            </a:r>
            <a:r>
              <a:rPr lang="da-DK" sz="1100" i="1" dirty="0">
                <a:solidFill>
                  <a:srgbClr val="FF0000"/>
                </a:solidFill>
              </a:rPr>
              <a:t>Sci Adv</a:t>
            </a:r>
            <a:r>
              <a:rPr lang="da-DK" sz="1100" dirty="0">
                <a:solidFill>
                  <a:srgbClr val="FF0000"/>
                </a:solidFill>
              </a:rPr>
              <a:t>. 2018</a:t>
            </a:r>
            <a:endParaRPr lang="en-US" sz="1100" dirty="0">
              <a:solidFill>
                <a:srgbClr val="FF0000"/>
              </a:solidFill>
            </a:endParaRPr>
          </a:p>
          <a:p>
            <a:r>
              <a:rPr lang="en-US" sz="1100" dirty="0" err="1">
                <a:solidFill>
                  <a:srgbClr val="FF0000"/>
                </a:solidFill>
              </a:rPr>
              <a:t>Joo</a:t>
            </a:r>
            <a:r>
              <a:rPr lang="en-US" sz="1100" dirty="0">
                <a:solidFill>
                  <a:srgbClr val="FF0000"/>
                </a:solidFill>
              </a:rPr>
              <a:t> JH. </a:t>
            </a:r>
            <a:r>
              <a:rPr lang="en-US" sz="1100" i="1" dirty="0" err="1">
                <a:solidFill>
                  <a:srgbClr val="FF0000"/>
                </a:solidFill>
              </a:rPr>
              <a:t>Mol</a:t>
            </a:r>
            <a:r>
              <a:rPr lang="en-US" sz="1100" i="1" dirty="0">
                <a:solidFill>
                  <a:srgbClr val="FF0000"/>
                </a:solidFill>
              </a:rPr>
              <a:t> Cell</a:t>
            </a:r>
            <a:r>
              <a:rPr lang="en-US" sz="1100" dirty="0">
                <a:solidFill>
                  <a:srgbClr val="FF0000"/>
                </a:solidFill>
              </a:rPr>
              <a:t>. 2016</a:t>
            </a:r>
          </a:p>
        </p:txBody>
      </p:sp>
      <p:sp>
        <p:nvSpPr>
          <p:cNvPr id="56" name="Rectangle 55"/>
          <p:cNvSpPr/>
          <p:nvPr/>
        </p:nvSpPr>
        <p:spPr>
          <a:xfrm>
            <a:off x="236219" y="4177629"/>
            <a:ext cx="1894697" cy="430887"/>
          </a:xfrm>
          <a:prstGeom prst="rect">
            <a:avLst/>
          </a:prstGeom>
        </p:spPr>
        <p:txBody>
          <a:bodyPr wrap="square">
            <a:spAutoFit/>
          </a:bodyPr>
          <a:lstStyle/>
          <a:p>
            <a:r>
              <a:rPr lang="en-US" sz="1100" dirty="0">
                <a:solidFill>
                  <a:srgbClr val="FF0000"/>
                </a:solidFill>
              </a:rPr>
              <a:t>Xie B. </a:t>
            </a:r>
            <a:r>
              <a:rPr lang="en-US" sz="1100" i="1" dirty="0">
                <a:solidFill>
                  <a:srgbClr val="FF0000"/>
                </a:solidFill>
              </a:rPr>
              <a:t>Ana Chem</a:t>
            </a:r>
            <a:r>
              <a:rPr lang="en-US" sz="1100" dirty="0">
                <a:solidFill>
                  <a:srgbClr val="FF0000"/>
                </a:solidFill>
              </a:rPr>
              <a:t>. 2018</a:t>
            </a:r>
          </a:p>
          <a:p>
            <a:r>
              <a:rPr lang="en-US" sz="1100" dirty="0">
                <a:solidFill>
                  <a:srgbClr val="FF0000"/>
                </a:solidFill>
              </a:rPr>
              <a:t>Jones DR. </a:t>
            </a:r>
            <a:r>
              <a:rPr lang="en-US" sz="1100" i="1" dirty="0">
                <a:solidFill>
                  <a:srgbClr val="FF0000"/>
                </a:solidFill>
              </a:rPr>
              <a:t>Anal Chem</a:t>
            </a:r>
            <a:r>
              <a:rPr lang="en-US" sz="1100" dirty="0">
                <a:solidFill>
                  <a:srgbClr val="FF0000"/>
                </a:solidFill>
              </a:rPr>
              <a:t>. 2014</a:t>
            </a:r>
          </a:p>
        </p:txBody>
      </p:sp>
      <p:sp>
        <p:nvSpPr>
          <p:cNvPr id="57" name="Rectangle 56"/>
          <p:cNvSpPr/>
          <p:nvPr/>
        </p:nvSpPr>
        <p:spPr>
          <a:xfrm>
            <a:off x="3560778" y="1484404"/>
            <a:ext cx="2665624" cy="600164"/>
          </a:xfrm>
          <a:prstGeom prst="rect">
            <a:avLst/>
          </a:prstGeom>
        </p:spPr>
        <p:txBody>
          <a:bodyPr wrap="square">
            <a:spAutoFit/>
          </a:bodyPr>
          <a:lstStyle/>
          <a:p>
            <a:r>
              <a:rPr lang="en-US" sz="1100" dirty="0">
                <a:solidFill>
                  <a:srgbClr val="FF0000"/>
                </a:solidFill>
              </a:rPr>
              <a:t>High AA. </a:t>
            </a:r>
            <a:r>
              <a:rPr lang="en-US" sz="1100" i="1" dirty="0">
                <a:solidFill>
                  <a:srgbClr val="FF0000"/>
                </a:solidFill>
              </a:rPr>
              <a:t>J Vis Exp</a:t>
            </a:r>
            <a:r>
              <a:rPr lang="en-US" sz="1100" dirty="0">
                <a:solidFill>
                  <a:srgbClr val="FF0000"/>
                </a:solidFill>
              </a:rPr>
              <a:t>. 2017; </a:t>
            </a:r>
          </a:p>
          <a:p>
            <a:r>
              <a:rPr lang="en-US" sz="1100" dirty="0">
                <a:solidFill>
                  <a:srgbClr val="FF0000"/>
                </a:solidFill>
              </a:rPr>
              <a:t>Niu M. </a:t>
            </a:r>
            <a:r>
              <a:rPr lang="en-US" sz="1100" i="1" dirty="0">
                <a:solidFill>
                  <a:srgbClr val="FF0000"/>
                </a:solidFill>
              </a:rPr>
              <a:t>Anal Chem</a:t>
            </a:r>
            <a:r>
              <a:rPr lang="en-US" sz="1100" dirty="0">
                <a:solidFill>
                  <a:srgbClr val="FF0000"/>
                </a:solidFill>
              </a:rPr>
              <a:t>. 2017</a:t>
            </a:r>
          </a:p>
          <a:p>
            <a:r>
              <a:rPr lang="en-US" sz="1100" dirty="0">
                <a:solidFill>
                  <a:srgbClr val="FF0000"/>
                </a:solidFill>
              </a:rPr>
              <a:t>Li Y. </a:t>
            </a:r>
            <a:r>
              <a:rPr lang="en-US" sz="1100" i="1" dirty="0">
                <a:solidFill>
                  <a:srgbClr val="FF0000"/>
                </a:solidFill>
              </a:rPr>
              <a:t>JPR</a:t>
            </a:r>
            <a:r>
              <a:rPr lang="en-US" sz="1100" dirty="0">
                <a:solidFill>
                  <a:srgbClr val="FF0000"/>
                </a:solidFill>
              </a:rPr>
              <a:t>. 2016</a:t>
            </a:r>
          </a:p>
        </p:txBody>
      </p:sp>
      <p:sp>
        <p:nvSpPr>
          <p:cNvPr id="58" name="Rectangle 57"/>
          <p:cNvSpPr/>
          <p:nvPr/>
        </p:nvSpPr>
        <p:spPr>
          <a:xfrm>
            <a:off x="164520" y="5256193"/>
            <a:ext cx="3629006" cy="430887"/>
          </a:xfrm>
          <a:prstGeom prst="rect">
            <a:avLst/>
          </a:prstGeom>
        </p:spPr>
        <p:txBody>
          <a:bodyPr wrap="square">
            <a:spAutoFit/>
          </a:bodyPr>
          <a:lstStyle/>
          <a:p>
            <a:r>
              <a:rPr lang="en-US" sz="1100" dirty="0">
                <a:solidFill>
                  <a:srgbClr val="FF0000"/>
                </a:solidFill>
              </a:rPr>
              <a:t>Key KK, Wang H, Clinic Proteomics. 2019</a:t>
            </a:r>
          </a:p>
          <a:p>
            <a:r>
              <a:rPr lang="en-US" sz="1100" dirty="0">
                <a:solidFill>
                  <a:srgbClr val="FF0000"/>
                </a:solidFill>
              </a:rPr>
              <a:t>Wang H, Mol. Neurodegeneration. 2020  </a:t>
            </a:r>
          </a:p>
        </p:txBody>
      </p:sp>
      <p:sp>
        <p:nvSpPr>
          <p:cNvPr id="61" name="Rectangle 60"/>
          <p:cNvSpPr/>
          <p:nvPr/>
        </p:nvSpPr>
        <p:spPr>
          <a:xfrm>
            <a:off x="2279567" y="3009454"/>
            <a:ext cx="2073351" cy="430887"/>
          </a:xfrm>
          <a:prstGeom prst="rect">
            <a:avLst/>
          </a:prstGeom>
        </p:spPr>
        <p:txBody>
          <a:bodyPr wrap="square">
            <a:spAutoFit/>
          </a:bodyPr>
          <a:lstStyle/>
          <a:p>
            <a:r>
              <a:rPr lang="en-US" sz="1100" dirty="0">
                <a:solidFill>
                  <a:srgbClr val="FF0000"/>
                </a:solidFill>
              </a:rPr>
              <a:t>Bai B. </a:t>
            </a:r>
            <a:r>
              <a:rPr lang="en-US" sz="1100" i="1" dirty="0">
                <a:solidFill>
                  <a:srgbClr val="FF0000"/>
                </a:solidFill>
              </a:rPr>
              <a:t>Methods Mol Biol</a:t>
            </a:r>
            <a:r>
              <a:rPr lang="en-US" sz="1100" dirty="0">
                <a:solidFill>
                  <a:srgbClr val="FF0000"/>
                </a:solidFill>
              </a:rPr>
              <a:t>. 2017</a:t>
            </a:r>
          </a:p>
          <a:p>
            <a:r>
              <a:rPr lang="en-US" sz="1100" dirty="0">
                <a:solidFill>
                  <a:srgbClr val="FF0000"/>
                </a:solidFill>
              </a:rPr>
              <a:t>Wu Z. </a:t>
            </a:r>
            <a:r>
              <a:rPr lang="en-US" sz="1100" i="1" dirty="0">
                <a:solidFill>
                  <a:srgbClr val="FF0000"/>
                </a:solidFill>
              </a:rPr>
              <a:t>Methods Mol Biol </a:t>
            </a:r>
            <a:r>
              <a:rPr lang="en-US" sz="1100" dirty="0">
                <a:solidFill>
                  <a:srgbClr val="FF0000"/>
                </a:solidFill>
              </a:rPr>
              <a:t>.2014</a:t>
            </a:r>
          </a:p>
        </p:txBody>
      </p:sp>
      <p:sp>
        <p:nvSpPr>
          <p:cNvPr id="66" name="Rectangle 65"/>
          <p:cNvSpPr/>
          <p:nvPr/>
        </p:nvSpPr>
        <p:spPr>
          <a:xfrm>
            <a:off x="154995" y="6035578"/>
            <a:ext cx="5306782" cy="261610"/>
          </a:xfrm>
          <a:prstGeom prst="rect">
            <a:avLst/>
          </a:prstGeom>
        </p:spPr>
        <p:txBody>
          <a:bodyPr wrap="square">
            <a:spAutoFit/>
          </a:bodyPr>
          <a:lstStyle/>
          <a:p>
            <a:r>
              <a:rPr lang="en-US" sz="1100" dirty="0">
                <a:solidFill>
                  <a:srgbClr val="FF0000"/>
                </a:solidFill>
              </a:rPr>
              <a:t>Lee KH. </a:t>
            </a:r>
            <a:r>
              <a:rPr lang="en-US" sz="1100" i="1" dirty="0">
                <a:solidFill>
                  <a:srgbClr val="FF0000"/>
                </a:solidFill>
              </a:rPr>
              <a:t>Cell</a:t>
            </a:r>
            <a:r>
              <a:rPr lang="en-US" sz="1100" dirty="0">
                <a:solidFill>
                  <a:srgbClr val="FF0000"/>
                </a:solidFill>
              </a:rPr>
              <a:t>. 2016; Martinez J. </a:t>
            </a:r>
            <a:r>
              <a:rPr lang="en-US" sz="1100" i="1" dirty="0">
                <a:solidFill>
                  <a:srgbClr val="FF0000"/>
                </a:solidFill>
              </a:rPr>
              <a:t>Nat Cell Biol</a:t>
            </a:r>
            <a:r>
              <a:rPr lang="en-US" sz="1100" dirty="0">
                <a:solidFill>
                  <a:srgbClr val="FF0000"/>
                </a:solidFill>
              </a:rPr>
              <a:t>. 2015; Mertz J. </a:t>
            </a:r>
            <a:r>
              <a:rPr lang="en-US" sz="1100" i="1" dirty="0">
                <a:solidFill>
                  <a:srgbClr val="FF0000"/>
                </a:solidFill>
              </a:rPr>
              <a:t>MCP</a:t>
            </a:r>
            <a:r>
              <a:rPr lang="en-US" sz="1100" dirty="0">
                <a:solidFill>
                  <a:srgbClr val="FF0000"/>
                </a:solidFill>
              </a:rPr>
              <a:t>. 2015</a:t>
            </a:r>
          </a:p>
        </p:txBody>
      </p:sp>
      <p:sp>
        <p:nvSpPr>
          <p:cNvPr id="67" name="Rectangle 66"/>
          <p:cNvSpPr/>
          <p:nvPr/>
        </p:nvSpPr>
        <p:spPr>
          <a:xfrm>
            <a:off x="207964" y="3061306"/>
            <a:ext cx="2073351" cy="430887"/>
          </a:xfrm>
          <a:prstGeom prst="rect">
            <a:avLst/>
          </a:prstGeom>
        </p:spPr>
        <p:txBody>
          <a:bodyPr wrap="square">
            <a:spAutoFit/>
          </a:bodyPr>
          <a:lstStyle/>
          <a:p>
            <a:r>
              <a:rPr lang="en-US" sz="1100" dirty="0">
                <a:solidFill>
                  <a:srgbClr val="FF0000"/>
                </a:solidFill>
              </a:rPr>
              <a:t>Gao Y. </a:t>
            </a:r>
            <a:r>
              <a:rPr lang="en-US" sz="1100" i="1" dirty="0">
                <a:solidFill>
                  <a:srgbClr val="FF0000"/>
                </a:solidFill>
              </a:rPr>
              <a:t>MCP</a:t>
            </a:r>
            <a:r>
              <a:rPr lang="en-US" sz="1100" dirty="0">
                <a:solidFill>
                  <a:srgbClr val="FF0000"/>
                </a:solidFill>
              </a:rPr>
              <a:t>. 2016</a:t>
            </a:r>
          </a:p>
          <a:p>
            <a:r>
              <a:rPr lang="en-US" sz="1100" dirty="0">
                <a:solidFill>
                  <a:srgbClr val="FF0000"/>
                </a:solidFill>
              </a:rPr>
              <a:t>Tan H. </a:t>
            </a:r>
            <a:r>
              <a:rPr lang="en-US" sz="1100" i="1" dirty="0">
                <a:solidFill>
                  <a:srgbClr val="FF0000"/>
                </a:solidFill>
              </a:rPr>
              <a:t>Proteomics</a:t>
            </a:r>
            <a:r>
              <a:rPr lang="en-US" sz="1100" dirty="0">
                <a:solidFill>
                  <a:srgbClr val="FF0000"/>
                </a:solidFill>
              </a:rPr>
              <a:t>. 2015</a:t>
            </a:r>
          </a:p>
        </p:txBody>
      </p:sp>
      <p:sp>
        <p:nvSpPr>
          <p:cNvPr id="69" name="Rectangle 68"/>
          <p:cNvSpPr/>
          <p:nvPr/>
        </p:nvSpPr>
        <p:spPr>
          <a:xfrm>
            <a:off x="266719" y="1473655"/>
            <a:ext cx="3294059" cy="938719"/>
          </a:xfrm>
          <a:prstGeom prst="rect">
            <a:avLst/>
          </a:prstGeom>
        </p:spPr>
        <p:txBody>
          <a:bodyPr wrap="square">
            <a:spAutoFit/>
          </a:bodyPr>
          <a:lstStyle/>
          <a:p>
            <a:r>
              <a:rPr lang="en-US" sz="1100" dirty="0">
                <a:solidFill>
                  <a:srgbClr val="FF0000"/>
                </a:solidFill>
              </a:rPr>
              <a:t>Wang H. </a:t>
            </a:r>
            <a:r>
              <a:rPr lang="en-US" sz="1100" i="1" dirty="0">
                <a:solidFill>
                  <a:srgbClr val="FF0000"/>
                </a:solidFill>
              </a:rPr>
              <a:t>JPR</a:t>
            </a:r>
            <a:r>
              <a:rPr lang="en-US" sz="1100" dirty="0">
                <a:solidFill>
                  <a:srgbClr val="FF0000"/>
                </a:solidFill>
              </a:rPr>
              <a:t>.2015; </a:t>
            </a:r>
          </a:p>
          <a:p>
            <a:r>
              <a:rPr lang="en-US" sz="1100" dirty="0">
                <a:solidFill>
                  <a:srgbClr val="FF0000"/>
                </a:solidFill>
              </a:rPr>
              <a:t>Pagala VR. </a:t>
            </a:r>
            <a:r>
              <a:rPr lang="en-US" sz="1100" i="1" dirty="0">
                <a:solidFill>
                  <a:srgbClr val="FF0000"/>
                </a:solidFill>
              </a:rPr>
              <a:t>Methods </a:t>
            </a:r>
            <a:r>
              <a:rPr lang="en-US" sz="1100" i="1" dirty="0" err="1">
                <a:solidFill>
                  <a:srgbClr val="FF0000"/>
                </a:solidFill>
              </a:rPr>
              <a:t>Mol</a:t>
            </a:r>
            <a:r>
              <a:rPr lang="en-US" sz="1100" i="1" dirty="0">
                <a:solidFill>
                  <a:srgbClr val="FF0000"/>
                </a:solidFill>
              </a:rPr>
              <a:t> Biol</a:t>
            </a:r>
            <a:r>
              <a:rPr lang="en-US" sz="1100" dirty="0">
                <a:solidFill>
                  <a:srgbClr val="FF0000"/>
                </a:solidFill>
              </a:rPr>
              <a:t>. 2015</a:t>
            </a:r>
          </a:p>
          <a:p>
            <a:r>
              <a:rPr lang="en-US" sz="1100" dirty="0">
                <a:solidFill>
                  <a:srgbClr val="FF0000"/>
                </a:solidFill>
              </a:rPr>
              <a:t>Wang X. </a:t>
            </a:r>
            <a:r>
              <a:rPr lang="en-US" sz="1100" i="1" dirty="0">
                <a:solidFill>
                  <a:srgbClr val="FF0000"/>
                </a:solidFill>
              </a:rPr>
              <a:t>MCP</a:t>
            </a:r>
            <a:r>
              <a:rPr lang="en-US" sz="1100" dirty="0">
                <a:solidFill>
                  <a:srgbClr val="FF0000"/>
                </a:solidFill>
              </a:rPr>
              <a:t>. 2014; Bai B. </a:t>
            </a:r>
            <a:r>
              <a:rPr lang="en-US" sz="1100" i="1" dirty="0">
                <a:solidFill>
                  <a:srgbClr val="FF0000"/>
                </a:solidFill>
              </a:rPr>
              <a:t>JPR</a:t>
            </a:r>
            <a:r>
              <a:rPr lang="en-US" sz="1100" dirty="0">
                <a:solidFill>
                  <a:srgbClr val="FF0000"/>
                </a:solidFill>
              </a:rPr>
              <a:t>. 2014</a:t>
            </a:r>
          </a:p>
          <a:p>
            <a:r>
              <a:rPr lang="en-US" sz="1100" dirty="0">
                <a:solidFill>
                  <a:srgbClr val="FF0000"/>
                </a:solidFill>
              </a:rPr>
              <a:t>Dey KK. </a:t>
            </a:r>
            <a:r>
              <a:rPr lang="en-US" sz="1100" i="1" dirty="0" err="1">
                <a:solidFill>
                  <a:srgbClr val="FF0000"/>
                </a:solidFill>
              </a:rPr>
              <a:t>Clin</a:t>
            </a:r>
            <a:r>
              <a:rPr lang="en-US" sz="1100" i="1" dirty="0">
                <a:solidFill>
                  <a:srgbClr val="FF0000"/>
                </a:solidFill>
              </a:rPr>
              <a:t> Proteomics</a:t>
            </a:r>
            <a:r>
              <a:rPr lang="en-US" sz="1100" dirty="0">
                <a:solidFill>
                  <a:srgbClr val="FF0000"/>
                </a:solidFill>
              </a:rPr>
              <a:t>. 2019</a:t>
            </a:r>
          </a:p>
          <a:p>
            <a:endParaRPr lang="en-US" sz="1100" dirty="0">
              <a:solidFill>
                <a:srgbClr val="FF0000"/>
              </a:solidFill>
            </a:endParaRPr>
          </a:p>
        </p:txBody>
      </p:sp>
      <p:sp>
        <p:nvSpPr>
          <p:cNvPr id="30" name="Rectangle 20"/>
          <p:cNvSpPr>
            <a:spLocks noChangeArrowheads="1"/>
          </p:cNvSpPr>
          <p:nvPr/>
        </p:nvSpPr>
        <p:spPr bwMode="auto">
          <a:xfrm>
            <a:off x="54410" y="636759"/>
            <a:ext cx="9035181" cy="76200"/>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24059356"/>
      </p:ext>
    </p:extLst>
  </p:cSld>
  <p:clrMapOvr>
    <a:masterClrMapping/>
  </p:clrMapOvr>
  <mc:AlternateContent xmlns:mc="http://schemas.openxmlformats.org/markup-compatibility/2006" xmlns:p14="http://schemas.microsoft.com/office/powerpoint/2010/main">
    <mc:Choice Requires="p14">
      <p:transition spd="slow" p14:dur="2000" advTm="915"/>
    </mc:Choice>
    <mc:Fallback xmlns="">
      <p:transition spd="slow" advTm="91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06401" y="169026"/>
            <a:ext cx="828039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r>
              <a:rPr lang="en-US" altLang="zh-CN" sz="2800" b="1" dirty="0"/>
              <a:t>Summary</a:t>
            </a:r>
            <a:endParaRPr lang="en-US" altLang="en-US" sz="2800" b="1" dirty="0"/>
          </a:p>
        </p:txBody>
      </p:sp>
      <p:sp>
        <p:nvSpPr>
          <p:cNvPr id="5" name="Rectangle 20"/>
          <p:cNvSpPr>
            <a:spLocks noChangeArrowheads="1"/>
          </p:cNvSpPr>
          <p:nvPr/>
        </p:nvSpPr>
        <p:spPr bwMode="auto">
          <a:xfrm>
            <a:off x="54410" y="762000"/>
            <a:ext cx="9035181" cy="76200"/>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None/>
            </a:pPr>
            <a:endParaRPr lang="en-US" altLang="en-US" sz="1148" kern="0">
              <a:solidFill>
                <a:prstClr val="black"/>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BAEEE807-1B97-2BDE-FEA4-BE3FCC506ED1}"/>
              </a:ext>
            </a:extLst>
          </p:cNvPr>
          <p:cNvSpPr txBox="1"/>
          <p:nvPr/>
        </p:nvSpPr>
        <p:spPr>
          <a:xfrm>
            <a:off x="838200" y="1000287"/>
            <a:ext cx="3237069" cy="584775"/>
          </a:xfrm>
          <a:prstGeom prst="rect">
            <a:avLst/>
          </a:prstGeom>
          <a:noFill/>
        </p:spPr>
        <p:txBody>
          <a:bodyPr wrap="square" rtlCol="0">
            <a:spAutoFit/>
          </a:bodyPr>
          <a:lstStyle/>
          <a:p>
            <a:pPr algn="ctr"/>
            <a:r>
              <a:rPr lang="en-US" altLang="zh-CN" sz="3200" dirty="0"/>
              <a:t>Blood Ecosystem</a:t>
            </a:r>
            <a:endParaRPr lang="zh-CN" altLang="en-US" sz="3200" dirty="0"/>
          </a:p>
        </p:txBody>
      </p:sp>
      <p:sp>
        <p:nvSpPr>
          <p:cNvPr id="8" name="文本框 7">
            <a:extLst>
              <a:ext uri="{FF2B5EF4-FFF2-40B4-BE49-F238E27FC236}">
                <a16:creationId xmlns:a16="http://schemas.microsoft.com/office/drawing/2014/main" id="{DFBD116B-21F2-DC4D-8F0B-E23FA3807CA7}"/>
              </a:ext>
            </a:extLst>
          </p:cNvPr>
          <p:cNvSpPr txBox="1"/>
          <p:nvPr/>
        </p:nvSpPr>
        <p:spPr>
          <a:xfrm>
            <a:off x="5181600" y="1992525"/>
            <a:ext cx="3962399" cy="1938992"/>
          </a:xfrm>
          <a:prstGeom prst="rect">
            <a:avLst/>
          </a:prstGeom>
          <a:noFill/>
        </p:spPr>
        <p:txBody>
          <a:bodyPr wrap="square">
            <a:spAutoFit/>
          </a:bodyPr>
          <a:lstStyle/>
          <a:p>
            <a:pPr marL="342900" indent="-342900">
              <a:buFont typeface="Arial" panose="020B0604020202020204" pitchFamily="34" charset="0"/>
              <a:buChar char="•"/>
            </a:pPr>
            <a:r>
              <a:rPr lang="en-US" altLang="zh-CN" sz="2400" dirty="0">
                <a:solidFill>
                  <a:srgbClr val="0000FF"/>
                </a:solidFill>
              </a:rPr>
              <a:t>‘Blood</a:t>
            </a:r>
            <a:r>
              <a:rPr lang="zh-CN" altLang="en-US" sz="2400" dirty="0">
                <a:solidFill>
                  <a:srgbClr val="0000FF"/>
                </a:solidFill>
              </a:rPr>
              <a:t> </a:t>
            </a:r>
            <a:r>
              <a:rPr lang="en-US" altLang="zh-CN" sz="2400" dirty="0">
                <a:solidFill>
                  <a:srgbClr val="0000FF"/>
                </a:solidFill>
              </a:rPr>
              <a:t>Ecosystem’ </a:t>
            </a:r>
            <a:r>
              <a:rPr lang="en-US" altLang="zh-CN" sz="2400" dirty="0"/>
              <a:t>concept</a:t>
            </a:r>
            <a:r>
              <a:rPr lang="zh-CN" altLang="en-US" sz="2400" dirty="0"/>
              <a:t> </a:t>
            </a:r>
            <a:r>
              <a:rPr lang="en-US" altLang="zh-CN" sz="2400" dirty="0"/>
              <a:t>first</a:t>
            </a:r>
            <a:r>
              <a:rPr lang="zh-CN" altLang="en-US" sz="2400" dirty="0"/>
              <a:t> </a:t>
            </a:r>
            <a:r>
              <a:rPr lang="en-US" altLang="zh-CN" sz="2400" dirty="0"/>
              <a:t>reported</a:t>
            </a:r>
            <a:r>
              <a:rPr lang="zh-CN" altLang="en-US" sz="2400" dirty="0"/>
              <a:t> </a:t>
            </a:r>
            <a:r>
              <a:rPr lang="en-US" altLang="zh-CN" sz="2400" dirty="0"/>
              <a:t>in</a:t>
            </a:r>
            <a:r>
              <a:rPr lang="zh-CN" altLang="en-US" sz="2400" dirty="0"/>
              <a:t> </a:t>
            </a:r>
            <a:r>
              <a:rPr lang="en-US" altLang="zh-CN" sz="2400" dirty="0"/>
              <a:t>high</a:t>
            </a:r>
            <a:r>
              <a:rPr lang="zh-CN" altLang="en-US" sz="2400" dirty="0"/>
              <a:t> </a:t>
            </a:r>
            <a:r>
              <a:rPr lang="en-US" altLang="zh-CN" sz="2400" dirty="0"/>
              <a:t>profile</a:t>
            </a:r>
            <a:r>
              <a:rPr lang="zh-CN" altLang="en-US" sz="2400" dirty="0"/>
              <a:t> </a:t>
            </a:r>
            <a:r>
              <a:rPr lang="en-US" altLang="zh-CN" sz="2400" dirty="0"/>
              <a:t>journal</a:t>
            </a:r>
          </a:p>
          <a:p>
            <a:pPr marL="342900" indent="-342900">
              <a:buFont typeface="Arial" panose="020B0604020202020204" pitchFamily="34" charset="0"/>
              <a:buChar char="•"/>
            </a:pPr>
            <a:endParaRPr lang="en-US" altLang="zh-CN" sz="2400" dirty="0"/>
          </a:p>
          <a:p>
            <a:pPr marL="342900" indent="-342900">
              <a:buFont typeface="Arial" panose="020B0604020202020204" pitchFamily="34" charset="0"/>
              <a:buChar char="•"/>
            </a:pPr>
            <a:r>
              <a:rPr lang="en-US" altLang="zh-CN" sz="2400" dirty="0"/>
              <a:t>Selected as </a:t>
            </a:r>
            <a:r>
              <a:rPr lang="en-US" altLang="zh-CN" sz="2400" dirty="0">
                <a:solidFill>
                  <a:srgbClr val="0000FF"/>
                </a:solidFill>
              </a:rPr>
              <a:t>Cover story </a:t>
            </a:r>
            <a:endParaRPr lang="zh-CN" altLang="en-US" sz="2400" dirty="0">
              <a:solidFill>
                <a:srgbClr val="0000FF"/>
              </a:solidFill>
            </a:endParaRPr>
          </a:p>
        </p:txBody>
      </p:sp>
      <p:pic>
        <p:nvPicPr>
          <p:cNvPr id="3" name="图片 2">
            <a:extLst>
              <a:ext uri="{FF2B5EF4-FFF2-40B4-BE49-F238E27FC236}">
                <a16:creationId xmlns:a16="http://schemas.microsoft.com/office/drawing/2014/main" id="{0C0D001C-69B0-BD48-1B61-9BDAC7F76A89}"/>
              </a:ext>
            </a:extLst>
          </p:cNvPr>
          <p:cNvPicPr>
            <a:picLocks noChangeAspect="1"/>
          </p:cNvPicPr>
          <p:nvPr/>
        </p:nvPicPr>
        <p:blipFill>
          <a:blip r:embed="rId3"/>
          <a:stretch>
            <a:fillRect/>
          </a:stretch>
        </p:blipFill>
        <p:spPr>
          <a:xfrm>
            <a:off x="609600" y="1585062"/>
            <a:ext cx="3962398" cy="5149106"/>
          </a:xfrm>
          <a:prstGeom prst="rect">
            <a:avLst/>
          </a:prstGeom>
        </p:spPr>
      </p:pic>
    </p:spTree>
    <p:extLst>
      <p:ext uri="{BB962C8B-B14F-4D97-AF65-F5344CB8AC3E}">
        <p14:creationId xmlns:p14="http://schemas.microsoft.com/office/powerpoint/2010/main" val="1063806823"/>
      </p:ext>
    </p:extLst>
  </p:cSld>
  <p:clrMapOvr>
    <a:masterClrMapping/>
  </p:clrMapOvr>
  <mc:AlternateContent xmlns:mc="http://schemas.openxmlformats.org/markup-compatibility/2006" xmlns:p14="http://schemas.microsoft.com/office/powerpoint/2010/main">
    <mc:Choice Requires="p14">
      <p:transition spd="slow" p14:dur="2000" advTm="34"/>
    </mc:Choice>
    <mc:Fallback xmlns="">
      <p:transition spd="slow" advTm="3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265515" y="821403"/>
            <a:ext cx="867410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Title 1"/>
          <p:cNvSpPr txBox="1"/>
          <p:nvPr/>
        </p:nvSpPr>
        <p:spPr>
          <a:xfrm>
            <a:off x="12032" y="76695"/>
            <a:ext cx="9058148" cy="7315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en-US" sz="3200" b="1" dirty="0"/>
              <a:t>Acknowledgements</a:t>
            </a:r>
          </a:p>
        </p:txBody>
      </p:sp>
      <p:pic>
        <p:nvPicPr>
          <p:cNvPr id="1026" name="Picture 2" descr="See the source image">
            <a:extLst>
              <a:ext uri="{FF2B5EF4-FFF2-40B4-BE49-F238E27FC236}">
                <a16:creationId xmlns:a16="http://schemas.microsoft.com/office/drawing/2014/main" id="{8D4861E6-983D-D21D-9696-150DD94CD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1605" y="4092934"/>
            <a:ext cx="1439416" cy="119582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8E13A4A-CC5A-A9AF-191B-482EBEED472C}"/>
              </a:ext>
            </a:extLst>
          </p:cNvPr>
          <p:cNvSpPr txBox="1"/>
          <p:nvPr/>
        </p:nvSpPr>
        <p:spPr>
          <a:xfrm>
            <a:off x="5583482" y="5231769"/>
            <a:ext cx="3408118" cy="1384995"/>
          </a:xfrm>
          <a:prstGeom prst="rect">
            <a:avLst/>
          </a:prstGeom>
          <a:noFill/>
        </p:spPr>
        <p:txBody>
          <a:bodyPr wrap="square">
            <a:spAutoFit/>
          </a:bodyPr>
          <a:lstStyle/>
          <a:p>
            <a:pPr marL="285750" indent="-285750">
              <a:buFont typeface="Arial" panose="020B0604020202020204" pitchFamily="34" charset="0"/>
              <a:buChar char="•"/>
            </a:pPr>
            <a:r>
              <a:rPr lang="zh-CN" altLang="en-US" sz="1400" dirty="0">
                <a:solidFill>
                  <a:srgbClr val="0000FF"/>
                </a:solidFill>
                <a:latin typeface="微软雅黑" panose="020B0503020204020204" pitchFamily="34" charset="-122"/>
                <a:ea typeface="微软雅黑" panose="020B0503020204020204" pitchFamily="34" charset="-122"/>
              </a:rPr>
              <a:t>天津海河实验室揭榜挂帅项目</a:t>
            </a:r>
            <a:endParaRPr lang="en-US" altLang="zh-CN" sz="1400" dirty="0">
              <a:solidFill>
                <a:srgbClr val="0000FF"/>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rgbClr val="0000FF"/>
                </a:solidFill>
                <a:latin typeface="微软雅黑" panose="020B0503020204020204" pitchFamily="34" charset="-122"/>
                <a:ea typeface="微软雅黑" panose="020B0503020204020204" pitchFamily="34" charset="-122"/>
              </a:rPr>
              <a:t>医科院创新工程</a:t>
            </a:r>
            <a:endParaRPr lang="en-US" altLang="zh-CN" sz="1400" dirty="0">
              <a:solidFill>
                <a:srgbClr val="0000FF"/>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rgbClr val="0000FF"/>
                </a:solidFill>
                <a:latin typeface="微软雅黑" panose="020B0503020204020204" pitchFamily="34" charset="-122"/>
                <a:ea typeface="微软雅黑" panose="020B0503020204020204" pitchFamily="34" charset="-122"/>
              </a:rPr>
              <a:t>天津市杰出青年基金</a:t>
            </a:r>
            <a:endParaRPr lang="en-US" altLang="zh-CN" sz="1400" dirty="0">
              <a:solidFill>
                <a:srgbClr val="0000FF"/>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rgbClr val="0000FF"/>
                </a:solidFill>
                <a:latin typeface="微软雅黑" panose="020B0503020204020204" pitchFamily="34" charset="-122"/>
                <a:ea typeface="微软雅黑" panose="020B0503020204020204" pitchFamily="34" charset="-122"/>
              </a:rPr>
              <a:t>国家高层次留学回国人才资助项目</a:t>
            </a:r>
            <a:endParaRPr lang="en-US" altLang="zh-CN" sz="1400" dirty="0">
              <a:solidFill>
                <a:srgbClr val="0000FF"/>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rgbClr val="0000FF"/>
                </a:solidFill>
                <a:latin typeface="微软雅黑" panose="020B0503020204020204" pitchFamily="34" charset="-122"/>
                <a:ea typeface="微软雅黑" panose="020B0503020204020204" pitchFamily="34" charset="-122"/>
              </a:rPr>
              <a:t>国自然面上</a:t>
            </a:r>
            <a:endParaRPr lang="en-US" altLang="zh-CN" sz="1400" dirty="0">
              <a:solidFill>
                <a:srgbClr val="0000FF"/>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400" dirty="0">
                <a:solidFill>
                  <a:srgbClr val="0000FF"/>
                </a:solidFill>
                <a:latin typeface="微软雅黑" panose="020B0503020204020204" pitchFamily="34" charset="-122"/>
                <a:ea typeface="微软雅黑" panose="020B0503020204020204" pitchFamily="34" charset="-122"/>
              </a:rPr>
              <a:t>天津海河科技领军人才项目</a:t>
            </a:r>
            <a:endParaRPr lang="en-US" altLang="zh-CN" sz="1400" dirty="0">
              <a:solidFill>
                <a:srgbClr val="0000FF"/>
              </a:solidFill>
              <a:latin typeface="微软雅黑" panose="020B0503020204020204" pitchFamily="34" charset="-122"/>
              <a:ea typeface="微软雅黑" panose="020B0503020204020204" pitchFamily="34" charset="-122"/>
            </a:endParaRPr>
          </a:p>
        </p:txBody>
      </p:sp>
      <p:pic>
        <p:nvPicPr>
          <p:cNvPr id="39" name="Picture 11">
            <a:extLst>
              <a:ext uri="{FF2B5EF4-FFF2-40B4-BE49-F238E27FC236}">
                <a16:creationId xmlns:a16="http://schemas.microsoft.com/office/drawing/2014/main" id="{F75A0D62-0D7E-7E02-E77E-C2EB2DAC3588}"/>
              </a:ext>
            </a:extLst>
          </p:cNvPr>
          <p:cNvPicPr>
            <a:picLocks noChangeAspect="1"/>
          </p:cNvPicPr>
          <p:nvPr/>
        </p:nvPicPr>
        <p:blipFill>
          <a:blip r:embed="rId4"/>
          <a:stretch>
            <a:fillRect/>
          </a:stretch>
        </p:blipFill>
        <p:spPr>
          <a:xfrm>
            <a:off x="5753212" y="4193082"/>
            <a:ext cx="1278942" cy="1051299"/>
          </a:xfrm>
          <a:prstGeom prst="rect">
            <a:avLst/>
          </a:prstGeom>
        </p:spPr>
      </p:pic>
      <p:grpSp>
        <p:nvGrpSpPr>
          <p:cNvPr id="8" name="组合 7">
            <a:extLst>
              <a:ext uri="{FF2B5EF4-FFF2-40B4-BE49-F238E27FC236}">
                <a16:creationId xmlns:a16="http://schemas.microsoft.com/office/drawing/2014/main" id="{F75C1C01-009D-154B-8473-86FCF76D9EA9}"/>
              </a:ext>
            </a:extLst>
          </p:cNvPr>
          <p:cNvGrpSpPr/>
          <p:nvPr/>
        </p:nvGrpSpPr>
        <p:grpSpPr>
          <a:xfrm>
            <a:off x="152400" y="5486400"/>
            <a:ext cx="5293011" cy="1253409"/>
            <a:chOff x="6841906" y="4754775"/>
            <a:chExt cx="5293011" cy="1253409"/>
          </a:xfrm>
        </p:grpSpPr>
        <p:pic>
          <p:nvPicPr>
            <p:cNvPr id="10" name="图片 9">
              <a:extLst>
                <a:ext uri="{FF2B5EF4-FFF2-40B4-BE49-F238E27FC236}">
                  <a16:creationId xmlns:a16="http://schemas.microsoft.com/office/drawing/2014/main" id="{4C497FC7-F5A4-6247-84C3-4F9C90505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8770" y="4764503"/>
              <a:ext cx="643194" cy="894624"/>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E2F6CFE4-590D-BA47-A6AB-5C2D2E0E5B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678"/>
            <a:stretch/>
          </p:blipFill>
          <p:spPr>
            <a:xfrm>
              <a:off x="7869081" y="4766437"/>
              <a:ext cx="644109" cy="892689"/>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A7732A31-F851-C046-8FE0-F2252FD116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7927" y="4766437"/>
              <a:ext cx="645966" cy="904352"/>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91DEDB40-56C4-F449-87A8-616D7FD88770}"/>
                </a:ext>
              </a:extLst>
            </p:cNvPr>
            <p:cNvPicPr>
              <a:picLocks noChangeAspect="1"/>
            </p:cNvPicPr>
            <p:nvPr/>
          </p:nvPicPr>
          <p:blipFill>
            <a:blip r:embed="rId8" cstate="print"/>
            <a:stretch>
              <a:fillRect/>
            </a:stretch>
          </p:blipFill>
          <p:spPr bwMode="auto">
            <a:xfrm>
              <a:off x="10953930" y="4754775"/>
              <a:ext cx="710625" cy="902417"/>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4ED73CC7-E5DC-C246-A177-6645251B01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17716" y="4764503"/>
              <a:ext cx="733395" cy="906286"/>
            </a:xfrm>
            <a:prstGeom prst="rect">
              <a:avLst/>
            </a:prstGeom>
            <a:ln>
              <a:noFill/>
            </a:ln>
            <a:effectLst>
              <a:outerShdw blurRad="292100" dist="139700" dir="2700000" algn="tl" rotWithShape="0">
                <a:srgbClr val="333333">
                  <a:alpha val="65000"/>
                </a:srgbClr>
              </a:outerShdw>
            </a:effectLst>
          </p:spPr>
        </p:pic>
        <p:sp>
          <p:nvSpPr>
            <p:cNvPr id="16" name="文本框 15">
              <a:extLst>
                <a:ext uri="{FF2B5EF4-FFF2-40B4-BE49-F238E27FC236}">
                  <a16:creationId xmlns:a16="http://schemas.microsoft.com/office/drawing/2014/main" id="{9230C755-B539-DF4B-B584-08B7A5B9D9B3}"/>
                </a:ext>
              </a:extLst>
            </p:cNvPr>
            <p:cNvSpPr txBox="1"/>
            <p:nvPr/>
          </p:nvSpPr>
          <p:spPr>
            <a:xfrm>
              <a:off x="6841906" y="5700407"/>
              <a:ext cx="5293011" cy="307777"/>
            </a:xfrm>
            <a:prstGeom prst="rect">
              <a:avLst/>
            </a:prstGeom>
            <a:noFill/>
          </p:spPr>
          <p:txBody>
            <a:bodyPr wrap="square" rtlCol="0">
              <a:spAutoFit/>
            </a:bodyPr>
            <a:lstStyle/>
            <a:p>
              <a:r>
                <a:rPr lang="zh-CN" altLang="en-US" sz="1400" dirty="0">
                  <a:solidFill>
                    <a:srgbClr val="002060"/>
                  </a:solidFill>
                  <a:latin typeface="微软雅黑" panose="020B0503020204020204" pitchFamily="34" charset="-122"/>
                  <a:ea typeface="微软雅黑" panose="020B0503020204020204" pitchFamily="34" charset="-122"/>
                </a:rPr>
                <a:t>     刘翠翠    谢小韦     牛明明   王瑛睿      程雪莲       张标</a:t>
              </a:r>
            </a:p>
          </p:txBody>
        </p:sp>
        <p:pic>
          <p:nvPicPr>
            <p:cNvPr id="17" name="图片 16">
              <a:extLst>
                <a:ext uri="{FF2B5EF4-FFF2-40B4-BE49-F238E27FC236}">
                  <a16:creationId xmlns:a16="http://schemas.microsoft.com/office/drawing/2014/main" id="{CC7EADC5-0CDB-9542-8E84-56771965C3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0703" y="4765601"/>
              <a:ext cx="645966" cy="905188"/>
            </a:xfrm>
            <a:prstGeom prst="rect">
              <a:avLst/>
            </a:prstGeom>
            <a:ln>
              <a:noFill/>
            </a:ln>
            <a:effectLst>
              <a:outerShdw blurRad="292100" dist="139700" dir="2700000" algn="tl" rotWithShape="0">
                <a:srgbClr val="333333">
                  <a:alpha val="65000"/>
                </a:srgbClr>
              </a:outerShdw>
            </a:effectLst>
          </p:spPr>
        </p:pic>
      </p:grpSp>
      <p:pic>
        <p:nvPicPr>
          <p:cNvPr id="20" name="图片 19">
            <a:extLst>
              <a:ext uri="{FF2B5EF4-FFF2-40B4-BE49-F238E27FC236}">
                <a16:creationId xmlns:a16="http://schemas.microsoft.com/office/drawing/2014/main" id="{6E58631D-7783-414A-9D8E-535AB73567C5}"/>
              </a:ext>
            </a:extLst>
          </p:cNvPr>
          <p:cNvPicPr>
            <a:picLocks noChangeAspect="1"/>
          </p:cNvPicPr>
          <p:nvPr/>
        </p:nvPicPr>
        <p:blipFill rotWithShape="1">
          <a:blip r:embed="rId11"/>
          <a:srcRect t="5466"/>
          <a:stretch/>
        </p:blipFill>
        <p:spPr>
          <a:xfrm>
            <a:off x="5306419" y="1609096"/>
            <a:ext cx="3499594" cy="2483837"/>
          </a:xfrm>
          <a:prstGeom prst="rect">
            <a:avLst/>
          </a:prstGeom>
        </p:spPr>
      </p:pic>
      <p:sp>
        <p:nvSpPr>
          <p:cNvPr id="4" name="文本框 3">
            <a:extLst>
              <a:ext uri="{FF2B5EF4-FFF2-40B4-BE49-F238E27FC236}">
                <a16:creationId xmlns:a16="http://schemas.microsoft.com/office/drawing/2014/main" id="{F4081A7E-21E4-864C-A5D1-1E854F997942}"/>
              </a:ext>
            </a:extLst>
          </p:cNvPr>
          <p:cNvSpPr txBox="1"/>
          <p:nvPr/>
        </p:nvSpPr>
        <p:spPr>
          <a:xfrm>
            <a:off x="5334000" y="1371600"/>
            <a:ext cx="1031051" cy="261610"/>
          </a:xfrm>
          <a:prstGeom prst="rect">
            <a:avLst/>
          </a:prstGeom>
          <a:noFill/>
        </p:spPr>
        <p:txBody>
          <a:bodyPr wrap="none" rtlCol="0">
            <a:spAutoFit/>
          </a:bodyPr>
          <a:lstStyle/>
          <a:p>
            <a:r>
              <a:rPr kumimoji="1" lang="zh-CN" altLang="en-US" sz="1100" dirty="0">
                <a:solidFill>
                  <a:srgbClr val="0000FF"/>
                </a:solidFill>
              </a:rPr>
              <a:t>课题组成员：</a:t>
            </a:r>
          </a:p>
        </p:txBody>
      </p:sp>
      <p:pic>
        <p:nvPicPr>
          <p:cNvPr id="5" name="Picture 2">
            <a:extLst>
              <a:ext uri="{FF2B5EF4-FFF2-40B4-BE49-F238E27FC236}">
                <a16:creationId xmlns:a16="http://schemas.microsoft.com/office/drawing/2014/main" id="{AC99183B-27C6-F22C-E1E5-5C6BE44D84C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2774" y="1487666"/>
            <a:ext cx="741226" cy="10243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6">
            <a:extLst>
              <a:ext uri="{FF2B5EF4-FFF2-40B4-BE49-F238E27FC236}">
                <a16:creationId xmlns:a16="http://schemas.microsoft.com/office/drawing/2014/main" id="{5A802B56-418F-3F0D-DA7F-4D473A90F1EB}"/>
              </a:ext>
            </a:extLst>
          </p:cNvPr>
          <p:cNvSpPr/>
          <p:nvPr/>
        </p:nvSpPr>
        <p:spPr>
          <a:xfrm>
            <a:off x="592516" y="2539830"/>
            <a:ext cx="1617284" cy="323165"/>
          </a:xfrm>
          <a:prstGeom prst="rect">
            <a:avLst/>
          </a:prstGeom>
        </p:spPr>
        <p:txBody>
          <a:bodyPr wrap="square">
            <a:spAutoFit/>
          </a:bodyPr>
          <a:lstStyle/>
          <a:p>
            <a:r>
              <a:rPr lang="en-US" altLang="zh-CN" sz="1500" b="1" dirty="0">
                <a:solidFill>
                  <a:srgbClr val="C00000"/>
                </a:solidFill>
                <a:latin typeface="微软雅黑" panose="020B0503020204020204" charset="-122"/>
                <a:ea typeface="微软雅黑" panose="020B0503020204020204" charset="-122"/>
              </a:rPr>
              <a:t>Tao Cheng</a:t>
            </a:r>
          </a:p>
        </p:txBody>
      </p:sp>
      <p:pic>
        <p:nvPicPr>
          <p:cNvPr id="7" name="Picture 6">
            <a:extLst>
              <a:ext uri="{FF2B5EF4-FFF2-40B4-BE49-F238E27FC236}">
                <a16:creationId xmlns:a16="http://schemas.microsoft.com/office/drawing/2014/main" id="{6CE98B7D-4C83-AB08-8AC3-95F76391DA8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3871" y="1504986"/>
            <a:ext cx="681207" cy="9414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6">
            <a:extLst>
              <a:ext uri="{FF2B5EF4-FFF2-40B4-BE49-F238E27FC236}">
                <a16:creationId xmlns:a16="http://schemas.microsoft.com/office/drawing/2014/main" id="{74D7AFDD-AB2D-2E12-FFC8-284E44DB856B}"/>
              </a:ext>
            </a:extLst>
          </p:cNvPr>
          <p:cNvSpPr/>
          <p:nvPr/>
        </p:nvSpPr>
        <p:spPr>
          <a:xfrm>
            <a:off x="3352859" y="2550420"/>
            <a:ext cx="1600141" cy="323165"/>
          </a:xfrm>
          <a:prstGeom prst="rect">
            <a:avLst/>
          </a:prstGeom>
        </p:spPr>
        <p:txBody>
          <a:bodyPr wrap="square">
            <a:spAutoFit/>
          </a:bodyPr>
          <a:lstStyle/>
          <a:p>
            <a:pPr algn="ctr"/>
            <a:r>
              <a:rPr lang="en-US" altLang="zh-CN" sz="1500" b="1" dirty="0" err="1">
                <a:latin typeface="微软雅黑" panose="020B0503020204020204" charset="-122"/>
                <a:ea typeface="微软雅黑" panose="020B0503020204020204" charset="-122"/>
              </a:rPr>
              <a:t>Jiaxi</a:t>
            </a:r>
            <a:r>
              <a:rPr lang="zh-CN" altLang="en-US" sz="1500" b="1" dirty="0">
                <a:latin typeface="微软雅黑" panose="020B0503020204020204" charset="-122"/>
                <a:ea typeface="微软雅黑" panose="020B0503020204020204" charset="-122"/>
              </a:rPr>
              <a:t> </a:t>
            </a:r>
            <a:r>
              <a:rPr lang="en-US" altLang="zh-CN" sz="1500" b="1" dirty="0">
                <a:latin typeface="微软雅黑" panose="020B0503020204020204" charset="-122"/>
                <a:ea typeface="微软雅黑" panose="020B0503020204020204" charset="-122"/>
              </a:rPr>
              <a:t>Zhou</a:t>
            </a:r>
          </a:p>
        </p:txBody>
      </p:sp>
      <p:pic>
        <p:nvPicPr>
          <p:cNvPr id="18" name="Picture 2" descr="查看源图像">
            <a:extLst>
              <a:ext uri="{FF2B5EF4-FFF2-40B4-BE49-F238E27FC236}">
                <a16:creationId xmlns:a16="http://schemas.microsoft.com/office/drawing/2014/main" id="{BE56F3CC-7960-73C0-0A61-96704C2FA48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9014" y="3033397"/>
            <a:ext cx="697835" cy="96160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6">
            <a:extLst>
              <a:ext uri="{FF2B5EF4-FFF2-40B4-BE49-F238E27FC236}">
                <a16:creationId xmlns:a16="http://schemas.microsoft.com/office/drawing/2014/main" id="{CF9C3CC1-50AB-534B-198F-6E21E07012B4}"/>
              </a:ext>
            </a:extLst>
          </p:cNvPr>
          <p:cNvSpPr/>
          <p:nvPr/>
        </p:nvSpPr>
        <p:spPr>
          <a:xfrm>
            <a:off x="363646" y="4064016"/>
            <a:ext cx="1600141" cy="323165"/>
          </a:xfrm>
          <a:prstGeom prst="rect">
            <a:avLst/>
          </a:prstGeom>
        </p:spPr>
        <p:txBody>
          <a:bodyPr wrap="square">
            <a:spAutoFit/>
          </a:bodyPr>
          <a:lstStyle/>
          <a:p>
            <a:pPr algn="ctr"/>
            <a:r>
              <a:rPr lang="en-US" altLang="zh-CN" sz="1500" b="1" dirty="0">
                <a:latin typeface="微软雅黑" panose="020B0503020204020204" charset="-122"/>
                <a:ea typeface="微软雅黑" panose="020B0503020204020204" charset="-122"/>
              </a:rPr>
              <a:t>Ping Zhu</a:t>
            </a:r>
          </a:p>
        </p:txBody>
      </p:sp>
      <p:pic>
        <p:nvPicPr>
          <p:cNvPr id="22" name="Picture 4">
            <a:extLst>
              <a:ext uri="{FF2B5EF4-FFF2-40B4-BE49-F238E27FC236}">
                <a16:creationId xmlns:a16="http://schemas.microsoft.com/office/drawing/2014/main" id="{1BBF5B1C-2AA9-AE76-C789-EAC3CCFA7A3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4971" y="3016081"/>
            <a:ext cx="662908" cy="93912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6">
            <a:extLst>
              <a:ext uri="{FF2B5EF4-FFF2-40B4-BE49-F238E27FC236}">
                <a16:creationId xmlns:a16="http://schemas.microsoft.com/office/drawing/2014/main" id="{FDDD02EF-07F7-8736-0FC2-1B6FDC4A7932}"/>
              </a:ext>
            </a:extLst>
          </p:cNvPr>
          <p:cNvSpPr/>
          <p:nvPr/>
        </p:nvSpPr>
        <p:spPr>
          <a:xfrm>
            <a:off x="3505200" y="3941802"/>
            <a:ext cx="1407905" cy="553998"/>
          </a:xfrm>
          <a:prstGeom prst="rect">
            <a:avLst/>
          </a:prstGeom>
        </p:spPr>
        <p:txBody>
          <a:bodyPr wrap="square">
            <a:spAutoFit/>
          </a:bodyPr>
          <a:lstStyle/>
          <a:p>
            <a:pPr algn="ctr"/>
            <a:r>
              <a:rPr lang="en-US" altLang="zh-CN" sz="1500" b="1" dirty="0">
                <a:latin typeface="微软雅黑" panose="020B0503020204020204" charset="-122"/>
                <a:ea typeface="微软雅黑" panose="020B0503020204020204" charset="-122"/>
              </a:rPr>
              <a:t>Shen</a:t>
            </a:r>
          </a:p>
          <a:p>
            <a:pPr algn="ctr"/>
            <a:r>
              <a:rPr lang="en-US" altLang="zh-CN" sz="1500" b="1" dirty="0">
                <a:latin typeface="微软雅黑" panose="020B0503020204020204" charset="-122"/>
                <a:ea typeface="微软雅黑" panose="020B0503020204020204" charset="-122"/>
              </a:rPr>
              <a:t>Zhongyang</a:t>
            </a:r>
          </a:p>
        </p:txBody>
      </p:sp>
      <p:pic>
        <p:nvPicPr>
          <p:cNvPr id="24" name="Picture 6" descr="查看源图像">
            <a:extLst>
              <a:ext uri="{FF2B5EF4-FFF2-40B4-BE49-F238E27FC236}">
                <a16:creationId xmlns:a16="http://schemas.microsoft.com/office/drawing/2014/main" id="{72D100EE-77FD-4C73-ECB9-300FD5CE8B4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07061" y="3008975"/>
            <a:ext cx="751295" cy="93912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6">
            <a:extLst>
              <a:ext uri="{FF2B5EF4-FFF2-40B4-BE49-F238E27FC236}">
                <a16:creationId xmlns:a16="http://schemas.microsoft.com/office/drawing/2014/main" id="{13A19D5C-84BB-D85A-63CA-04877BF87012}"/>
              </a:ext>
            </a:extLst>
          </p:cNvPr>
          <p:cNvSpPr/>
          <p:nvPr/>
        </p:nvSpPr>
        <p:spPr>
          <a:xfrm>
            <a:off x="1869369" y="3941802"/>
            <a:ext cx="1638039" cy="553998"/>
          </a:xfrm>
          <a:prstGeom prst="rect">
            <a:avLst/>
          </a:prstGeom>
        </p:spPr>
        <p:txBody>
          <a:bodyPr wrap="square">
            <a:spAutoFit/>
          </a:bodyPr>
          <a:lstStyle/>
          <a:p>
            <a:pPr algn="ctr"/>
            <a:r>
              <a:rPr lang="en-US" altLang="zh-CN" sz="1500" b="1" dirty="0">
                <a:latin typeface="微软雅黑" panose="020B0503020204020204" charset="-122"/>
                <a:ea typeface="微软雅黑" panose="020B0503020204020204" charset="-122"/>
              </a:rPr>
              <a:t>Wang</a:t>
            </a:r>
          </a:p>
          <a:p>
            <a:pPr algn="ctr"/>
            <a:r>
              <a:rPr lang="en-US" altLang="zh-CN" sz="1500" b="1" dirty="0" err="1">
                <a:latin typeface="微软雅黑" panose="020B0503020204020204" charset="-122"/>
                <a:ea typeface="微软雅黑" panose="020B0503020204020204" charset="-122"/>
              </a:rPr>
              <a:t>Ximo</a:t>
            </a:r>
            <a:endParaRPr lang="en-US" altLang="zh-CN" sz="1500" b="1" dirty="0">
              <a:latin typeface="微软雅黑" panose="020B0503020204020204" charset="-122"/>
              <a:ea typeface="微软雅黑" panose="020B0503020204020204" charset="-122"/>
            </a:endParaRPr>
          </a:p>
        </p:txBody>
      </p:sp>
      <p:sp>
        <p:nvSpPr>
          <p:cNvPr id="26" name="矩形 25">
            <a:extLst>
              <a:ext uri="{FF2B5EF4-FFF2-40B4-BE49-F238E27FC236}">
                <a16:creationId xmlns:a16="http://schemas.microsoft.com/office/drawing/2014/main" id="{DB567D3A-1D21-1A7A-A050-F512987EE9E1}"/>
              </a:ext>
            </a:extLst>
          </p:cNvPr>
          <p:cNvSpPr/>
          <p:nvPr/>
        </p:nvSpPr>
        <p:spPr>
          <a:xfrm>
            <a:off x="485991" y="1371600"/>
            <a:ext cx="4304045" cy="3131918"/>
          </a:xfrm>
          <a:prstGeom prst="rect">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a:extLst>
              <a:ext uri="{FF2B5EF4-FFF2-40B4-BE49-F238E27FC236}">
                <a16:creationId xmlns:a16="http://schemas.microsoft.com/office/drawing/2014/main" id="{5194E387-F459-D819-2335-F3E1F3DBF9D1}"/>
              </a:ext>
            </a:extLst>
          </p:cNvPr>
          <p:cNvPicPr>
            <a:picLocks noChangeAspect="1"/>
          </p:cNvPicPr>
          <p:nvPr/>
        </p:nvPicPr>
        <p:blipFill rotWithShape="1">
          <a:blip r:embed="rId17"/>
          <a:srcRect l="7327" r="7694"/>
          <a:stretch/>
        </p:blipFill>
        <p:spPr>
          <a:xfrm>
            <a:off x="2294597" y="1497952"/>
            <a:ext cx="702835" cy="941480"/>
          </a:xfrm>
          <a:prstGeom prst="rect">
            <a:avLst/>
          </a:prstGeom>
        </p:spPr>
      </p:pic>
      <p:sp>
        <p:nvSpPr>
          <p:cNvPr id="28" name="Rectangle 16">
            <a:extLst>
              <a:ext uri="{FF2B5EF4-FFF2-40B4-BE49-F238E27FC236}">
                <a16:creationId xmlns:a16="http://schemas.microsoft.com/office/drawing/2014/main" id="{E4A3B3C4-F75C-6526-2219-8DD5D5A9665C}"/>
              </a:ext>
            </a:extLst>
          </p:cNvPr>
          <p:cNvSpPr/>
          <p:nvPr/>
        </p:nvSpPr>
        <p:spPr>
          <a:xfrm>
            <a:off x="1873747" y="2408255"/>
            <a:ext cx="1600141" cy="553998"/>
          </a:xfrm>
          <a:prstGeom prst="rect">
            <a:avLst/>
          </a:prstGeom>
        </p:spPr>
        <p:txBody>
          <a:bodyPr wrap="square">
            <a:spAutoFit/>
          </a:bodyPr>
          <a:lstStyle/>
          <a:p>
            <a:pPr algn="ctr"/>
            <a:r>
              <a:rPr lang="en-US" altLang="zh-CN" sz="1500" b="1" dirty="0">
                <a:latin typeface="微软雅黑" panose="020B0503020204020204" charset="-122"/>
                <a:ea typeface="微软雅黑" panose="020B0503020204020204" charset="-122"/>
              </a:rPr>
              <a:t>Guo</a:t>
            </a:r>
          </a:p>
          <a:p>
            <a:pPr algn="ctr"/>
            <a:r>
              <a:rPr lang="en-US" altLang="zh-CN" sz="1500" b="1" dirty="0" err="1">
                <a:latin typeface="微软雅黑" panose="020B0503020204020204" charset="-122"/>
                <a:ea typeface="微软雅黑" panose="020B0503020204020204" charset="-122"/>
              </a:rPr>
              <a:t>Tiannan</a:t>
            </a:r>
            <a:endParaRPr lang="en-US" altLang="zh-CN" sz="1500" b="1"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14603841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a:xfrm>
            <a:off x="-3711" y="929780"/>
            <a:ext cx="9144887" cy="4404220"/>
            <a:chOff x="0" y="-15509"/>
            <a:chExt cx="9144887" cy="6900893"/>
          </a:xfrm>
        </p:grpSpPr>
        <p:pic>
          <p:nvPicPr>
            <p:cNvPr id="6" name="图片 3" descr="001.png"/>
            <p:cNvPicPr>
              <a:picLocks noChangeAspect="1"/>
            </p:cNvPicPr>
            <p:nvPr/>
          </p:nvPicPr>
          <p:blipFill>
            <a:blip r:embed="rId4" cstate="print"/>
            <a:srcRect/>
            <a:stretch>
              <a:fillRect/>
            </a:stretch>
          </p:blipFill>
          <p:spPr bwMode="auto">
            <a:xfrm>
              <a:off x="887" y="-15509"/>
              <a:ext cx="9144000" cy="6885384"/>
            </a:xfrm>
            <a:prstGeom prst="rect">
              <a:avLst/>
            </a:prstGeom>
            <a:noFill/>
            <a:ln w="9525">
              <a:noFill/>
              <a:miter lim="800000"/>
              <a:headEnd/>
              <a:tailEnd/>
            </a:ln>
          </p:spPr>
        </p:pic>
        <p:pic>
          <p:nvPicPr>
            <p:cNvPr id="11" name="图片 3" descr="001.png"/>
            <p:cNvPicPr>
              <a:picLocks noChangeAspect="1"/>
            </p:cNvPicPr>
            <p:nvPr/>
          </p:nvPicPr>
          <p:blipFill rotWithShape="1">
            <a:blip r:embed="rId4" cstate="print"/>
            <a:srcRect l="31653" t="75785"/>
            <a:stretch>
              <a:fillRect/>
            </a:stretch>
          </p:blipFill>
          <p:spPr bwMode="auto">
            <a:xfrm>
              <a:off x="0" y="5218098"/>
              <a:ext cx="9144000" cy="1667286"/>
            </a:xfrm>
            <a:prstGeom prst="rect">
              <a:avLst/>
            </a:prstGeom>
            <a:noFill/>
            <a:ln w="9525">
              <a:noFill/>
              <a:miter lim="800000"/>
              <a:headEnd/>
              <a:tailEnd/>
            </a:ln>
          </p:spPr>
        </p:pic>
      </p:grpSp>
      <p:sp>
        <p:nvSpPr>
          <p:cNvPr id="9" name="内容占位符 2"/>
          <p:cNvSpPr txBox="1"/>
          <p:nvPr/>
        </p:nvSpPr>
        <p:spPr>
          <a:xfrm>
            <a:off x="1335189" y="1961923"/>
            <a:ext cx="7382847" cy="3712981"/>
          </a:xfrm>
          <a:prstGeom prst="rect">
            <a:avLst/>
          </a:prstGeom>
        </p:spPr>
        <p:txBody>
          <a:bodyPr vert="horz" lIns="91437" tIns="45718" rIns="91437" bIns="45718" rtlCol="0">
            <a:noAutofit/>
          </a:bodyPr>
          <a:lstStyle/>
          <a:p>
            <a:pPr>
              <a:lnSpc>
                <a:spcPts val="4500"/>
              </a:lnSpc>
              <a:spcBef>
                <a:spcPct val="20000"/>
              </a:spcBef>
              <a:defRPr/>
            </a:pPr>
            <a:endParaRPr lang="en-US" altLang="zh-CN" sz="4800" b="1" dirty="0">
              <a:solidFill>
                <a:srgbClr val="C0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5" cstate="print"/>
          <a:stretch>
            <a:fillRect/>
          </a:stretch>
        </p:blipFill>
        <p:spPr bwMode="auto">
          <a:xfrm>
            <a:off x="-58101" y="5029676"/>
            <a:ext cx="9255443" cy="1599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图片 2" descr="2、实验室logo边框透明"/>
          <p:cNvPicPr>
            <a:picLocks noChangeAspect="1"/>
          </p:cNvPicPr>
          <p:nvPr>
            <p:custDataLst>
              <p:tags r:id="rId1"/>
            </p:custDataLst>
          </p:nvPr>
        </p:nvPicPr>
        <p:blipFill>
          <a:blip r:embed="rId6"/>
          <a:stretch>
            <a:fillRect/>
          </a:stretch>
        </p:blipFill>
        <p:spPr>
          <a:xfrm>
            <a:off x="3846789" y="769608"/>
            <a:ext cx="1620679" cy="1620679"/>
          </a:xfrm>
          <a:prstGeom prst="rect">
            <a:avLst/>
          </a:prstGeom>
        </p:spPr>
      </p:pic>
      <p:sp>
        <p:nvSpPr>
          <p:cNvPr id="5" name="内容占位符 2"/>
          <p:cNvSpPr txBox="1"/>
          <p:nvPr/>
        </p:nvSpPr>
        <p:spPr>
          <a:xfrm>
            <a:off x="572377" y="203835"/>
            <a:ext cx="7993598" cy="1167765"/>
          </a:xfrm>
          <a:prstGeom prst="rect">
            <a:avLst/>
          </a:prstGeom>
        </p:spPr>
        <p:txBody>
          <a:bodyPr vert="horz" lIns="91437" tIns="45718" rIns="91437" bIns="45718" rtlCol="0">
            <a:noAutofit/>
          </a:bodyPr>
          <a:lstStyle/>
          <a:p>
            <a:pPr algn="ctr">
              <a:lnSpc>
                <a:spcPts val="4500"/>
              </a:lnSpc>
              <a:spcBef>
                <a:spcPct val="20000"/>
              </a:spcBef>
              <a:defRPr/>
            </a:pPr>
            <a:r>
              <a:rPr lang="zh-CN" altLang="en-US" sz="3600" b="1" dirty="0">
                <a:solidFill>
                  <a:srgbClr val="002060"/>
                </a:solidFill>
                <a:latin typeface="微软雅黑" panose="020B0503020204020204" charset="-122"/>
                <a:ea typeface="微软雅黑" panose="020B0503020204020204" charset="-122"/>
              </a:rPr>
              <a:t>细胞生态海河实验室</a:t>
            </a:r>
          </a:p>
          <a:p>
            <a:pPr algn="ctr">
              <a:lnSpc>
                <a:spcPts val="4500"/>
              </a:lnSpc>
              <a:spcBef>
                <a:spcPct val="20000"/>
              </a:spcBef>
              <a:defRPr/>
            </a:pPr>
            <a:endParaRPr lang="zh-CN" altLang="en-US" sz="3600" b="1" dirty="0">
              <a:solidFill>
                <a:srgbClr val="002060"/>
              </a:solidFill>
              <a:latin typeface="微软雅黑" panose="020B0503020204020204" charset="-122"/>
              <a:ea typeface="微软雅黑" panose="020B0503020204020204" charset="-122"/>
            </a:endParaRPr>
          </a:p>
        </p:txBody>
      </p:sp>
      <p:pic>
        <p:nvPicPr>
          <p:cNvPr id="7" name="图片 6">
            <a:extLst>
              <a:ext uri="{FF2B5EF4-FFF2-40B4-BE49-F238E27FC236}">
                <a16:creationId xmlns:a16="http://schemas.microsoft.com/office/drawing/2014/main" id="{2946A51A-8056-63B9-97E4-CA4A520DF85F}"/>
              </a:ext>
            </a:extLst>
          </p:cNvPr>
          <p:cNvPicPr>
            <a:picLocks noChangeAspect="1"/>
          </p:cNvPicPr>
          <p:nvPr/>
        </p:nvPicPr>
        <p:blipFill rotWithShape="1">
          <a:blip r:embed="rId7"/>
          <a:srcRect t="18777" b="22535"/>
          <a:stretch/>
        </p:blipFill>
        <p:spPr>
          <a:xfrm>
            <a:off x="528672" y="1981200"/>
            <a:ext cx="7624728" cy="2756874"/>
          </a:xfrm>
          <a:prstGeom prst="rect">
            <a:avLst/>
          </a:prstGeom>
        </p:spPr>
      </p:pic>
    </p:spTree>
    <p:extLst>
      <p:ext uri="{BB962C8B-B14F-4D97-AF65-F5344CB8AC3E}">
        <p14:creationId xmlns:p14="http://schemas.microsoft.com/office/powerpoint/2010/main" val="25314038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81082234-ABE3-C7C2-3755-42AE42E2C2AB}"/>
              </a:ext>
            </a:extLst>
          </p:cNvPr>
          <p:cNvPicPr>
            <a:picLocks noChangeAspect="1"/>
          </p:cNvPicPr>
          <p:nvPr/>
        </p:nvPicPr>
        <p:blipFill>
          <a:blip r:embed="rId2"/>
          <a:stretch>
            <a:fillRect/>
          </a:stretch>
        </p:blipFill>
        <p:spPr>
          <a:xfrm>
            <a:off x="0" y="1295400"/>
            <a:ext cx="9064955" cy="4648200"/>
          </a:xfrm>
          <a:prstGeom prst="rect">
            <a:avLst/>
          </a:prstGeom>
        </p:spPr>
      </p:pic>
      <p:sp>
        <p:nvSpPr>
          <p:cNvPr id="32" name="Title 1">
            <a:extLst>
              <a:ext uri="{FF2B5EF4-FFF2-40B4-BE49-F238E27FC236}">
                <a16:creationId xmlns:a16="http://schemas.microsoft.com/office/drawing/2014/main" id="{7C9BEDA8-60E5-B4BD-AC2A-3D9B1858BF30}"/>
              </a:ext>
            </a:extLst>
          </p:cNvPr>
          <p:cNvSpPr txBox="1"/>
          <p:nvPr/>
        </p:nvSpPr>
        <p:spPr>
          <a:xfrm>
            <a:off x="398017" y="228600"/>
            <a:ext cx="8268919" cy="877165"/>
          </a:xfrm>
          <a:prstGeom prst="rect">
            <a:avLst/>
          </a:prstGeom>
        </p:spPr>
        <p:txBody>
          <a:bodyPr vert="horz" wrap="square" lIns="68580" tIns="34291" rIns="68580" bIns="34291"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200000"/>
              </a:lnSpc>
            </a:pPr>
            <a:r>
              <a:rPr lang="zh-CN" altLang="en-US" sz="3200" b="1" kern="0" spc="751" dirty="0">
                <a:solidFill>
                  <a:prstClr val="black"/>
                </a:solidFill>
                <a:latin typeface="黑体" panose="02010609060101010101" pitchFamily="49" charset="-122"/>
                <a:ea typeface="黑体" panose="02010609060101010101" pitchFamily="49" charset="-122"/>
                <a:cs typeface="+mn-ea"/>
                <a:sym typeface="+mn-lt"/>
              </a:rPr>
              <a:t>前沿技术中心</a:t>
            </a:r>
          </a:p>
        </p:txBody>
      </p:sp>
    </p:spTree>
    <p:extLst>
      <p:ext uri="{BB962C8B-B14F-4D97-AF65-F5344CB8AC3E}">
        <p14:creationId xmlns:p14="http://schemas.microsoft.com/office/powerpoint/2010/main" val="28602435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C42AED8-EBA9-E552-EB7F-A72A3F09780A}"/>
              </a:ext>
            </a:extLst>
          </p:cNvPr>
          <p:cNvSpPr txBox="1"/>
          <p:nvPr/>
        </p:nvSpPr>
        <p:spPr>
          <a:xfrm>
            <a:off x="454501" y="76200"/>
            <a:ext cx="8234999" cy="49335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700" b="1" dirty="0">
                <a:solidFill>
                  <a:srgbClr val="9A0000"/>
                </a:solidFill>
                <a:latin typeface="微软雅黑" panose="020B0503020204020204" pitchFamily="34" charset="-122"/>
                <a:ea typeface="微软雅黑" panose="020B0503020204020204" pitchFamily="34" charset="-122"/>
              </a:rPr>
              <a:t>科研团队</a:t>
            </a:r>
          </a:p>
        </p:txBody>
      </p:sp>
      <p:sp>
        <p:nvSpPr>
          <p:cNvPr id="23" name="Rectangle 20">
            <a:extLst>
              <a:ext uri="{FF2B5EF4-FFF2-40B4-BE49-F238E27FC236}">
                <a16:creationId xmlns:a16="http://schemas.microsoft.com/office/drawing/2014/main" id="{90C5A71B-08DE-213F-39DC-CC229CB5B4A3}"/>
              </a:ext>
            </a:extLst>
          </p:cNvPr>
          <p:cNvSpPr>
            <a:spLocks noChangeArrowheads="1"/>
          </p:cNvSpPr>
          <p:nvPr/>
        </p:nvSpPr>
        <p:spPr bwMode="auto">
          <a:xfrm>
            <a:off x="454500" y="664474"/>
            <a:ext cx="8235000" cy="5136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endParaRPr lang="en-US" altLang="en-US" sz="863"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A1CE0029-6999-C7E8-A022-A6B5ED8606BA}"/>
              </a:ext>
            </a:extLst>
          </p:cNvPr>
          <p:cNvSpPr txBox="1"/>
          <p:nvPr/>
        </p:nvSpPr>
        <p:spPr>
          <a:xfrm>
            <a:off x="427148" y="805479"/>
            <a:ext cx="5119763" cy="369332"/>
          </a:xfrm>
          <a:prstGeom prst="rect">
            <a:avLst/>
          </a:prstGeom>
          <a:noFill/>
        </p:spPr>
        <p:txBody>
          <a:bodyPr wrap="square">
            <a:spAutoFit/>
          </a:bodyPr>
          <a:lstStyle/>
          <a:p>
            <a:r>
              <a:rPr lang="zh-CN" altLang="en-US" b="1" dirty="0">
                <a:solidFill>
                  <a:srgbClr val="002060"/>
                </a:solidFill>
                <a:latin typeface="微软雅黑" panose="020B0503020204020204" pitchFamily="34" charset="-122"/>
                <a:ea typeface="微软雅黑" panose="020B0503020204020204" pitchFamily="34" charset="-122"/>
              </a:rPr>
              <a:t>已建立一支年轻充满活力和竞争力的团队：</a:t>
            </a:r>
            <a:endParaRPr lang="zh-CN" altLang="en-US" b="1" dirty="0">
              <a:solidFill>
                <a:srgbClr val="002060"/>
              </a:solidFill>
            </a:endParaRPr>
          </a:p>
        </p:txBody>
      </p:sp>
      <p:sp>
        <p:nvSpPr>
          <p:cNvPr id="4" name="文本框 3">
            <a:extLst>
              <a:ext uri="{FF2B5EF4-FFF2-40B4-BE49-F238E27FC236}">
                <a16:creationId xmlns:a16="http://schemas.microsoft.com/office/drawing/2014/main" id="{7E72349B-7316-290D-317A-F4FD91E423EC}"/>
              </a:ext>
            </a:extLst>
          </p:cNvPr>
          <p:cNvSpPr txBox="1"/>
          <p:nvPr/>
        </p:nvSpPr>
        <p:spPr>
          <a:xfrm>
            <a:off x="387333" y="1217361"/>
            <a:ext cx="4167196" cy="323165"/>
          </a:xfrm>
          <a:prstGeom prst="rect">
            <a:avLst/>
          </a:prstGeom>
          <a:noFill/>
        </p:spPr>
        <p:txBody>
          <a:bodyPr wrap="square" rtlCol="0">
            <a:spAutoFit/>
          </a:bodyPr>
          <a:lstStyle/>
          <a:p>
            <a:pPr marL="257175" indent="-257175">
              <a:buFont typeface="Wingdings" panose="05000000000000000000" pitchFamily="2" charset="2"/>
              <a:buChar char="u"/>
            </a:pPr>
            <a:r>
              <a:rPr kumimoji="1" lang="zh-CN" altLang="en-US" sz="1500" b="1" dirty="0">
                <a:solidFill>
                  <a:srgbClr val="002060"/>
                </a:solidFill>
                <a:latin typeface="微软雅黑" panose="020B0503020204020204" pitchFamily="34" charset="-122"/>
                <a:ea typeface="微软雅黑" panose="020B0503020204020204" pitchFamily="34" charset="-122"/>
              </a:rPr>
              <a:t>课题组教师团队：</a:t>
            </a:r>
            <a:endParaRPr kumimoji="1" lang="en-US" altLang="zh-CN" sz="1500" b="1" dirty="0">
              <a:solidFill>
                <a:srgbClr val="00206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432A10CB-E367-1FD2-5F13-D1A9F2BC7360}"/>
              </a:ext>
            </a:extLst>
          </p:cNvPr>
          <p:cNvPicPr>
            <a:picLocks noChangeAspect="1"/>
          </p:cNvPicPr>
          <p:nvPr/>
        </p:nvPicPr>
        <p:blipFill rotWithShape="1">
          <a:blip r:embed="rId3"/>
          <a:srcRect b="18037"/>
          <a:stretch/>
        </p:blipFill>
        <p:spPr>
          <a:xfrm>
            <a:off x="559222" y="1634453"/>
            <a:ext cx="805199" cy="959493"/>
          </a:xfrm>
          <a:prstGeom prst="rect">
            <a:avLst/>
          </a:prstGeom>
        </p:spPr>
      </p:pic>
      <p:pic>
        <p:nvPicPr>
          <p:cNvPr id="6" name="图片 5">
            <a:extLst>
              <a:ext uri="{FF2B5EF4-FFF2-40B4-BE49-F238E27FC236}">
                <a16:creationId xmlns:a16="http://schemas.microsoft.com/office/drawing/2014/main" id="{D71CA6E0-5C33-83CF-B1BB-DAF7AAF83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431" y="3237966"/>
            <a:ext cx="828990" cy="880250"/>
          </a:xfrm>
          <a:prstGeom prst="rect">
            <a:avLst/>
          </a:prstGeom>
        </p:spPr>
      </p:pic>
      <p:sp>
        <p:nvSpPr>
          <p:cNvPr id="11" name="文本框 10">
            <a:extLst>
              <a:ext uri="{FF2B5EF4-FFF2-40B4-BE49-F238E27FC236}">
                <a16:creationId xmlns:a16="http://schemas.microsoft.com/office/drawing/2014/main" id="{C15B8B59-4429-EBA8-D552-B989FE4A3424}"/>
              </a:ext>
            </a:extLst>
          </p:cNvPr>
          <p:cNvSpPr txBox="1"/>
          <p:nvPr/>
        </p:nvSpPr>
        <p:spPr>
          <a:xfrm>
            <a:off x="4852334" y="2036654"/>
            <a:ext cx="1435967" cy="369332"/>
          </a:xfrm>
          <a:prstGeom prst="rect">
            <a:avLst/>
          </a:prstGeom>
          <a:noFill/>
        </p:spPr>
        <p:txBody>
          <a:bodyPr wrap="square">
            <a:spAutoFit/>
          </a:bodyPr>
          <a:lstStyle/>
          <a:p>
            <a:pPr algn="ctr"/>
            <a:r>
              <a:rPr kumimoji="1" lang="zh-CN" altLang="en-US" sz="900" b="1" dirty="0">
                <a:latin typeface="微软雅黑" panose="020B0503020204020204" pitchFamily="34" charset="-122"/>
                <a:ea typeface="微软雅黑" panose="020B0503020204020204" pitchFamily="34" charset="-122"/>
              </a:rPr>
              <a:t> </a:t>
            </a:r>
            <a:endParaRPr kumimoji="1" lang="en-US" altLang="zh-CN" sz="900" b="1" dirty="0">
              <a:latin typeface="微软雅黑" panose="020B0503020204020204" pitchFamily="34" charset="-122"/>
              <a:ea typeface="微软雅黑" panose="020B0503020204020204" pitchFamily="34" charset="-122"/>
            </a:endParaRPr>
          </a:p>
          <a:p>
            <a:pPr algn="ctr"/>
            <a:r>
              <a:rPr kumimoji="1" lang="zh-CN" altLang="en-US" sz="900" b="1" dirty="0">
                <a:latin typeface="微软雅黑" panose="020B0503020204020204" pitchFamily="34" charset="-122"/>
                <a:ea typeface="微软雅黑" panose="020B0503020204020204" pitchFamily="34" charset="-122"/>
              </a:rPr>
              <a:t>生信工程师</a:t>
            </a:r>
            <a:endParaRPr kumimoji="1" lang="en-US" altLang="zh-CN" sz="900" b="1" dirty="0">
              <a:latin typeface="微软雅黑" panose="020B0503020204020204" pitchFamily="34" charset="-122"/>
              <a:ea typeface="微软雅黑" panose="020B0503020204020204" pitchFamily="34" charset="-122"/>
            </a:endParaRPr>
          </a:p>
        </p:txBody>
      </p:sp>
      <p:pic>
        <p:nvPicPr>
          <p:cNvPr id="13" name="图片 12" descr="人的脸&#10;&#10;描述已自动生成">
            <a:extLst>
              <a:ext uri="{FF2B5EF4-FFF2-40B4-BE49-F238E27FC236}">
                <a16:creationId xmlns:a16="http://schemas.microsoft.com/office/drawing/2014/main" id="{7EC3E1B5-D8CD-86E6-C4F1-7EFA19C13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959" y="1420290"/>
            <a:ext cx="675000" cy="780469"/>
          </a:xfrm>
          <a:prstGeom prst="rect">
            <a:avLst/>
          </a:prstGeom>
        </p:spPr>
      </p:pic>
      <p:pic>
        <p:nvPicPr>
          <p:cNvPr id="15" name="图片 14" descr="穿蓝衣服的人&#10;&#10;描述已自动生成">
            <a:extLst>
              <a:ext uri="{FF2B5EF4-FFF2-40B4-BE49-F238E27FC236}">
                <a16:creationId xmlns:a16="http://schemas.microsoft.com/office/drawing/2014/main" id="{DA7A186B-665C-65A3-AAE0-F82910E25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2374" y="1389086"/>
            <a:ext cx="675000" cy="802560"/>
          </a:xfrm>
          <a:prstGeom prst="rect">
            <a:avLst/>
          </a:prstGeom>
        </p:spPr>
      </p:pic>
      <p:sp>
        <p:nvSpPr>
          <p:cNvPr id="16" name="文本框 15">
            <a:extLst>
              <a:ext uri="{FF2B5EF4-FFF2-40B4-BE49-F238E27FC236}">
                <a16:creationId xmlns:a16="http://schemas.microsoft.com/office/drawing/2014/main" id="{CFB3A3C2-522A-B5BF-FB83-8C453A54BC5C}"/>
              </a:ext>
            </a:extLst>
          </p:cNvPr>
          <p:cNvSpPr txBox="1"/>
          <p:nvPr/>
        </p:nvSpPr>
        <p:spPr>
          <a:xfrm>
            <a:off x="6140357" y="2035028"/>
            <a:ext cx="1435967" cy="369332"/>
          </a:xfrm>
          <a:prstGeom prst="rect">
            <a:avLst/>
          </a:prstGeom>
          <a:noFill/>
        </p:spPr>
        <p:txBody>
          <a:bodyPr wrap="square">
            <a:spAutoFit/>
          </a:bodyPr>
          <a:lstStyle/>
          <a:p>
            <a:pPr algn="ctr"/>
            <a:r>
              <a:rPr kumimoji="1" lang="zh-CN" altLang="en-US" sz="900" b="1" dirty="0">
                <a:latin typeface="微软雅黑" panose="020B0503020204020204" pitchFamily="34" charset="-122"/>
                <a:ea typeface="微软雅黑" panose="020B0503020204020204" pitchFamily="34" charset="-122"/>
              </a:rPr>
              <a:t> </a:t>
            </a:r>
            <a:endParaRPr kumimoji="1" lang="en-US" altLang="zh-CN" sz="900" b="1" dirty="0">
              <a:latin typeface="微软雅黑" panose="020B0503020204020204" pitchFamily="34" charset="-122"/>
              <a:ea typeface="微软雅黑" panose="020B0503020204020204" pitchFamily="34" charset="-122"/>
            </a:endParaRPr>
          </a:p>
          <a:p>
            <a:pPr algn="ctr"/>
            <a:r>
              <a:rPr kumimoji="1" lang="zh-CN" altLang="en-US" sz="900" b="1" dirty="0">
                <a:latin typeface="微软雅黑" panose="020B0503020204020204" pitchFamily="34" charset="-122"/>
                <a:ea typeface="微软雅黑" panose="020B0503020204020204" pitchFamily="34" charset="-122"/>
              </a:rPr>
              <a:t>质谱工程师</a:t>
            </a:r>
            <a:endParaRPr kumimoji="1" lang="en-US" altLang="zh-CN" sz="900"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9A0F31DE-973B-CFB8-DE5E-D2125547B3DD}"/>
              </a:ext>
            </a:extLst>
          </p:cNvPr>
          <p:cNvSpPr txBox="1"/>
          <p:nvPr/>
        </p:nvSpPr>
        <p:spPr>
          <a:xfrm>
            <a:off x="5244577" y="1160205"/>
            <a:ext cx="2341919" cy="300082"/>
          </a:xfrm>
          <a:prstGeom prst="rect">
            <a:avLst/>
          </a:prstGeom>
          <a:noFill/>
        </p:spPr>
        <p:txBody>
          <a:bodyPr wrap="square">
            <a:spAutoFit/>
          </a:bodyPr>
          <a:lstStyle/>
          <a:p>
            <a:pPr marL="214313" indent="-214313">
              <a:buFont typeface="Wingdings" panose="05000000000000000000" pitchFamily="2" charset="2"/>
              <a:buChar char="u"/>
            </a:pPr>
            <a:r>
              <a:rPr kumimoji="1" lang="zh-CN" altLang="en-US" sz="1350" b="1" dirty="0">
                <a:solidFill>
                  <a:srgbClr val="002060"/>
                </a:solidFill>
                <a:latin typeface="微软雅黑" panose="020B0503020204020204" pitchFamily="34" charset="-122"/>
                <a:ea typeface="微软雅黑" panose="020B0503020204020204" pitchFamily="34" charset="-122"/>
              </a:rPr>
              <a:t>课题组</a:t>
            </a:r>
            <a:r>
              <a:rPr kumimoji="1" lang="zh-CN" altLang="en-US" sz="1350" b="1" dirty="0">
                <a:solidFill>
                  <a:srgbClr val="9A0000"/>
                </a:solidFill>
                <a:latin typeface="微软雅黑" panose="020B0503020204020204" pitchFamily="34" charset="-122"/>
                <a:ea typeface="微软雅黑" panose="020B0503020204020204" pitchFamily="34" charset="-122"/>
              </a:rPr>
              <a:t>技术工程师 </a:t>
            </a:r>
            <a:r>
              <a:rPr kumimoji="1" lang="en-US" altLang="zh-CN" sz="1350" b="1" dirty="0">
                <a:solidFill>
                  <a:srgbClr val="002060"/>
                </a:solidFill>
                <a:latin typeface="微软雅黑" panose="020B0503020204020204" pitchFamily="34" charset="-122"/>
                <a:ea typeface="微软雅黑" panose="020B0503020204020204" pitchFamily="34" charset="-122"/>
              </a:rPr>
              <a:t>(2</a:t>
            </a:r>
            <a:r>
              <a:rPr kumimoji="1" lang="zh-CN" altLang="en-US" sz="1350" b="1" dirty="0">
                <a:solidFill>
                  <a:srgbClr val="002060"/>
                </a:solidFill>
                <a:latin typeface="微软雅黑" panose="020B0503020204020204" pitchFamily="34" charset="-122"/>
                <a:ea typeface="微软雅黑" panose="020B0503020204020204" pitchFamily="34" charset="-122"/>
              </a:rPr>
              <a:t>名）：</a:t>
            </a:r>
            <a:endParaRPr lang="zh-CN" altLang="en-US" sz="1350" b="1" dirty="0">
              <a:solidFill>
                <a:srgbClr val="002060"/>
              </a:solidFill>
              <a:latin typeface="微软雅黑" panose="020B0503020204020204" pitchFamily="34" charset="-122"/>
              <a:ea typeface="微软雅黑" panose="020B0503020204020204" pitchFamily="34" charset="-122"/>
            </a:endParaRPr>
          </a:p>
        </p:txBody>
      </p:sp>
      <p:pic>
        <p:nvPicPr>
          <p:cNvPr id="20" name="图片 19" descr="图片包含 图示&#10;&#10;描述已自动生成">
            <a:extLst>
              <a:ext uri="{FF2B5EF4-FFF2-40B4-BE49-F238E27FC236}">
                <a16:creationId xmlns:a16="http://schemas.microsoft.com/office/drawing/2014/main" id="{C2F337E7-C7F2-05B6-2869-C31323856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2374" y="2887149"/>
            <a:ext cx="540000" cy="708000"/>
          </a:xfrm>
          <a:prstGeom prst="rect">
            <a:avLst/>
          </a:prstGeom>
        </p:spPr>
      </p:pic>
      <p:pic>
        <p:nvPicPr>
          <p:cNvPr id="25" name="图片 24" descr="男子的脸部特写与配字&#10;&#10;描述已自动生成">
            <a:extLst>
              <a:ext uri="{FF2B5EF4-FFF2-40B4-BE49-F238E27FC236}">
                <a16:creationId xmlns:a16="http://schemas.microsoft.com/office/drawing/2014/main" id="{22DD132C-30CF-E3C4-3FDF-B427C6E42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6251" y="2867789"/>
            <a:ext cx="517388" cy="736122"/>
          </a:xfrm>
          <a:prstGeom prst="rect">
            <a:avLst/>
          </a:prstGeom>
        </p:spPr>
      </p:pic>
      <p:pic>
        <p:nvPicPr>
          <p:cNvPr id="27" name="图片 26" descr="男子的脸部特写与配字&#10;&#10;描述已自动生成">
            <a:extLst>
              <a:ext uri="{FF2B5EF4-FFF2-40B4-BE49-F238E27FC236}">
                <a16:creationId xmlns:a16="http://schemas.microsoft.com/office/drawing/2014/main" id="{4F6AD622-7691-935C-0A63-8B0E371E32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80302" y="2891366"/>
            <a:ext cx="540000" cy="728183"/>
          </a:xfrm>
          <a:prstGeom prst="rect">
            <a:avLst/>
          </a:prstGeom>
        </p:spPr>
      </p:pic>
      <p:pic>
        <p:nvPicPr>
          <p:cNvPr id="29" name="图片 28" descr="男子的脸部特写与配字&#10;&#10;描述已自动生成">
            <a:extLst>
              <a:ext uri="{FF2B5EF4-FFF2-40B4-BE49-F238E27FC236}">
                <a16:creationId xmlns:a16="http://schemas.microsoft.com/office/drawing/2014/main" id="{0BC7F294-90EE-58B4-D4FF-322A672361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6219" y="4238256"/>
            <a:ext cx="558729" cy="785854"/>
          </a:xfrm>
          <a:prstGeom prst="rect">
            <a:avLst/>
          </a:prstGeom>
        </p:spPr>
      </p:pic>
      <p:pic>
        <p:nvPicPr>
          <p:cNvPr id="31" name="图片 30" descr="男子的脸部特写与配字&#10;&#10;描述已自动生成">
            <a:extLst>
              <a:ext uri="{FF2B5EF4-FFF2-40B4-BE49-F238E27FC236}">
                <a16:creationId xmlns:a16="http://schemas.microsoft.com/office/drawing/2014/main" id="{252BC197-D04D-2697-69A4-B48F475DC0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6986" y="4238255"/>
            <a:ext cx="583398" cy="812270"/>
          </a:xfrm>
          <a:prstGeom prst="rect">
            <a:avLst/>
          </a:prstGeom>
        </p:spPr>
      </p:pic>
      <p:pic>
        <p:nvPicPr>
          <p:cNvPr id="33" name="图片 32" descr="男子的脸部特写与配字&#10;&#10;描述已自动生成">
            <a:extLst>
              <a:ext uri="{FF2B5EF4-FFF2-40B4-BE49-F238E27FC236}">
                <a16:creationId xmlns:a16="http://schemas.microsoft.com/office/drawing/2014/main" id="{8048884D-8635-0B54-006D-116BF451D89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95335" y="4252543"/>
            <a:ext cx="593846" cy="771566"/>
          </a:xfrm>
          <a:prstGeom prst="rect">
            <a:avLst/>
          </a:prstGeom>
        </p:spPr>
      </p:pic>
      <p:pic>
        <p:nvPicPr>
          <p:cNvPr id="35" name="图片 34" descr="男子的脸部特写与配字&#10;&#10;描述已自动生成">
            <a:extLst>
              <a:ext uri="{FF2B5EF4-FFF2-40B4-BE49-F238E27FC236}">
                <a16:creationId xmlns:a16="http://schemas.microsoft.com/office/drawing/2014/main" id="{904C5A36-F0BC-FBBF-4B08-14998D95AD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88397" y="2864354"/>
            <a:ext cx="540000" cy="785854"/>
          </a:xfrm>
          <a:prstGeom prst="rect">
            <a:avLst/>
          </a:prstGeom>
        </p:spPr>
      </p:pic>
      <p:pic>
        <p:nvPicPr>
          <p:cNvPr id="37" name="图片 36" descr="男子的脸部特写与配字&#10;&#10;描述已自动生成">
            <a:extLst>
              <a:ext uri="{FF2B5EF4-FFF2-40B4-BE49-F238E27FC236}">
                <a16:creationId xmlns:a16="http://schemas.microsoft.com/office/drawing/2014/main" id="{EB746CC9-74B7-DB41-FD69-56A18E74F3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88236" y="2858052"/>
            <a:ext cx="540000" cy="776528"/>
          </a:xfrm>
          <a:prstGeom prst="rect">
            <a:avLst/>
          </a:prstGeom>
        </p:spPr>
      </p:pic>
      <p:pic>
        <p:nvPicPr>
          <p:cNvPr id="39" name="图片 38" descr="卡通人物&#10;&#10;中度可信度描述已自动生成">
            <a:extLst>
              <a:ext uri="{FF2B5EF4-FFF2-40B4-BE49-F238E27FC236}">
                <a16:creationId xmlns:a16="http://schemas.microsoft.com/office/drawing/2014/main" id="{CA59BEFF-BB76-806C-C40E-F9991AEE6D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95220" y="2850885"/>
            <a:ext cx="540000" cy="812270"/>
          </a:xfrm>
          <a:prstGeom prst="rect">
            <a:avLst/>
          </a:prstGeom>
        </p:spPr>
      </p:pic>
      <p:pic>
        <p:nvPicPr>
          <p:cNvPr id="41" name="图片 40" descr="男子的脸部特写与配字&#10;&#10;描述已自动生成">
            <a:extLst>
              <a:ext uri="{FF2B5EF4-FFF2-40B4-BE49-F238E27FC236}">
                <a16:creationId xmlns:a16="http://schemas.microsoft.com/office/drawing/2014/main" id="{EF08BA18-46D2-BB57-92E0-6C8064FA771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91715" y="4238255"/>
            <a:ext cx="568119" cy="796262"/>
          </a:xfrm>
          <a:prstGeom prst="rect">
            <a:avLst/>
          </a:prstGeom>
        </p:spPr>
      </p:pic>
      <p:sp>
        <p:nvSpPr>
          <p:cNvPr id="42" name="文本框 41">
            <a:extLst>
              <a:ext uri="{FF2B5EF4-FFF2-40B4-BE49-F238E27FC236}">
                <a16:creationId xmlns:a16="http://schemas.microsoft.com/office/drawing/2014/main" id="{664F3C03-A407-E770-D471-553DD1C8F190}"/>
              </a:ext>
            </a:extLst>
          </p:cNvPr>
          <p:cNvSpPr txBox="1"/>
          <p:nvPr/>
        </p:nvSpPr>
        <p:spPr>
          <a:xfrm>
            <a:off x="5249224" y="2551818"/>
            <a:ext cx="3269154" cy="300082"/>
          </a:xfrm>
          <a:prstGeom prst="rect">
            <a:avLst/>
          </a:prstGeom>
          <a:noFill/>
        </p:spPr>
        <p:txBody>
          <a:bodyPr wrap="square">
            <a:spAutoFit/>
          </a:bodyPr>
          <a:lstStyle/>
          <a:p>
            <a:pPr marL="214313" indent="-214313">
              <a:buFont typeface="Wingdings" panose="05000000000000000000" pitchFamily="2" charset="2"/>
              <a:buChar char="u"/>
            </a:pPr>
            <a:r>
              <a:rPr kumimoji="1" lang="zh-CN" altLang="en-US" sz="1350" b="1" dirty="0">
                <a:solidFill>
                  <a:srgbClr val="002060"/>
                </a:solidFill>
                <a:latin typeface="微软雅黑" panose="020B0503020204020204" pitchFamily="34" charset="-122"/>
                <a:ea typeface="微软雅黑" panose="020B0503020204020204" pitchFamily="34" charset="-122"/>
              </a:rPr>
              <a:t>博士学生</a:t>
            </a:r>
            <a:r>
              <a:rPr kumimoji="1" lang="en-US" altLang="zh-CN" sz="1350" b="1" dirty="0">
                <a:solidFill>
                  <a:srgbClr val="002060"/>
                </a:solidFill>
                <a:latin typeface="微软雅黑" panose="020B0503020204020204" pitchFamily="34" charset="-122"/>
                <a:ea typeface="微软雅黑" panose="020B0503020204020204" pitchFamily="34" charset="-122"/>
              </a:rPr>
              <a:t>(3</a:t>
            </a:r>
            <a:r>
              <a:rPr kumimoji="1" lang="zh-CN" altLang="en-US" sz="1350" b="1" dirty="0">
                <a:solidFill>
                  <a:srgbClr val="002060"/>
                </a:solidFill>
                <a:latin typeface="微软雅黑" panose="020B0503020204020204" pitchFamily="34" charset="-122"/>
                <a:ea typeface="微软雅黑" panose="020B0503020204020204" pitchFamily="34" charset="-122"/>
              </a:rPr>
              <a:t>名）和 硕士学生（</a:t>
            </a:r>
            <a:r>
              <a:rPr kumimoji="1" lang="en-US" altLang="zh-CN" sz="1350" b="1" dirty="0">
                <a:solidFill>
                  <a:srgbClr val="002060"/>
                </a:solidFill>
                <a:latin typeface="微软雅黑" panose="020B0503020204020204" pitchFamily="34" charset="-122"/>
                <a:ea typeface="微软雅黑" panose="020B0503020204020204" pitchFamily="34" charset="-122"/>
              </a:rPr>
              <a:t>3</a:t>
            </a:r>
            <a:r>
              <a:rPr kumimoji="1" lang="zh-CN" altLang="en-US" sz="1350" b="1" dirty="0">
                <a:solidFill>
                  <a:srgbClr val="002060"/>
                </a:solidFill>
                <a:latin typeface="微软雅黑" panose="020B0503020204020204" pitchFamily="34" charset="-122"/>
                <a:ea typeface="微软雅黑" panose="020B0503020204020204" pitchFamily="34" charset="-122"/>
              </a:rPr>
              <a:t>名）：</a:t>
            </a:r>
            <a:endParaRPr lang="zh-CN" altLang="en-US" sz="1350" b="1" dirty="0">
              <a:solidFill>
                <a:srgbClr val="002060"/>
              </a:solidFill>
              <a:latin typeface="微软雅黑" panose="020B0503020204020204" pitchFamily="34" charset="-122"/>
              <a:ea typeface="微软雅黑" panose="020B0503020204020204" pitchFamily="34" charset="-122"/>
            </a:endParaRPr>
          </a:p>
        </p:txBody>
      </p:sp>
      <p:sp>
        <p:nvSpPr>
          <p:cNvPr id="43" name="文本框 42">
            <a:extLst>
              <a:ext uri="{FF2B5EF4-FFF2-40B4-BE49-F238E27FC236}">
                <a16:creationId xmlns:a16="http://schemas.microsoft.com/office/drawing/2014/main" id="{F7556E41-CD70-8B81-A9C1-55CC385B2CA9}"/>
              </a:ext>
            </a:extLst>
          </p:cNvPr>
          <p:cNvSpPr txBox="1"/>
          <p:nvPr/>
        </p:nvSpPr>
        <p:spPr>
          <a:xfrm>
            <a:off x="5301193" y="3733663"/>
            <a:ext cx="3484319" cy="507831"/>
          </a:xfrm>
          <a:prstGeom prst="rect">
            <a:avLst/>
          </a:prstGeom>
          <a:noFill/>
        </p:spPr>
        <p:txBody>
          <a:bodyPr wrap="square">
            <a:spAutoFit/>
          </a:bodyPr>
          <a:lstStyle/>
          <a:p>
            <a:pPr marL="214313" indent="-214313">
              <a:buFont typeface="Wingdings" panose="05000000000000000000" pitchFamily="2" charset="2"/>
              <a:buChar char="u"/>
            </a:pPr>
            <a:r>
              <a:rPr kumimoji="1" lang="zh-CN" altLang="en-US" sz="1350" b="1" dirty="0">
                <a:solidFill>
                  <a:srgbClr val="002060"/>
                </a:solidFill>
                <a:latin typeface="微软雅黑" panose="020B0503020204020204" pitchFamily="34" charset="-122"/>
                <a:ea typeface="微软雅黑" panose="020B0503020204020204" pitchFamily="34" charset="-122"/>
              </a:rPr>
              <a:t>与王建祥教授以及天医大联合培养博士学生</a:t>
            </a:r>
            <a:r>
              <a:rPr kumimoji="1" lang="en-US" altLang="zh-CN" sz="1350" b="1" dirty="0">
                <a:solidFill>
                  <a:srgbClr val="002060"/>
                </a:solidFill>
                <a:latin typeface="微软雅黑" panose="020B0503020204020204" pitchFamily="34" charset="-122"/>
                <a:ea typeface="微软雅黑" panose="020B0503020204020204" pitchFamily="34" charset="-122"/>
              </a:rPr>
              <a:t>(2</a:t>
            </a:r>
            <a:r>
              <a:rPr kumimoji="1" lang="zh-CN" altLang="en-US" sz="1350" b="1" dirty="0">
                <a:solidFill>
                  <a:srgbClr val="002060"/>
                </a:solidFill>
                <a:latin typeface="微软雅黑" panose="020B0503020204020204" pitchFamily="34" charset="-122"/>
                <a:ea typeface="微软雅黑" panose="020B0503020204020204" pitchFamily="34" charset="-122"/>
              </a:rPr>
              <a:t>名）和硕士学生（</a:t>
            </a:r>
            <a:r>
              <a:rPr kumimoji="1" lang="en-US" altLang="zh-CN" sz="1350" b="1" dirty="0">
                <a:solidFill>
                  <a:srgbClr val="002060"/>
                </a:solidFill>
                <a:latin typeface="微软雅黑" panose="020B0503020204020204" pitchFamily="34" charset="-122"/>
                <a:ea typeface="微软雅黑" panose="020B0503020204020204" pitchFamily="34" charset="-122"/>
              </a:rPr>
              <a:t>2</a:t>
            </a:r>
            <a:r>
              <a:rPr kumimoji="1" lang="zh-CN" altLang="en-US" sz="1350" b="1" dirty="0">
                <a:solidFill>
                  <a:srgbClr val="002060"/>
                </a:solidFill>
                <a:latin typeface="微软雅黑" panose="020B0503020204020204" pitchFamily="34" charset="-122"/>
                <a:ea typeface="微软雅黑" panose="020B0503020204020204" pitchFamily="34" charset="-122"/>
              </a:rPr>
              <a:t>名）：</a:t>
            </a:r>
            <a:endParaRPr lang="zh-CN" altLang="en-US" sz="1350" b="1" dirty="0">
              <a:solidFill>
                <a:srgbClr val="002060"/>
              </a:solidFill>
              <a:latin typeface="微软雅黑" panose="020B0503020204020204" pitchFamily="34" charset="-122"/>
              <a:ea typeface="微软雅黑" panose="020B0503020204020204" pitchFamily="34" charset="-122"/>
            </a:endParaRPr>
          </a:p>
        </p:txBody>
      </p:sp>
      <p:sp>
        <p:nvSpPr>
          <p:cNvPr id="44" name="文本框 43">
            <a:extLst>
              <a:ext uri="{FF2B5EF4-FFF2-40B4-BE49-F238E27FC236}">
                <a16:creationId xmlns:a16="http://schemas.microsoft.com/office/drawing/2014/main" id="{2B86D316-D6E2-04B1-1416-07C7DBE219BD}"/>
              </a:ext>
            </a:extLst>
          </p:cNvPr>
          <p:cNvSpPr txBox="1"/>
          <p:nvPr/>
        </p:nvSpPr>
        <p:spPr>
          <a:xfrm>
            <a:off x="228600" y="5181600"/>
            <a:ext cx="8706619" cy="1446550"/>
          </a:xfrm>
          <a:prstGeom prst="rect">
            <a:avLst/>
          </a:prstGeom>
          <a:solidFill>
            <a:schemeClr val="accent2">
              <a:lumMod val="20000"/>
              <a:lumOff val="80000"/>
            </a:schemeClr>
          </a:solidFill>
          <a:ln>
            <a:solidFill>
              <a:schemeClr val="tx1"/>
            </a:solidFill>
          </a:ln>
        </p:spPr>
        <p:txBody>
          <a:bodyPr wrap="square">
            <a:spAutoFit/>
          </a:bodyPr>
          <a:lstStyle/>
          <a:p>
            <a:pPr algn="ctr"/>
            <a:r>
              <a:rPr lang="zh-CN" altLang="en-US" sz="2800" b="1" dirty="0">
                <a:solidFill>
                  <a:srgbClr val="9A0000"/>
                </a:solidFill>
                <a:latin typeface="微软雅黑" panose="020B0503020204020204" pitchFamily="34" charset="-122"/>
                <a:ea typeface="微软雅黑" panose="020B0503020204020204" pitchFamily="34" charset="-122"/>
              </a:rPr>
              <a:t>团队现招募博士后、助研和副研！！！</a:t>
            </a:r>
            <a:endParaRPr lang="en-US" altLang="zh-CN" sz="2800" b="1" dirty="0">
              <a:solidFill>
                <a:srgbClr val="9A0000"/>
              </a:solidFill>
              <a:latin typeface="微软雅黑" panose="020B0503020204020204" pitchFamily="34" charset="-122"/>
              <a:ea typeface="微软雅黑" panose="020B0503020204020204" pitchFamily="34" charset="-122"/>
            </a:endParaRPr>
          </a:p>
          <a:p>
            <a:pPr algn="ctr"/>
            <a:endParaRPr lang="en-US" altLang="zh-CN" sz="2000" b="1" dirty="0">
              <a:solidFill>
                <a:srgbClr val="9A0000"/>
              </a:solidFill>
              <a:latin typeface="微软雅黑" panose="020B0503020204020204" pitchFamily="34" charset="-122"/>
              <a:ea typeface="微软雅黑" panose="020B0503020204020204" pitchFamily="34" charset="-122"/>
              <a:hlinkClick r:id="rId17"/>
            </a:endParaRPr>
          </a:p>
          <a:p>
            <a:pPr algn="ctr"/>
            <a:r>
              <a:rPr lang="en-US" altLang="zh-CN" sz="2000" b="1" dirty="0">
                <a:solidFill>
                  <a:srgbClr val="9A0000"/>
                </a:solidFill>
                <a:latin typeface="微软雅黑" panose="020B0503020204020204" pitchFamily="34" charset="-122"/>
                <a:ea typeface="微软雅黑" panose="020B0503020204020204" pitchFamily="34" charset="-122"/>
                <a:hlinkClick r:id="rId17"/>
              </a:rPr>
              <a:t>Tel:13388008038</a:t>
            </a:r>
            <a:endParaRPr lang="en-US" altLang="zh-CN" sz="2000" b="1" dirty="0">
              <a:solidFill>
                <a:srgbClr val="9A0000"/>
              </a:solidFill>
              <a:latin typeface="微软雅黑" panose="020B0503020204020204" pitchFamily="34" charset="-122"/>
              <a:ea typeface="微软雅黑" panose="020B0503020204020204" pitchFamily="34" charset="-122"/>
            </a:endParaRPr>
          </a:p>
          <a:p>
            <a:pPr algn="ctr"/>
            <a:r>
              <a:rPr lang="en-US" altLang="zh-CN" sz="2000" b="1" dirty="0">
                <a:solidFill>
                  <a:srgbClr val="9A0000"/>
                </a:solidFill>
                <a:latin typeface="微软雅黑" panose="020B0503020204020204" pitchFamily="34" charset="-122"/>
                <a:ea typeface="微软雅黑" panose="020B0503020204020204" pitchFamily="34" charset="-122"/>
              </a:rPr>
              <a:t>Email:</a:t>
            </a:r>
            <a:r>
              <a:rPr lang="zh-CN" altLang="en-US" sz="2000" b="1" dirty="0">
                <a:solidFill>
                  <a:srgbClr val="9A0000"/>
                </a:solidFill>
                <a:latin typeface="微软雅黑" panose="020B0503020204020204" pitchFamily="34" charset="-122"/>
                <a:ea typeface="微软雅黑" panose="020B0503020204020204" pitchFamily="34" charset="-122"/>
              </a:rPr>
              <a:t> </a:t>
            </a:r>
            <a:r>
              <a:rPr lang="en-US" altLang="zh-CN" sz="2000" b="1" dirty="0" err="1">
                <a:solidFill>
                  <a:srgbClr val="9A0000"/>
                </a:solidFill>
                <a:latin typeface="微软雅黑" panose="020B0503020204020204" pitchFamily="34" charset="-122"/>
                <a:ea typeface="微软雅黑" panose="020B0503020204020204" pitchFamily="34" charset="-122"/>
              </a:rPr>
              <a:t>wanghong@ihcams.ac.cn</a:t>
            </a:r>
            <a:endParaRPr lang="zh-CN" altLang="en-US" sz="2000" b="1" dirty="0">
              <a:solidFill>
                <a:srgbClr val="9A0000"/>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7E5D55AD-1B9B-4940-12D3-10EBCEC9E621}"/>
              </a:ext>
            </a:extLst>
          </p:cNvPr>
          <p:cNvSpPr txBox="1"/>
          <p:nvPr/>
        </p:nvSpPr>
        <p:spPr>
          <a:xfrm>
            <a:off x="1398280" y="3010925"/>
            <a:ext cx="3325178" cy="1384995"/>
          </a:xfrm>
          <a:prstGeom prst="rect">
            <a:avLst/>
          </a:prstGeom>
          <a:noFill/>
        </p:spPr>
        <p:txBody>
          <a:bodyPr wrap="square" rtlCol="0">
            <a:spAutoFit/>
          </a:bodyPr>
          <a:lstStyle/>
          <a:p>
            <a:pPr marL="257175" indent="-257175">
              <a:buFont typeface="Arial" panose="020B0604020202020204" pitchFamily="34" charset="0"/>
              <a:buChar char="•"/>
            </a:pPr>
            <a:endParaRPr kumimoji="1" lang="en-US" altLang="zh-CN" sz="1200" dirty="0">
              <a:latin typeface="微软雅黑" panose="020B0503020204020204" pitchFamily="34" charset="-122"/>
              <a:ea typeface="微软雅黑" panose="020B0503020204020204" pitchFamily="34" charset="-122"/>
            </a:endParaRPr>
          </a:p>
          <a:p>
            <a:pPr marL="257175" indent="-257175">
              <a:buFont typeface="Arial" panose="020B0604020202020204" pitchFamily="34" charset="0"/>
              <a:buChar char="•"/>
            </a:pPr>
            <a:r>
              <a:rPr kumimoji="1" lang="zh-CN" altLang="en-US" sz="1200" dirty="0">
                <a:latin typeface="微软雅黑" panose="020B0503020204020204" pitchFamily="34" charset="-122"/>
                <a:ea typeface="微软雅黑" panose="020B0503020204020204" pitchFamily="34" charset="-122"/>
              </a:rPr>
              <a:t>美国</a:t>
            </a:r>
            <a:r>
              <a:rPr kumimoji="1" lang="en-US" altLang="zh-CN" sz="1200" dirty="0">
                <a:latin typeface="Arial" panose="020B0604020202020204" pitchFamily="34" charset="0"/>
                <a:ea typeface="微软雅黑" panose="020B0503020204020204" pitchFamily="34" charset="-122"/>
                <a:cs typeface="Arial" panose="020B0604020202020204" pitchFamily="34" charset="0"/>
              </a:rPr>
              <a:t>St</a:t>
            </a:r>
            <a:r>
              <a:rPr kumimoji="1" lang="zh-CN" altLang="en-US" sz="1200" dirty="0">
                <a:latin typeface="Arial" panose="020B0604020202020204" pitchFamily="34" charset="0"/>
                <a:ea typeface="微软雅黑" panose="020B0503020204020204" pitchFamily="34" charset="-122"/>
                <a:cs typeface="Arial" panose="020B0604020202020204" pitchFamily="34" charset="0"/>
              </a:rPr>
              <a:t> </a:t>
            </a:r>
            <a:r>
              <a:rPr kumimoji="1" lang="en-US" altLang="zh-CN" sz="1200" dirty="0">
                <a:latin typeface="Arial" panose="020B0604020202020204" pitchFamily="34" charset="0"/>
                <a:ea typeface="微软雅黑" panose="020B0503020204020204" pitchFamily="34" charset="-122"/>
                <a:cs typeface="Arial" panose="020B0604020202020204" pitchFamily="34" charset="0"/>
              </a:rPr>
              <a:t>Jude</a:t>
            </a:r>
            <a:r>
              <a:rPr kumimoji="1" lang="zh-CN" altLang="en-US" sz="1200" dirty="0">
                <a:latin typeface="Arial" panose="020B0604020202020204" pitchFamily="34" charset="0"/>
                <a:ea typeface="微软雅黑" panose="020B0503020204020204" pitchFamily="34" charset="-122"/>
                <a:cs typeface="Arial" panose="020B0604020202020204" pitchFamily="34" charset="0"/>
              </a:rPr>
              <a:t> </a:t>
            </a:r>
            <a:r>
              <a:rPr kumimoji="1" lang="en-US" altLang="zh-CN" sz="1200" dirty="0">
                <a:latin typeface="Arial" panose="020B0604020202020204" pitchFamily="34" charset="0"/>
                <a:ea typeface="微软雅黑" panose="020B0503020204020204" pitchFamily="34" charset="-122"/>
                <a:cs typeface="Arial" panose="020B0604020202020204" pitchFamily="34" charset="0"/>
              </a:rPr>
              <a:t>Children’s Research Hospital</a:t>
            </a:r>
            <a:r>
              <a:rPr kumimoji="1" lang="zh-CN" altLang="en-US" sz="1200" dirty="0">
                <a:latin typeface="微软雅黑" panose="020B0503020204020204" pitchFamily="34" charset="-122"/>
                <a:ea typeface="微软雅黑" panose="020B0503020204020204" pitchFamily="34" charset="-122"/>
              </a:rPr>
              <a:t>博士后</a:t>
            </a:r>
            <a:endParaRPr kumimoji="1" lang="en-US" altLang="zh-CN" sz="1200" dirty="0">
              <a:latin typeface="微软雅黑" panose="020B0503020204020204" pitchFamily="34" charset="-122"/>
              <a:ea typeface="微软雅黑" panose="020B0503020204020204" pitchFamily="34" charset="-122"/>
            </a:endParaRPr>
          </a:p>
          <a:p>
            <a:pPr marL="257175" indent="-257175">
              <a:buFont typeface="Arial" panose="020B0604020202020204" pitchFamily="34" charset="0"/>
              <a:buChar char="•"/>
            </a:pPr>
            <a:r>
              <a:rPr kumimoji="1" lang="zh-CN" altLang="en-US" sz="1200" dirty="0">
                <a:latin typeface="微软雅黑" panose="020B0503020204020204" pitchFamily="34" charset="-122"/>
                <a:ea typeface="微软雅黑" panose="020B0503020204020204" pitchFamily="34" charset="-122"/>
              </a:rPr>
              <a:t>以第一作者（含共同）发表</a:t>
            </a:r>
            <a:r>
              <a:rPr kumimoji="1"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Immunity</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  </a:t>
            </a:r>
            <a:r>
              <a:rPr kumimoji="1"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Analytical Chemistry</a:t>
            </a:r>
            <a:r>
              <a:rPr kumimoji="1" lang="zh-CN" altLang="en-US" sz="1200" dirty="0">
                <a:latin typeface="微软雅黑" panose="020B0503020204020204" pitchFamily="34" charset="-122"/>
                <a:ea typeface="微软雅黑" panose="020B0503020204020204" pitchFamily="34" charset="-122"/>
              </a:rPr>
              <a:t>等高水平论文</a:t>
            </a:r>
            <a:r>
              <a:rPr kumimoji="1" lang="en-US" altLang="zh-CN" sz="1200" dirty="0">
                <a:latin typeface="微软雅黑" panose="020B0503020204020204" pitchFamily="34" charset="-122"/>
                <a:ea typeface="微软雅黑" panose="020B0503020204020204" pitchFamily="34" charset="-122"/>
              </a:rPr>
              <a:t>7</a:t>
            </a:r>
            <a:r>
              <a:rPr kumimoji="1" lang="zh-CN" altLang="en-US" sz="1200" dirty="0">
                <a:latin typeface="微软雅黑" panose="020B0503020204020204" pitchFamily="34" charset="-122"/>
                <a:ea typeface="微软雅黑" panose="020B0503020204020204" pitchFamily="34" charset="-122"/>
              </a:rPr>
              <a:t>篇</a:t>
            </a:r>
            <a:endParaRPr kumimoji="1" lang="en-US" altLang="zh-CN" sz="1200" dirty="0">
              <a:latin typeface="微软雅黑" panose="020B0503020204020204" pitchFamily="34" charset="-122"/>
              <a:ea typeface="微软雅黑" panose="020B0503020204020204" pitchFamily="34" charset="-122"/>
            </a:endParaRPr>
          </a:p>
          <a:p>
            <a:pPr marL="257175" indent="-257175">
              <a:buFont typeface="Arial" panose="020B0604020202020204" pitchFamily="34" charset="0"/>
              <a:buChar char="•"/>
            </a:pPr>
            <a:r>
              <a:rPr kumimoji="1" lang="zh-CN" altLang="en-US" sz="1200" dirty="0">
                <a:latin typeface="微软雅黑" panose="020B0503020204020204" pitchFamily="34" charset="-122"/>
                <a:ea typeface="微软雅黑" panose="020B0503020204020204" pitchFamily="34" charset="-122"/>
              </a:rPr>
              <a:t>主持天津市海河揭榜挂帅子项目和协和校基项目</a:t>
            </a:r>
            <a:endParaRPr kumimoji="1" lang="en-US" altLang="zh-CN" sz="1200"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A8D92544-648E-4639-CEC4-22A0C56995C1}"/>
              </a:ext>
            </a:extLst>
          </p:cNvPr>
          <p:cNvSpPr txBox="1"/>
          <p:nvPr/>
        </p:nvSpPr>
        <p:spPr>
          <a:xfrm>
            <a:off x="1406350" y="1622966"/>
            <a:ext cx="3217199" cy="1569660"/>
          </a:xfrm>
          <a:prstGeom prst="rect">
            <a:avLst/>
          </a:prstGeom>
          <a:noFill/>
        </p:spPr>
        <p:txBody>
          <a:bodyPr wrap="square" rtlCol="0">
            <a:spAutoFit/>
          </a:bodyPr>
          <a:lstStyle/>
          <a:p>
            <a:pPr marL="257175" indent="-257175">
              <a:buFont typeface="Arial" panose="020B0604020202020204" pitchFamily="34" charset="0"/>
              <a:buChar char="•"/>
            </a:pPr>
            <a:r>
              <a:rPr kumimoji="1" lang="zh-CN" altLang="en-US" sz="1200" dirty="0">
                <a:latin typeface="微软雅黑" panose="020B0503020204020204" pitchFamily="34" charset="-122"/>
                <a:ea typeface="微软雅黑" panose="020B0503020204020204" pitchFamily="34" charset="-122"/>
              </a:rPr>
              <a:t>以第一作者发表</a:t>
            </a:r>
            <a:r>
              <a:rPr kumimoji="1"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Cell Metabolism</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 </a:t>
            </a:r>
            <a:r>
              <a:rPr kumimoji="1"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Cancer</a:t>
            </a:r>
            <a:r>
              <a:rPr kumimoji="1" lang="zh-CN" altLang="en-US"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kumimoji="1" lang="en-US" altLang="zh-CN"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Letters</a:t>
            </a:r>
            <a:r>
              <a:rPr kumimoji="1" lang="zh-CN" altLang="en-US" sz="1200" b="1" dirty="0">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kumimoji="1" lang="zh-CN" altLang="en-US" sz="1200" dirty="0">
                <a:latin typeface="微软雅黑" panose="020B0503020204020204" pitchFamily="34" charset="-122"/>
                <a:ea typeface="微软雅黑" panose="020B0503020204020204" pitchFamily="34" charset="-122"/>
              </a:rPr>
              <a:t>等高水平研究论文</a:t>
            </a:r>
            <a:r>
              <a:rPr kumimoji="1" lang="en-US" altLang="zh-CN" sz="1200" dirty="0">
                <a:latin typeface="微软雅黑" panose="020B0503020204020204" pitchFamily="34" charset="-122"/>
                <a:ea typeface="微软雅黑" panose="020B0503020204020204" pitchFamily="34" charset="-122"/>
              </a:rPr>
              <a:t>6</a:t>
            </a:r>
            <a:r>
              <a:rPr kumimoji="1" lang="zh-CN" altLang="en-US" sz="1200" dirty="0">
                <a:latin typeface="微软雅黑" panose="020B0503020204020204" pitchFamily="34" charset="-122"/>
                <a:ea typeface="微软雅黑" panose="020B0503020204020204" pitchFamily="34" charset="-122"/>
              </a:rPr>
              <a:t>篇</a:t>
            </a:r>
            <a:endParaRPr kumimoji="1" lang="en-US" altLang="zh-CN" sz="1200" dirty="0">
              <a:latin typeface="微软雅黑" panose="020B0503020204020204" pitchFamily="34" charset="-122"/>
              <a:ea typeface="微软雅黑" panose="020B0503020204020204" pitchFamily="34" charset="-122"/>
            </a:endParaRPr>
          </a:p>
          <a:p>
            <a:pPr marL="257175" indent="-257175">
              <a:buFont typeface="Arial" panose="020B0604020202020204" pitchFamily="34" charset="0"/>
              <a:buChar char="•"/>
            </a:pPr>
            <a:r>
              <a:rPr kumimoji="1" lang="zh-CN" altLang="en-US" sz="1200" dirty="0">
                <a:latin typeface="微软雅黑" panose="020B0503020204020204" pitchFamily="34" charset="-122"/>
                <a:ea typeface="微软雅黑" panose="020B0503020204020204" pitchFamily="34" charset="-122"/>
              </a:rPr>
              <a:t>主持国家自然科学基金</a:t>
            </a:r>
            <a:r>
              <a:rPr kumimoji="1" lang="zh-CN" altLang="en-US" sz="1200" b="1" dirty="0">
                <a:latin typeface="微软雅黑" panose="020B0503020204020204" pitchFamily="34" charset="-122"/>
                <a:ea typeface="微软雅黑" panose="020B0503020204020204" pitchFamily="34" charset="-122"/>
              </a:rPr>
              <a:t>面上</a:t>
            </a:r>
            <a:r>
              <a:rPr kumimoji="1" lang="zh-CN" altLang="en-US" sz="1200" dirty="0">
                <a:latin typeface="微软雅黑" panose="020B0503020204020204" pitchFamily="34" charset="-122"/>
                <a:ea typeface="微软雅黑" panose="020B0503020204020204" pitchFamily="34" charset="-122"/>
              </a:rPr>
              <a:t>和</a:t>
            </a:r>
            <a:r>
              <a:rPr kumimoji="1" lang="zh-CN" altLang="en-US" sz="1200" b="1" dirty="0">
                <a:latin typeface="微软雅黑" panose="020B0503020204020204" pitchFamily="34" charset="-122"/>
                <a:ea typeface="微软雅黑" panose="020B0503020204020204" pitchFamily="34" charset="-122"/>
              </a:rPr>
              <a:t>青年等国家和省部级项目</a:t>
            </a:r>
            <a:r>
              <a:rPr kumimoji="1" lang="en-US" altLang="zh-CN" sz="1200" b="1" dirty="0">
                <a:latin typeface="微软雅黑" panose="020B0503020204020204" pitchFamily="34" charset="-122"/>
                <a:ea typeface="微软雅黑" panose="020B0503020204020204" pitchFamily="34" charset="-122"/>
              </a:rPr>
              <a:t>3</a:t>
            </a:r>
            <a:r>
              <a:rPr kumimoji="1" lang="zh-CN" altLang="en-US" sz="1200" dirty="0">
                <a:latin typeface="微软雅黑" panose="020B0503020204020204" pitchFamily="34" charset="-122"/>
                <a:ea typeface="微软雅黑" panose="020B0503020204020204" pitchFamily="34" charset="-122"/>
              </a:rPr>
              <a:t>项</a:t>
            </a:r>
            <a:endParaRPr kumimoji="1" lang="en-US" altLang="zh-CN" sz="1200" dirty="0">
              <a:latin typeface="微软雅黑" panose="020B0503020204020204" pitchFamily="34" charset="-122"/>
              <a:ea typeface="微软雅黑" panose="020B0503020204020204" pitchFamily="34" charset="-122"/>
            </a:endParaRPr>
          </a:p>
          <a:p>
            <a:pPr marL="257175" indent="-257175">
              <a:buFont typeface="Arial" panose="020B0604020202020204" pitchFamily="34" charset="0"/>
              <a:buChar char="•"/>
            </a:pP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rPr>
              <a:t>获第十届中国免疫学会学术奖</a:t>
            </a:r>
            <a:r>
              <a:rPr lang="en-US" altLang="zh-CN" sz="1200" kern="100" dirty="0">
                <a:latin typeface="微软雅黑" panose="020B0503020204020204" pitchFamily="34" charset="-122"/>
                <a:ea typeface="微软雅黑" panose="020B0503020204020204" pitchFamily="34" charset="-122"/>
              </a:rPr>
              <a:t>-</a:t>
            </a: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rPr>
              <a:t>青年学者奖</a:t>
            </a:r>
            <a:endParaRPr kumimoji="1" lang="en-US" altLang="zh-CN" sz="1200" dirty="0">
              <a:latin typeface="微软雅黑" panose="020B0503020204020204" pitchFamily="34" charset="-122"/>
              <a:ea typeface="微软雅黑" panose="020B0503020204020204" pitchFamily="34" charset="-122"/>
            </a:endParaRPr>
          </a:p>
          <a:p>
            <a:endParaRPr kumimoji="1" lang="en-US" altLang="zh-CN" sz="1200" dirty="0">
              <a:latin typeface="微软雅黑" panose="020B0503020204020204" pitchFamily="34" charset="-122"/>
              <a:ea typeface="微软雅黑" panose="020B0503020204020204" pitchFamily="34" charset="-122"/>
            </a:endParaRPr>
          </a:p>
          <a:p>
            <a:endParaRPr kumimoji="1" lang="zh-CN" altLang="en-US" sz="1200"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4069C1B7-DEF7-3095-8DA3-2AC9E9C6106D}"/>
              </a:ext>
            </a:extLst>
          </p:cNvPr>
          <p:cNvSpPr txBox="1"/>
          <p:nvPr/>
        </p:nvSpPr>
        <p:spPr>
          <a:xfrm>
            <a:off x="333751" y="2621954"/>
            <a:ext cx="1187120" cy="507831"/>
          </a:xfrm>
          <a:prstGeom prst="rect">
            <a:avLst/>
          </a:prstGeom>
          <a:noFill/>
        </p:spPr>
        <p:txBody>
          <a:bodyPr wrap="square">
            <a:spAutoFit/>
          </a:bodyPr>
          <a:lstStyle/>
          <a:p>
            <a:pPr algn="ctr"/>
            <a:r>
              <a:rPr kumimoji="1" lang="zh-CN" altLang="en-US" sz="1350" dirty="0">
                <a:solidFill>
                  <a:srgbClr val="002060"/>
                </a:solidFill>
                <a:latin typeface="微软雅黑" panose="020B0503020204020204" pitchFamily="34" charset="-122"/>
                <a:ea typeface="微软雅黑" panose="020B0503020204020204" pitchFamily="34" charset="-122"/>
              </a:rPr>
              <a:t>申龙 </a:t>
            </a:r>
            <a:endParaRPr kumimoji="1" lang="en-US" altLang="zh-CN" sz="1350" dirty="0">
              <a:solidFill>
                <a:srgbClr val="002060"/>
              </a:solidFill>
              <a:latin typeface="微软雅黑" panose="020B0503020204020204" pitchFamily="34" charset="-122"/>
              <a:ea typeface="微软雅黑" panose="020B0503020204020204" pitchFamily="34" charset="-122"/>
            </a:endParaRPr>
          </a:p>
          <a:p>
            <a:pPr algn="ctr"/>
            <a:r>
              <a:rPr kumimoji="1" lang="zh-CN" altLang="en-US" sz="1350" b="1" dirty="0">
                <a:solidFill>
                  <a:srgbClr val="9A0000"/>
                </a:solidFill>
                <a:latin typeface="微软雅黑" panose="020B0503020204020204" pitchFamily="34" charset="-122"/>
                <a:ea typeface="微软雅黑" panose="020B0503020204020204" pitchFamily="34" charset="-122"/>
              </a:rPr>
              <a:t>副研究员</a:t>
            </a:r>
            <a:endParaRPr kumimoji="1" lang="en-US" altLang="zh-CN" sz="1350" b="1" dirty="0">
              <a:solidFill>
                <a:srgbClr val="9A0000"/>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CC75E543-14C5-3075-4540-3E7700579759}"/>
              </a:ext>
            </a:extLst>
          </p:cNvPr>
          <p:cNvSpPr txBox="1"/>
          <p:nvPr/>
        </p:nvSpPr>
        <p:spPr>
          <a:xfrm>
            <a:off x="371493" y="4112940"/>
            <a:ext cx="1143000" cy="507831"/>
          </a:xfrm>
          <a:prstGeom prst="rect">
            <a:avLst/>
          </a:prstGeom>
          <a:noFill/>
        </p:spPr>
        <p:txBody>
          <a:bodyPr wrap="square">
            <a:spAutoFit/>
          </a:bodyPr>
          <a:lstStyle/>
          <a:p>
            <a:pPr algn="ctr"/>
            <a:r>
              <a:rPr kumimoji="1" lang="zh-CN" altLang="en-US" sz="1350" dirty="0">
                <a:solidFill>
                  <a:srgbClr val="002060"/>
                </a:solidFill>
                <a:latin typeface="微软雅黑" panose="020B0503020204020204" pitchFamily="34" charset="-122"/>
                <a:ea typeface="微软雅黑" panose="020B0503020204020204" pitchFamily="34" charset="-122"/>
              </a:rPr>
              <a:t>牛明明</a:t>
            </a:r>
            <a:endParaRPr kumimoji="1" lang="en-US" altLang="zh-CN" sz="1350" dirty="0">
              <a:solidFill>
                <a:srgbClr val="002060"/>
              </a:solidFill>
              <a:latin typeface="微软雅黑" panose="020B0503020204020204" pitchFamily="34" charset="-122"/>
              <a:ea typeface="微软雅黑" panose="020B0503020204020204" pitchFamily="34" charset="-122"/>
            </a:endParaRPr>
          </a:p>
          <a:p>
            <a:pPr algn="ctr"/>
            <a:r>
              <a:rPr kumimoji="1" lang="zh-CN" altLang="en-US" sz="1350" b="1" dirty="0">
                <a:solidFill>
                  <a:srgbClr val="9A0000"/>
                </a:solidFill>
                <a:latin typeface="微软雅黑" panose="020B0503020204020204" pitchFamily="34" charset="-122"/>
                <a:ea typeface="微软雅黑" panose="020B0503020204020204" pitchFamily="34" charset="-122"/>
              </a:rPr>
              <a:t>助理研究员</a:t>
            </a:r>
            <a:endParaRPr kumimoji="1" lang="en-US" altLang="zh-CN" sz="1350" b="1" dirty="0">
              <a:solidFill>
                <a:srgbClr val="9A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75965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0"/>
            <a:ext cx="7461504"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BD950DAA-C6E2-7A45-F9FD-D16EF84C882C}"/>
              </a:ext>
            </a:extLst>
          </p:cNvPr>
          <p:cNvSpPr txBox="1"/>
          <p:nvPr/>
        </p:nvSpPr>
        <p:spPr>
          <a:xfrm>
            <a:off x="1143002" y="1999615"/>
            <a:ext cx="6858000" cy="27640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600"/>
              </a:spcAft>
            </a:pPr>
            <a:r>
              <a:rPr lang="ja-JP" altLang="en-US" sz="5800" b="1" kern="1200" dirty="0">
                <a:solidFill>
                  <a:schemeClr val="tx1"/>
                </a:solidFill>
                <a:latin typeface="Microsoft YaHei Light" panose="020B0502040204020203" pitchFamily="34" charset="-122"/>
                <a:ea typeface="Microsoft YaHei Light" panose="020B0502040204020203" pitchFamily="34" charset="-122"/>
              </a:rPr>
              <a:t>敬请批评指正</a:t>
            </a:r>
          </a:p>
          <a:p>
            <a:pPr>
              <a:lnSpc>
                <a:spcPct val="90000"/>
              </a:lnSpc>
              <a:spcAft>
                <a:spcPts val="600"/>
              </a:spcAft>
            </a:pPr>
            <a:r>
              <a:rPr lang="en-US" altLang="zh-CN" sz="5800" b="1" kern="1200" dirty="0">
                <a:solidFill>
                  <a:schemeClr val="tx1"/>
                </a:solidFill>
                <a:latin typeface="Microsoft YaHei Light" panose="020B0502040204020203" pitchFamily="34" charset="-122"/>
                <a:ea typeface="Microsoft YaHei Light" panose="020B0502040204020203" pitchFamily="34" charset="-122"/>
              </a:rPr>
              <a:t>    </a:t>
            </a:r>
            <a:endParaRPr lang="en-US" altLang="ja-JP" sz="5800" b="1" kern="1200" dirty="0">
              <a:solidFill>
                <a:schemeClr val="tx1"/>
              </a:solidFill>
              <a:latin typeface="Microsoft YaHei Light" panose="020B0502040204020203" pitchFamily="34" charset="-122"/>
              <a:ea typeface="Microsoft YaHei Light" panose="020B0502040204020203" pitchFamily="34" charset="-122"/>
            </a:endParaRPr>
          </a:p>
          <a:p>
            <a:pPr>
              <a:lnSpc>
                <a:spcPct val="90000"/>
              </a:lnSpc>
              <a:spcAft>
                <a:spcPts val="600"/>
              </a:spcAft>
            </a:pPr>
            <a:r>
              <a:rPr lang="ja-JP" altLang="en-US" sz="5800" b="1" kern="1200" dirty="0">
                <a:solidFill>
                  <a:schemeClr val="tx1"/>
                </a:solidFill>
                <a:latin typeface="Microsoft YaHei Light" panose="020B0502040204020203" pitchFamily="34" charset="-122"/>
                <a:ea typeface="Microsoft YaHei Light" panose="020B0502040204020203" pitchFamily="34" charset="-122"/>
              </a:rPr>
              <a:t>谢谢</a:t>
            </a:r>
            <a:endParaRPr lang="en-US" altLang="ja-JP" sz="5800" b="1" kern="1200" dirty="0">
              <a:solidFill>
                <a:schemeClr val="tx1"/>
              </a:solidFill>
              <a:latin typeface="Microsoft YaHei Light" panose="020B0502040204020203" pitchFamily="34" charset="-122"/>
              <a:ea typeface="Microsoft YaHei Light" panose="020B0502040204020203" pitchFamily="34" charset="-122"/>
            </a:endParaRPr>
          </a:p>
          <a:p>
            <a:pPr>
              <a:lnSpc>
                <a:spcPct val="90000"/>
              </a:lnSpc>
              <a:spcAft>
                <a:spcPts val="600"/>
              </a:spcAft>
            </a:pPr>
            <a:endParaRPr lang="en-US" altLang="ja-JP" sz="5800" b="1" kern="1200" dirty="0">
              <a:solidFill>
                <a:schemeClr val="tx1"/>
              </a:solidFill>
              <a:latin typeface="Microsoft YaHei Light" panose="020B0502040204020203" pitchFamily="34" charset="-122"/>
              <a:ea typeface="Microsoft YaHei Light" panose="020B0502040204020203" pitchFamily="34" charset="-122"/>
            </a:endParaRPr>
          </a:p>
        </p:txBody>
      </p:sp>
      <p:sp>
        <p:nvSpPr>
          <p:cNvPr id="19"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0" y="5524786"/>
            <a:ext cx="356616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75934"/>
      </p:ext>
    </p:extLst>
  </p:cSld>
  <p:clrMapOvr>
    <a:masterClrMapping/>
  </p:clrMapOvr>
  <mc:AlternateContent xmlns:mc="http://schemas.openxmlformats.org/markup-compatibility/2006" xmlns:p14="http://schemas.microsoft.com/office/powerpoint/2010/main">
    <mc:Choice Requires="p14">
      <p:transition spd="slow" p14:dur="2000" advTm="1120"/>
    </mc:Choice>
    <mc:Fallback xmlns="">
      <p:transition spd="slow" advTm="112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2200" b="1" dirty="0">
                <a:solidFill>
                  <a:srgbClr val="C00000"/>
                </a:solidFill>
                <a:latin typeface="微软雅黑" panose="020B0503020204020204" charset="-122"/>
                <a:ea typeface="微软雅黑" panose="020B0503020204020204" charset="-122"/>
              </a:rPr>
              <a:t>Developed a Deep Serum Proteomic Technology</a:t>
            </a:r>
            <a:endParaRPr lang="ja-JP" altLang="en-US" sz="2200" b="1" dirty="0">
              <a:solidFill>
                <a:srgbClr val="C00000"/>
              </a:solidFill>
              <a:latin typeface="微软雅黑" panose="020B0503020204020204" charset="-122"/>
              <a:ea typeface="微软雅黑" panose="020B0503020204020204" charset="-122"/>
            </a:endParaRPr>
          </a:p>
        </p:txBody>
      </p:sp>
      <p:sp>
        <p:nvSpPr>
          <p:cNvPr id="28" name="Rectangle 1">
            <a:extLst>
              <a:ext uri="{FF2B5EF4-FFF2-40B4-BE49-F238E27FC236}">
                <a16:creationId xmlns:a16="http://schemas.microsoft.com/office/drawing/2014/main" id="{D84FD74D-5D5C-D8F6-0485-0909D1D822AC}"/>
              </a:ext>
            </a:extLst>
          </p:cNvPr>
          <p:cNvSpPr/>
          <p:nvPr/>
        </p:nvSpPr>
        <p:spPr>
          <a:xfrm>
            <a:off x="85852" y="6629400"/>
            <a:ext cx="9058148" cy="261610"/>
          </a:xfrm>
          <a:prstGeom prst="rect">
            <a:avLst/>
          </a:prstGeom>
          <a:noFill/>
        </p:spPr>
        <p:txBody>
          <a:bodyPr wrap="square">
            <a:spAutoFit/>
          </a:bodyPr>
          <a:lstStyle/>
          <a:p>
            <a:r>
              <a:rPr lang="en-US" altLang="zh-CN" sz="1100" i="1" dirty="0">
                <a:solidFill>
                  <a:srgbClr val="002060"/>
                </a:solidFill>
                <a:latin typeface="Times New Roman" panose="02020603050405020304" pitchFamily="18" charset="0"/>
                <a:cs typeface="Times New Roman" panose="02020603050405020304" pitchFamily="18" charset="0"/>
              </a:rPr>
              <a:t>Mol.</a:t>
            </a:r>
            <a:r>
              <a:rPr lang="zh-CN" altLang="en-US" sz="1100" i="1" dirty="0">
                <a:solidFill>
                  <a:srgbClr val="002060"/>
                </a:solidFill>
                <a:latin typeface="Times New Roman" panose="02020603050405020304" pitchFamily="18" charset="0"/>
                <a:cs typeface="Times New Roman" panose="02020603050405020304" pitchFamily="18" charset="0"/>
              </a:rPr>
              <a:t> </a:t>
            </a:r>
            <a:r>
              <a:rPr lang="en-US" altLang="zh-CN" sz="1100" i="1" dirty="0">
                <a:solidFill>
                  <a:srgbClr val="002060"/>
                </a:solidFill>
                <a:latin typeface="Times New Roman" panose="02020603050405020304" pitchFamily="18" charset="0"/>
                <a:cs typeface="Times New Roman" panose="02020603050405020304" pitchFamily="18" charset="0"/>
              </a:rPr>
              <a:t>Neurodegeneration</a:t>
            </a:r>
            <a:r>
              <a:rPr lang="en-US" altLang="zh-CN" sz="1100" dirty="0">
                <a:solidFill>
                  <a:srgbClr val="002060"/>
                </a:solidFill>
                <a:latin typeface="Times New Roman" panose="02020603050405020304" pitchFamily="18" charset="0"/>
                <a:cs typeface="Times New Roman" panose="02020603050405020304" pitchFamily="18" charset="0"/>
              </a:rPr>
              <a:t>. 2020;   </a:t>
            </a:r>
            <a:r>
              <a:rPr lang="en-US" altLang="zh-CN" sz="1100" i="1" dirty="0">
                <a:solidFill>
                  <a:srgbClr val="002060"/>
                </a:solidFill>
                <a:latin typeface="Times New Roman" panose="02020603050405020304" pitchFamily="18" charset="0"/>
                <a:cs typeface="Times New Roman" panose="02020603050405020304" pitchFamily="18" charset="0"/>
              </a:rPr>
              <a:t>Clin. Proteomics</a:t>
            </a:r>
            <a:r>
              <a:rPr lang="en-US" altLang="zh-CN" sz="1100" dirty="0">
                <a:solidFill>
                  <a:srgbClr val="002060"/>
                </a:solidFill>
                <a:latin typeface="Times New Roman" panose="02020603050405020304" pitchFamily="18" charset="0"/>
                <a:cs typeface="Times New Roman" panose="02020603050405020304" pitchFamily="18" charset="0"/>
              </a:rPr>
              <a:t>. 2019;  Peng J, Wang H, Dey KK, S88435 1280US.P1(0060.0)</a:t>
            </a:r>
          </a:p>
        </p:txBody>
      </p:sp>
      <p:pic>
        <p:nvPicPr>
          <p:cNvPr id="33" name="Picture 36">
            <a:extLst>
              <a:ext uri="{FF2B5EF4-FFF2-40B4-BE49-F238E27FC236}">
                <a16:creationId xmlns:a16="http://schemas.microsoft.com/office/drawing/2014/main" id="{C26B9170-0F14-52CF-0B38-3427850B2DA8}"/>
              </a:ext>
            </a:extLst>
          </p:cNvPr>
          <p:cNvPicPr>
            <a:picLocks noChangeAspect="1"/>
          </p:cNvPicPr>
          <p:nvPr/>
        </p:nvPicPr>
        <p:blipFill>
          <a:blip r:embed="rId3"/>
          <a:stretch>
            <a:fillRect/>
          </a:stretch>
        </p:blipFill>
        <p:spPr>
          <a:xfrm>
            <a:off x="824208" y="2718410"/>
            <a:ext cx="1943311" cy="1857049"/>
          </a:xfrm>
          <a:prstGeom prst="rect">
            <a:avLst/>
          </a:prstGeom>
        </p:spPr>
      </p:pic>
      <p:grpSp>
        <p:nvGrpSpPr>
          <p:cNvPr id="5" name="组合 4">
            <a:extLst>
              <a:ext uri="{FF2B5EF4-FFF2-40B4-BE49-F238E27FC236}">
                <a16:creationId xmlns:a16="http://schemas.microsoft.com/office/drawing/2014/main" id="{C6FA5B2A-E549-CA17-5647-97756F280A42}"/>
              </a:ext>
            </a:extLst>
          </p:cNvPr>
          <p:cNvGrpSpPr/>
          <p:nvPr/>
        </p:nvGrpSpPr>
        <p:grpSpPr>
          <a:xfrm>
            <a:off x="3418512" y="2689831"/>
            <a:ext cx="2197993" cy="1958369"/>
            <a:chOff x="4419600" y="2722091"/>
            <a:chExt cx="3704709" cy="3200792"/>
          </a:xfrm>
        </p:grpSpPr>
        <p:pic>
          <p:nvPicPr>
            <p:cNvPr id="35" name="Picture 37">
              <a:extLst>
                <a:ext uri="{FF2B5EF4-FFF2-40B4-BE49-F238E27FC236}">
                  <a16:creationId xmlns:a16="http://schemas.microsoft.com/office/drawing/2014/main" id="{FD335F53-8A89-F376-293D-CCF7027EA386}"/>
                </a:ext>
              </a:extLst>
            </p:cNvPr>
            <p:cNvPicPr>
              <a:picLocks noChangeAspect="1"/>
            </p:cNvPicPr>
            <p:nvPr/>
          </p:nvPicPr>
          <p:blipFill rotWithShape="1">
            <a:blip r:embed="rId4"/>
            <a:srcRect b="6469"/>
            <a:stretch>
              <a:fillRect/>
            </a:stretch>
          </p:blipFill>
          <p:spPr>
            <a:xfrm>
              <a:off x="4419600" y="3172321"/>
              <a:ext cx="2909108" cy="2750562"/>
            </a:xfrm>
            <a:prstGeom prst="rect">
              <a:avLst/>
            </a:prstGeom>
          </p:spPr>
        </p:pic>
        <p:sp>
          <p:nvSpPr>
            <p:cNvPr id="36" name="Rectangle 40">
              <a:extLst>
                <a:ext uri="{FF2B5EF4-FFF2-40B4-BE49-F238E27FC236}">
                  <a16:creationId xmlns:a16="http://schemas.microsoft.com/office/drawing/2014/main" id="{423F7E13-C067-DE43-7F56-2C4BE0257A43}"/>
                </a:ext>
              </a:extLst>
            </p:cNvPr>
            <p:cNvSpPr/>
            <p:nvPr/>
          </p:nvSpPr>
          <p:spPr>
            <a:xfrm>
              <a:off x="4477618" y="2722091"/>
              <a:ext cx="3646691" cy="426521"/>
            </a:xfrm>
            <a:prstGeom prst="rect">
              <a:avLst/>
            </a:prstGeom>
          </p:spPr>
          <p:txBody>
            <a:bodyPr wrap="square">
              <a:spAutoFit/>
            </a:bodyPr>
            <a:lstStyle/>
            <a:p>
              <a:r>
                <a:rPr lang="en-US" sz="1200" dirty="0" err="1">
                  <a:solidFill>
                    <a:srgbClr val="C00000"/>
                  </a:solidFill>
                  <a:latin typeface="微软雅黑" panose="020B0503020204020204" pitchFamily="34" charset="-122"/>
                  <a:ea typeface="微软雅黑" panose="020B0503020204020204" pitchFamily="34" charset="-122"/>
                </a:rPr>
                <a:t>丰度排序的中位数</a:t>
              </a:r>
              <a:r>
                <a:rPr lang="en-US" sz="1200" dirty="0">
                  <a:solidFill>
                    <a:srgbClr val="C00000"/>
                  </a:solidFill>
                  <a:latin typeface="微软雅黑" panose="020B0503020204020204" pitchFamily="34" charset="-122"/>
                  <a:ea typeface="微软雅黑" panose="020B0503020204020204" pitchFamily="34" charset="-122"/>
                </a:rPr>
                <a:t>:</a:t>
              </a:r>
              <a:r>
                <a:rPr lang="zh-CN" altLang="en-US" sz="1200" dirty="0">
                  <a:solidFill>
                    <a:srgbClr val="C00000"/>
                  </a:solidFill>
                  <a:latin typeface="微软雅黑" panose="020B0503020204020204" pitchFamily="34" charset="-122"/>
                  <a:ea typeface="微软雅黑" panose="020B0503020204020204" pitchFamily="34" charset="-122"/>
                </a:rPr>
                <a:t>～</a:t>
              </a:r>
              <a:r>
                <a:rPr lang="en-US" altLang="zh-CN" sz="1200" dirty="0">
                  <a:solidFill>
                    <a:srgbClr val="C00000"/>
                  </a:solidFill>
                  <a:latin typeface="微软雅黑" panose="020B0503020204020204" pitchFamily="34" charset="-122"/>
                  <a:ea typeface="微软雅黑" panose="020B0503020204020204" pitchFamily="34" charset="-122"/>
                </a:rPr>
                <a:t>3000</a:t>
              </a:r>
              <a:endParaRPr lang="en-US" sz="1200" dirty="0">
                <a:solidFill>
                  <a:srgbClr val="C00000"/>
                </a:solidFill>
                <a:latin typeface="微软雅黑" panose="020B0503020204020204" pitchFamily="34" charset="-122"/>
                <a:ea typeface="微软雅黑" panose="020B0503020204020204" pitchFamily="34" charset="-122"/>
              </a:endParaRPr>
            </a:p>
          </p:txBody>
        </p:sp>
      </p:grpSp>
      <p:sp>
        <p:nvSpPr>
          <p:cNvPr id="46" name="Rectangle 35">
            <a:extLst>
              <a:ext uri="{FF2B5EF4-FFF2-40B4-BE49-F238E27FC236}">
                <a16:creationId xmlns:a16="http://schemas.microsoft.com/office/drawing/2014/main" id="{F26034C3-FFA2-7B62-F04B-E87262431B63}"/>
              </a:ext>
            </a:extLst>
          </p:cNvPr>
          <p:cNvSpPr/>
          <p:nvPr/>
        </p:nvSpPr>
        <p:spPr>
          <a:xfrm>
            <a:off x="538820" y="1261840"/>
            <a:ext cx="8152212" cy="700576"/>
          </a:xfrm>
          <a:prstGeom prst="rect">
            <a:avLst/>
          </a:prstGeom>
        </p:spPr>
        <p:txBody>
          <a:bodyPr wrap="square">
            <a:spAutoFit/>
          </a:bodyPr>
          <a:lstStyle/>
          <a:p>
            <a:pPr>
              <a:lnSpc>
                <a:spcPct val="150000"/>
              </a:lnSpc>
            </a:pPr>
            <a:r>
              <a:rPr lang="zh-CN" altLang="en-US" sz="1400" dirty="0">
                <a:solidFill>
                  <a:srgbClr val="002060"/>
                </a:solidFill>
                <a:latin typeface="微软雅黑" panose="020B0503020204020204" pitchFamily="34" charset="-122"/>
                <a:ea typeface="微软雅黑" panose="020B0503020204020204" pitchFamily="34" charset="-122"/>
              </a:rPr>
              <a:t>现状</a:t>
            </a:r>
            <a:r>
              <a:rPr lang="zh-CN" altLang="en-US" sz="1400" dirty="0">
                <a:latin typeface="微软雅黑" panose="020B0503020204020204" pitchFamily="34" charset="-122"/>
                <a:ea typeface="微软雅黑" panose="020B0503020204020204" pitchFamily="34" charset="-122"/>
              </a:rPr>
              <a:t>：极浅的筛查深度 （只能检测到血浆中丰度最高的</a:t>
            </a:r>
            <a:r>
              <a:rPr lang="en-US" altLang="zh-CN" sz="1400" dirty="0">
                <a:latin typeface="微软雅黑" panose="020B0503020204020204" pitchFamily="34" charset="-122"/>
                <a:ea typeface="微软雅黑" panose="020B0503020204020204" pitchFamily="34" charset="-122"/>
              </a:rPr>
              <a:t>~500</a:t>
            </a:r>
            <a:r>
              <a:rPr lang="zh-CN" altLang="en-US" sz="1400" dirty="0">
                <a:latin typeface="微软雅黑" panose="020B0503020204020204" pitchFamily="34" charset="-122"/>
                <a:ea typeface="微软雅黑" panose="020B0503020204020204" pitchFamily="34" charset="-122"/>
              </a:rPr>
              <a:t>蛋白质）</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0000FF"/>
                </a:solidFill>
                <a:latin typeface="微软雅黑" panose="020B0503020204020204" pitchFamily="34" charset="-122"/>
                <a:ea typeface="微软雅黑" panose="020B0503020204020204" pitchFamily="34" charset="-122"/>
              </a:rPr>
              <a:t>研发新技术</a:t>
            </a:r>
            <a:r>
              <a:rPr lang="zh-CN" altLang="en-US" sz="1400" dirty="0">
                <a:solidFill>
                  <a:srgbClr val="000000"/>
                </a:solidFill>
                <a:latin typeface="微软雅黑" panose="020B0503020204020204" pitchFamily="34" charset="-122"/>
                <a:ea typeface="微软雅黑" panose="020B0503020204020204" pitchFamily="34" charset="-122"/>
              </a:rPr>
              <a:t>： 检测～</a:t>
            </a:r>
            <a:r>
              <a:rPr lang="en-US" altLang="zh-CN" sz="1400" dirty="0">
                <a:solidFill>
                  <a:srgbClr val="000000"/>
                </a:solidFill>
                <a:latin typeface="微软雅黑" panose="020B0503020204020204" pitchFamily="34" charset="-122"/>
                <a:ea typeface="微软雅黑" panose="020B0503020204020204" pitchFamily="34" charset="-122"/>
              </a:rPr>
              <a:t>5000</a:t>
            </a:r>
            <a:r>
              <a:rPr lang="zh-CN" altLang="en-US" sz="1400" dirty="0">
                <a:solidFill>
                  <a:srgbClr val="000000"/>
                </a:solidFill>
                <a:latin typeface="微软雅黑" panose="020B0503020204020204" pitchFamily="34" charset="-122"/>
                <a:ea typeface="微软雅黑" panose="020B0503020204020204" pitchFamily="34" charset="-122"/>
              </a:rPr>
              <a:t> 血浆蛋白质，</a:t>
            </a:r>
            <a:r>
              <a:rPr lang="zh-CN" altLang="en-US" sz="1400" dirty="0">
                <a:solidFill>
                  <a:srgbClr val="C00000"/>
                </a:solidFill>
                <a:latin typeface="微软雅黑" panose="020B0503020204020204" pitchFamily="34" charset="-122"/>
                <a:ea typeface="微软雅黑" panose="020B0503020204020204" pitchFamily="34" charset="-122"/>
              </a:rPr>
              <a:t>是已报到最深度的基于质谱的血液</a:t>
            </a:r>
            <a:r>
              <a:rPr lang="en-US" altLang="zh-CN" sz="1400" dirty="0">
                <a:solidFill>
                  <a:srgbClr val="C00000"/>
                </a:solidFill>
                <a:latin typeface="微软雅黑" panose="020B0503020204020204" pitchFamily="34" charset="-122"/>
                <a:ea typeface="微软雅黑" panose="020B0503020204020204" pitchFamily="34" charset="-122"/>
              </a:rPr>
              <a:t>biomarker</a:t>
            </a:r>
            <a:r>
              <a:rPr lang="zh-CN" altLang="en-US" sz="1400" dirty="0">
                <a:solidFill>
                  <a:srgbClr val="C00000"/>
                </a:solidFill>
                <a:latin typeface="微软雅黑" panose="020B0503020204020204" pitchFamily="34" charset="-122"/>
                <a:ea typeface="微软雅黑" panose="020B0503020204020204" pitchFamily="34" charset="-122"/>
              </a:rPr>
              <a:t>筛查平台之一</a:t>
            </a:r>
            <a:endParaRPr lang="en-US" sz="1400" dirty="0">
              <a:solidFill>
                <a:srgbClr val="000000"/>
              </a:solidFill>
              <a:latin typeface="微软雅黑" panose="020B0503020204020204" pitchFamily="34" charset="-122"/>
              <a:ea typeface="微软雅黑" panose="020B0503020204020204" pitchFamily="34" charset="-122"/>
            </a:endParaRPr>
          </a:p>
        </p:txBody>
      </p:sp>
      <p:sp>
        <p:nvSpPr>
          <p:cNvPr id="47" name="Rectangle 12">
            <a:extLst>
              <a:ext uri="{FF2B5EF4-FFF2-40B4-BE49-F238E27FC236}">
                <a16:creationId xmlns:a16="http://schemas.microsoft.com/office/drawing/2014/main" id="{1B900B35-32E6-DA33-8B69-6F53CD3D3F0F}"/>
              </a:ext>
            </a:extLst>
          </p:cNvPr>
          <p:cNvSpPr/>
          <p:nvPr/>
        </p:nvSpPr>
        <p:spPr>
          <a:xfrm>
            <a:off x="304800" y="803663"/>
            <a:ext cx="7385002" cy="498663"/>
          </a:xfrm>
          <a:prstGeom prst="rect">
            <a:avLst/>
          </a:prstGeom>
        </p:spPr>
        <p:txBody>
          <a:bodyPr wrap="square">
            <a:spAutoFit/>
          </a:bodyPr>
          <a:lstStyle/>
          <a:p>
            <a:pPr>
              <a:lnSpc>
                <a:spcPct val="150000"/>
              </a:lnSpc>
            </a:pPr>
            <a:r>
              <a:rPr lang="en-US" sz="2000" b="1" dirty="0" err="1">
                <a:latin typeface="微软雅黑" panose="020B0503020204020204" pitchFamily="34" charset="-122"/>
                <a:ea typeface="微软雅黑" panose="020B0503020204020204" pitchFamily="34" charset="-122"/>
              </a:rPr>
              <a:t>血</a:t>
            </a:r>
            <a:r>
              <a:rPr lang="zh-CN" altLang="en-US" sz="2000" b="1" dirty="0">
                <a:latin typeface="微软雅黑" panose="020B0503020204020204" pitchFamily="34" charset="-122"/>
                <a:ea typeface="微软雅黑" panose="020B0503020204020204" pitchFamily="34" charset="-122"/>
              </a:rPr>
              <a:t>浆</a:t>
            </a:r>
            <a:r>
              <a:rPr lang="en-US" sz="2000" b="1" dirty="0" err="1">
                <a:latin typeface="微软雅黑" panose="020B0503020204020204" pitchFamily="34" charset="-122"/>
                <a:ea typeface="微软雅黑" panose="020B0503020204020204" pitchFamily="34" charset="-122"/>
              </a:rPr>
              <a:t>蛋白质组学领域</a:t>
            </a:r>
            <a:r>
              <a:rPr lang="en-US" sz="2000" b="1" dirty="0" err="1">
                <a:solidFill>
                  <a:srgbClr val="C00000"/>
                </a:solidFill>
                <a:latin typeface="微软雅黑" panose="020B0503020204020204" pitchFamily="34" charset="-122"/>
                <a:ea typeface="微软雅黑" panose="020B0503020204020204" pitchFamily="34" charset="-122"/>
              </a:rPr>
              <a:t>公认的技术难点</a:t>
            </a:r>
            <a:r>
              <a:rPr lang="en-US" sz="2000" b="1" dirty="0">
                <a:solidFill>
                  <a:srgbClr val="C00000"/>
                </a:solidFill>
                <a:latin typeface="微软雅黑" panose="020B0503020204020204" pitchFamily="34" charset="-122"/>
                <a:ea typeface="微软雅黑" panose="020B0503020204020204" pitchFamily="34" charset="-122"/>
              </a:rPr>
              <a:t> </a:t>
            </a:r>
            <a:r>
              <a:rPr lang="en-US" altLang="zh-CN" sz="2000" b="1" dirty="0">
                <a:solidFill>
                  <a:srgbClr val="C00000"/>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深度：</a:t>
            </a:r>
            <a:endParaRPr lang="en-US" sz="2000" b="1" dirty="0">
              <a:solidFill>
                <a:srgbClr val="C00000"/>
              </a:solidFill>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E6791D31-AFDC-FE96-0AA7-DAA5157F8521}"/>
              </a:ext>
            </a:extLst>
          </p:cNvPr>
          <p:cNvGrpSpPr/>
          <p:nvPr/>
        </p:nvGrpSpPr>
        <p:grpSpPr>
          <a:xfrm>
            <a:off x="6019800" y="2507242"/>
            <a:ext cx="1971342" cy="3055358"/>
            <a:chOff x="6817997" y="2386715"/>
            <a:chExt cx="2716644" cy="4106173"/>
          </a:xfrm>
        </p:grpSpPr>
        <p:pic>
          <p:nvPicPr>
            <p:cNvPr id="48" name="图片 47">
              <a:extLst>
                <a:ext uri="{FF2B5EF4-FFF2-40B4-BE49-F238E27FC236}">
                  <a16:creationId xmlns:a16="http://schemas.microsoft.com/office/drawing/2014/main" id="{50A88F30-61F7-8985-1843-A430D1C2F868}"/>
                </a:ext>
              </a:extLst>
            </p:cNvPr>
            <p:cNvPicPr>
              <a:picLocks noChangeAspect="1"/>
            </p:cNvPicPr>
            <p:nvPr/>
          </p:nvPicPr>
          <p:blipFill rotWithShape="1">
            <a:blip r:embed="rId5"/>
            <a:srcRect l="16335" t="16144" r="17720" b="14569"/>
            <a:stretch/>
          </p:blipFill>
          <p:spPr>
            <a:xfrm>
              <a:off x="6817997" y="2386715"/>
              <a:ext cx="2578441" cy="4106173"/>
            </a:xfrm>
            <a:prstGeom prst="rect">
              <a:avLst/>
            </a:prstGeom>
          </p:spPr>
        </p:pic>
        <p:sp>
          <p:nvSpPr>
            <p:cNvPr id="49" name="右大括号 48">
              <a:extLst>
                <a:ext uri="{FF2B5EF4-FFF2-40B4-BE49-F238E27FC236}">
                  <a16:creationId xmlns:a16="http://schemas.microsoft.com/office/drawing/2014/main" id="{280F492B-BE22-9440-9EE4-4D4BC6E79F8A}"/>
                </a:ext>
              </a:extLst>
            </p:cNvPr>
            <p:cNvSpPr/>
            <p:nvPr/>
          </p:nvSpPr>
          <p:spPr>
            <a:xfrm>
              <a:off x="9396437" y="2930179"/>
              <a:ext cx="138204" cy="288000"/>
            </a:xfrm>
            <a:prstGeom prst="rightBrace">
              <a:avLst>
                <a:gd name="adj1" fmla="val 2500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50" name="右大括号 49">
              <a:extLst>
                <a:ext uri="{FF2B5EF4-FFF2-40B4-BE49-F238E27FC236}">
                  <a16:creationId xmlns:a16="http://schemas.microsoft.com/office/drawing/2014/main" id="{52A4F4D5-3305-6D73-DB38-8A59D74136EC}"/>
                </a:ext>
              </a:extLst>
            </p:cNvPr>
            <p:cNvSpPr/>
            <p:nvPr/>
          </p:nvSpPr>
          <p:spPr>
            <a:xfrm>
              <a:off x="9396437" y="3246481"/>
              <a:ext cx="138204" cy="1768902"/>
            </a:xfrm>
            <a:prstGeom prst="rightBrace">
              <a:avLst>
                <a:gd name="adj1" fmla="val 6896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51" name="Rectangle 7">
            <a:extLst>
              <a:ext uri="{FF2B5EF4-FFF2-40B4-BE49-F238E27FC236}">
                <a16:creationId xmlns:a16="http://schemas.microsoft.com/office/drawing/2014/main" id="{756D3A0F-3729-B991-FB45-B63C664D427D}"/>
              </a:ext>
            </a:extLst>
          </p:cNvPr>
          <p:cNvSpPr/>
          <p:nvPr/>
        </p:nvSpPr>
        <p:spPr>
          <a:xfrm>
            <a:off x="7949555" y="2840757"/>
            <a:ext cx="924183" cy="337721"/>
          </a:xfrm>
          <a:prstGeom prst="rect">
            <a:avLst/>
          </a:prstGeom>
        </p:spPr>
        <p:txBody>
          <a:bodyPr wrap="square">
            <a:spAutoFit/>
          </a:bodyPr>
          <a:lstStyle/>
          <a:p>
            <a:pPr algn="ctr">
              <a:lnSpc>
                <a:spcPct val="150000"/>
              </a:lnSpc>
            </a:pPr>
            <a:r>
              <a:rPr lang="zh-CN" altLang="en-US" sz="1200" b="1" dirty="0">
                <a:solidFill>
                  <a:srgbClr val="0000FF"/>
                </a:solidFill>
                <a:latin typeface="微软雅黑" panose="020B0503020204020204" pitchFamily="34" charset="-122"/>
                <a:ea typeface="微软雅黑" panose="020B0503020204020204" pitchFamily="34" charset="-122"/>
                <a:cs typeface="+mn-ea"/>
                <a:sym typeface="+mn-lt"/>
              </a:rPr>
              <a:t>常规方法</a:t>
            </a:r>
          </a:p>
        </p:txBody>
      </p:sp>
      <p:sp>
        <p:nvSpPr>
          <p:cNvPr id="52" name="Rectangle 7">
            <a:extLst>
              <a:ext uri="{FF2B5EF4-FFF2-40B4-BE49-F238E27FC236}">
                <a16:creationId xmlns:a16="http://schemas.microsoft.com/office/drawing/2014/main" id="{763A0A04-A45F-8038-C0FD-3DC1C9C59381}"/>
              </a:ext>
            </a:extLst>
          </p:cNvPr>
          <p:cNvSpPr/>
          <p:nvPr/>
        </p:nvSpPr>
        <p:spPr>
          <a:xfrm>
            <a:off x="7991142" y="3636233"/>
            <a:ext cx="1127031" cy="337721"/>
          </a:xfrm>
          <a:prstGeom prst="rect">
            <a:avLst/>
          </a:prstGeom>
        </p:spPr>
        <p:txBody>
          <a:bodyPr wrap="square">
            <a:spAutoFit/>
          </a:bodyPr>
          <a:lstStyle/>
          <a:p>
            <a:pPr algn="ctr">
              <a:lnSpc>
                <a:spcPct val="150000"/>
              </a:lnSpc>
            </a:pPr>
            <a:r>
              <a:rPr lang="zh-CN" altLang="en-US" sz="1200" b="1" dirty="0">
                <a:solidFill>
                  <a:srgbClr val="0000FF"/>
                </a:solidFill>
                <a:latin typeface="微软雅黑" panose="020B0503020204020204" pitchFamily="34" charset="-122"/>
                <a:ea typeface="微软雅黑" panose="020B0503020204020204" pitchFamily="34" charset="-122"/>
                <a:cs typeface="+mn-ea"/>
                <a:sym typeface="+mn-lt"/>
              </a:rPr>
              <a:t>我们的新技术</a:t>
            </a:r>
          </a:p>
        </p:txBody>
      </p:sp>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769718"/>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9E198EE1-0A1A-8756-60CE-B9B84D5C812C}"/>
              </a:ext>
            </a:extLst>
          </p:cNvPr>
          <p:cNvPicPr>
            <a:picLocks noChangeAspect="1"/>
          </p:cNvPicPr>
          <p:nvPr/>
        </p:nvPicPr>
        <p:blipFill>
          <a:blip r:embed="rId6"/>
          <a:stretch>
            <a:fillRect/>
          </a:stretch>
        </p:blipFill>
        <p:spPr>
          <a:xfrm>
            <a:off x="787240" y="4873292"/>
            <a:ext cx="1594819" cy="1609484"/>
          </a:xfrm>
          <a:prstGeom prst="rect">
            <a:avLst/>
          </a:prstGeom>
        </p:spPr>
      </p:pic>
      <p:pic>
        <p:nvPicPr>
          <p:cNvPr id="4" name="图片 3">
            <a:extLst>
              <a:ext uri="{FF2B5EF4-FFF2-40B4-BE49-F238E27FC236}">
                <a16:creationId xmlns:a16="http://schemas.microsoft.com/office/drawing/2014/main" id="{25301960-F487-9FA1-5E2F-F506F35656F2}"/>
              </a:ext>
            </a:extLst>
          </p:cNvPr>
          <p:cNvPicPr>
            <a:picLocks noChangeAspect="1"/>
          </p:cNvPicPr>
          <p:nvPr/>
        </p:nvPicPr>
        <p:blipFill>
          <a:blip r:embed="rId7"/>
          <a:stretch>
            <a:fillRect/>
          </a:stretch>
        </p:blipFill>
        <p:spPr>
          <a:xfrm>
            <a:off x="3127375" y="4963283"/>
            <a:ext cx="1996929" cy="1631497"/>
          </a:xfrm>
          <a:prstGeom prst="rect">
            <a:avLst/>
          </a:prstGeom>
        </p:spPr>
      </p:pic>
      <p:sp>
        <p:nvSpPr>
          <p:cNvPr id="7" name="矩形 6">
            <a:extLst>
              <a:ext uri="{FF2B5EF4-FFF2-40B4-BE49-F238E27FC236}">
                <a16:creationId xmlns:a16="http://schemas.microsoft.com/office/drawing/2014/main" id="{726C399C-F195-1647-5BCC-FDEB5109C506}"/>
              </a:ext>
            </a:extLst>
          </p:cNvPr>
          <p:cNvSpPr/>
          <p:nvPr/>
        </p:nvSpPr>
        <p:spPr>
          <a:xfrm>
            <a:off x="707509" y="4821249"/>
            <a:ext cx="4867228" cy="1706380"/>
          </a:xfrm>
          <a:prstGeom prst="rect">
            <a:avLst/>
          </a:prstGeom>
          <a:noFill/>
          <a:ln w="12700">
            <a:solidFill>
              <a:srgbClr val="0000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5E7182CF-3323-40BC-8387-560418CB8B46}"/>
              </a:ext>
            </a:extLst>
          </p:cNvPr>
          <p:cNvSpPr/>
          <p:nvPr/>
        </p:nvSpPr>
        <p:spPr>
          <a:xfrm>
            <a:off x="685800" y="2201269"/>
            <a:ext cx="4867228" cy="2374190"/>
          </a:xfrm>
          <a:prstGeom prst="rect">
            <a:avLst/>
          </a:prstGeom>
          <a:noFill/>
          <a:ln w="127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46DC9CCC-4D86-1013-1258-2958A61EDC2D}"/>
              </a:ext>
            </a:extLst>
          </p:cNvPr>
          <p:cNvSpPr txBox="1"/>
          <p:nvPr/>
        </p:nvSpPr>
        <p:spPr>
          <a:xfrm>
            <a:off x="824208" y="2224152"/>
            <a:ext cx="4531501" cy="377411"/>
          </a:xfrm>
          <a:prstGeom prst="rect">
            <a:avLst/>
          </a:prstGeom>
          <a:noFill/>
        </p:spPr>
        <p:txBody>
          <a:bodyPr wrap="square">
            <a:spAutoFit/>
          </a:bodyPr>
          <a:lstStyle/>
          <a:p>
            <a:pPr>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rPr>
              <a:t>成果</a:t>
            </a:r>
            <a:r>
              <a:rPr lang="zh-CN" altLang="en-US" sz="1400" b="1" dirty="0">
                <a:solidFill>
                  <a:srgbClr val="0000FF"/>
                </a:solidFill>
                <a:latin typeface="微软雅黑" panose="020B0503020204020204" pitchFamily="34" charset="-122"/>
                <a:ea typeface="微软雅黑" panose="020B0503020204020204" pitchFamily="34" charset="-122"/>
              </a:rPr>
              <a:t>：</a:t>
            </a:r>
            <a:r>
              <a:rPr lang="en-US" altLang="zh-CN" sz="1400" b="1" dirty="0">
                <a:solidFill>
                  <a:srgbClr val="0000FF"/>
                </a:solidFill>
                <a:latin typeface="微软雅黑" panose="020B0503020204020204" pitchFamily="34" charset="-122"/>
                <a:ea typeface="微软雅黑" panose="020B0503020204020204" pitchFamily="34" charset="-122"/>
              </a:rPr>
              <a:t>AD</a:t>
            </a:r>
            <a:r>
              <a:rPr lang="zh-CN" altLang="en-US" sz="1400" b="1" dirty="0">
                <a:solidFill>
                  <a:srgbClr val="0000FF"/>
                </a:solidFill>
                <a:latin typeface="微软雅黑" panose="020B0503020204020204" pitchFamily="34" charset="-122"/>
                <a:ea typeface="微软雅黑" panose="020B0503020204020204" pitchFamily="34" charset="-122"/>
              </a:rPr>
              <a:t>患者血浆中首次揭示大量线粒体标志物</a:t>
            </a:r>
            <a:endParaRPr lang="en-US" altLang="zh-CN" sz="1400" b="1" dirty="0">
              <a:solidFill>
                <a:srgbClr val="0000FF"/>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E02EA364-0E3B-3A3F-B44B-A565370FAFD0}"/>
              </a:ext>
            </a:extLst>
          </p:cNvPr>
          <p:cNvSpPr txBox="1"/>
          <p:nvPr/>
        </p:nvSpPr>
        <p:spPr>
          <a:xfrm>
            <a:off x="2148523" y="4724400"/>
            <a:ext cx="1169702" cy="458768"/>
          </a:xfrm>
          <a:prstGeom prst="rect">
            <a:avLst/>
          </a:prstGeom>
          <a:noFill/>
        </p:spPr>
        <p:txBody>
          <a:bodyPr wrap="square">
            <a:spAutoFit/>
          </a:bodyPr>
          <a:lstStyle/>
          <a:p>
            <a:pPr>
              <a:lnSpc>
                <a:spcPct val="150000"/>
              </a:lnSpc>
            </a:pPr>
            <a:r>
              <a:rPr lang="zh-CN" altLang="en-US" sz="1800" b="1" dirty="0">
                <a:solidFill>
                  <a:srgbClr val="0000FF"/>
                </a:solidFill>
                <a:latin typeface="微软雅黑" panose="020B0503020204020204" pitchFamily="34" charset="-122"/>
                <a:ea typeface="微软雅黑" panose="020B0503020204020204" pitchFamily="34" charset="-122"/>
              </a:rPr>
              <a:t>常规技术</a:t>
            </a:r>
            <a:endParaRPr lang="en-US" altLang="zh-CN" sz="1800" b="1" dirty="0">
              <a:solidFill>
                <a:srgbClr val="0000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7694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p:nvPr/>
        </p:nvSpPr>
        <p:spPr>
          <a:xfrm>
            <a:off x="236220" y="7177"/>
            <a:ext cx="8674100" cy="7315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b="1" dirty="0">
                <a:solidFill>
                  <a:prstClr val="black"/>
                </a:solidFill>
                <a:latin typeface="微软雅黑" panose="020B0503020204020204" charset="-122"/>
                <a:ea typeface="微软雅黑" panose="020B0503020204020204" charset="-122"/>
              </a:rPr>
              <a:t>蛋白质组学和代谢组学软件工具的开发</a:t>
            </a:r>
            <a:endParaRPr lang="en-US" sz="2400" b="1" dirty="0">
              <a:solidFill>
                <a:prstClr val="black"/>
              </a:solidFill>
              <a:latin typeface="微软雅黑" panose="020B0503020204020204" charset="-122"/>
              <a:ea typeface="微软雅黑" panose="020B0503020204020204" charset="-122"/>
            </a:endParaRPr>
          </a:p>
        </p:txBody>
      </p:sp>
      <p:sp>
        <p:nvSpPr>
          <p:cNvPr id="21" name="Rectangle 20"/>
          <p:cNvSpPr>
            <a:spLocks noChangeArrowheads="1"/>
          </p:cNvSpPr>
          <p:nvPr/>
        </p:nvSpPr>
        <p:spPr bwMode="auto">
          <a:xfrm>
            <a:off x="215900"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
        <p:nvSpPr>
          <p:cNvPr id="34" name="TextBox 33"/>
          <p:cNvSpPr txBox="1"/>
          <p:nvPr/>
        </p:nvSpPr>
        <p:spPr>
          <a:xfrm>
            <a:off x="2446655" y="1005464"/>
            <a:ext cx="2971951" cy="400110"/>
          </a:xfrm>
          <a:prstGeom prst="rect">
            <a:avLst/>
          </a:prstGeom>
          <a:noFill/>
        </p:spPr>
        <p:txBody>
          <a:bodyPr wrap="square" rtlCol="0">
            <a:spAutoFit/>
          </a:bodyPr>
          <a:lstStyle/>
          <a:p>
            <a:r>
              <a:rPr lang="en-US" sz="2000" b="1" dirty="0">
                <a:solidFill>
                  <a:srgbClr val="000099"/>
                </a:solidFill>
                <a:latin typeface="微软雅黑" panose="020B0503020204020204" charset="-122"/>
                <a:ea typeface="微软雅黑" panose="020B0503020204020204" charset="-122"/>
              </a:rPr>
              <a:t>JUMP</a:t>
            </a:r>
            <a:r>
              <a:rPr lang="zh-CN" altLang="en-US" sz="2000" b="1" dirty="0">
                <a:solidFill>
                  <a:srgbClr val="000099"/>
                </a:solidFill>
                <a:latin typeface="微软雅黑" panose="020B0503020204020204" charset="-122"/>
                <a:ea typeface="微软雅黑" panose="020B0503020204020204" charset="-122"/>
              </a:rPr>
              <a:t> </a:t>
            </a:r>
            <a:r>
              <a:rPr lang="en-US" altLang="zh-CN" sz="2000" b="1" dirty="0">
                <a:solidFill>
                  <a:srgbClr val="000099"/>
                </a:solidFill>
                <a:latin typeface="微软雅黑" panose="020B0503020204020204" charset="-122"/>
                <a:ea typeface="微软雅黑" panose="020B0503020204020204" charset="-122"/>
              </a:rPr>
              <a:t>Software</a:t>
            </a:r>
            <a:r>
              <a:rPr lang="zh-CN" altLang="en-US" sz="2000" b="1" dirty="0">
                <a:solidFill>
                  <a:srgbClr val="000099"/>
                </a:solidFill>
                <a:latin typeface="微软雅黑" panose="020B0503020204020204" charset="-122"/>
                <a:ea typeface="微软雅黑" panose="020B0503020204020204" charset="-122"/>
              </a:rPr>
              <a:t> </a:t>
            </a:r>
            <a:r>
              <a:rPr lang="en-US" altLang="zh-CN" sz="2000" b="1" dirty="0">
                <a:solidFill>
                  <a:srgbClr val="000099"/>
                </a:solidFill>
                <a:latin typeface="微软雅黑" panose="020B0503020204020204" charset="-122"/>
                <a:ea typeface="微软雅黑" panose="020B0503020204020204" charset="-122"/>
              </a:rPr>
              <a:t>Suite</a:t>
            </a:r>
            <a:endParaRPr lang="en-US" sz="2000" b="1" dirty="0">
              <a:solidFill>
                <a:srgbClr val="000099"/>
              </a:solidFill>
              <a:latin typeface="微软雅黑" panose="020B0503020204020204" charset="-122"/>
              <a:ea typeface="微软雅黑" panose="020B0503020204020204" charset="-122"/>
            </a:endParaRPr>
          </a:p>
        </p:txBody>
      </p:sp>
      <p:sp>
        <p:nvSpPr>
          <p:cNvPr id="29" name="Freeform 403"/>
          <p:cNvSpPr/>
          <p:nvPr/>
        </p:nvSpPr>
        <p:spPr bwMode="auto">
          <a:xfrm>
            <a:off x="293124" y="6269374"/>
            <a:ext cx="8596462" cy="488871"/>
          </a:xfrm>
          <a:custGeom>
            <a:avLst/>
            <a:gdLst>
              <a:gd name="T0" fmla="*/ 21 w 1372"/>
              <a:gd name="T1" fmla="*/ 859 h 859"/>
              <a:gd name="T2" fmla="*/ 42 w 1372"/>
              <a:gd name="T3" fmla="*/ 827 h 859"/>
              <a:gd name="T4" fmla="*/ 64 w 1372"/>
              <a:gd name="T5" fmla="*/ 813 h 859"/>
              <a:gd name="T6" fmla="*/ 85 w 1372"/>
              <a:gd name="T7" fmla="*/ 812 h 859"/>
              <a:gd name="T8" fmla="*/ 107 w 1372"/>
              <a:gd name="T9" fmla="*/ 859 h 859"/>
              <a:gd name="T10" fmla="*/ 128 w 1372"/>
              <a:gd name="T11" fmla="*/ 842 h 859"/>
              <a:gd name="T12" fmla="*/ 150 w 1372"/>
              <a:gd name="T13" fmla="*/ 740 h 859"/>
              <a:gd name="T14" fmla="*/ 171 w 1372"/>
              <a:gd name="T15" fmla="*/ 859 h 859"/>
              <a:gd name="T16" fmla="*/ 193 w 1372"/>
              <a:gd name="T17" fmla="*/ 859 h 859"/>
              <a:gd name="T18" fmla="*/ 214 w 1372"/>
              <a:gd name="T19" fmla="*/ 814 h 859"/>
              <a:gd name="T20" fmla="*/ 236 w 1372"/>
              <a:gd name="T21" fmla="*/ 640 h 859"/>
              <a:gd name="T22" fmla="*/ 257 w 1372"/>
              <a:gd name="T23" fmla="*/ 699 h 859"/>
              <a:gd name="T24" fmla="*/ 279 w 1372"/>
              <a:gd name="T25" fmla="*/ 691 h 859"/>
              <a:gd name="T26" fmla="*/ 300 w 1372"/>
              <a:gd name="T27" fmla="*/ 781 h 859"/>
              <a:gd name="T28" fmla="*/ 322 w 1372"/>
              <a:gd name="T29" fmla="*/ 859 h 859"/>
              <a:gd name="T30" fmla="*/ 343 w 1372"/>
              <a:gd name="T31" fmla="*/ 859 h 859"/>
              <a:gd name="T32" fmla="*/ 365 w 1372"/>
              <a:gd name="T33" fmla="*/ 859 h 859"/>
              <a:gd name="T34" fmla="*/ 386 w 1372"/>
              <a:gd name="T35" fmla="*/ 859 h 859"/>
              <a:gd name="T36" fmla="*/ 408 w 1372"/>
              <a:gd name="T37" fmla="*/ 859 h 859"/>
              <a:gd name="T38" fmla="*/ 429 w 1372"/>
              <a:gd name="T39" fmla="*/ 859 h 859"/>
              <a:gd name="T40" fmla="*/ 451 w 1372"/>
              <a:gd name="T41" fmla="*/ 823 h 859"/>
              <a:gd name="T42" fmla="*/ 472 w 1372"/>
              <a:gd name="T43" fmla="*/ 859 h 859"/>
              <a:gd name="T44" fmla="*/ 494 w 1372"/>
              <a:gd name="T45" fmla="*/ 786 h 859"/>
              <a:gd name="T46" fmla="*/ 515 w 1372"/>
              <a:gd name="T47" fmla="*/ 818 h 859"/>
              <a:gd name="T48" fmla="*/ 537 w 1372"/>
              <a:gd name="T49" fmla="*/ 859 h 859"/>
              <a:gd name="T50" fmla="*/ 558 w 1372"/>
              <a:gd name="T51" fmla="*/ 859 h 859"/>
              <a:gd name="T52" fmla="*/ 580 w 1372"/>
              <a:gd name="T53" fmla="*/ 819 h 859"/>
              <a:gd name="T54" fmla="*/ 601 w 1372"/>
              <a:gd name="T55" fmla="*/ 859 h 859"/>
              <a:gd name="T56" fmla="*/ 623 w 1372"/>
              <a:gd name="T57" fmla="*/ 859 h 859"/>
              <a:gd name="T58" fmla="*/ 644 w 1372"/>
              <a:gd name="T59" fmla="*/ 859 h 859"/>
              <a:gd name="T60" fmla="*/ 666 w 1372"/>
              <a:gd name="T61" fmla="*/ 859 h 859"/>
              <a:gd name="T62" fmla="*/ 687 w 1372"/>
              <a:gd name="T63" fmla="*/ 859 h 859"/>
              <a:gd name="T64" fmla="*/ 709 w 1372"/>
              <a:gd name="T65" fmla="*/ 859 h 859"/>
              <a:gd name="T66" fmla="*/ 730 w 1372"/>
              <a:gd name="T67" fmla="*/ 839 h 859"/>
              <a:gd name="T68" fmla="*/ 752 w 1372"/>
              <a:gd name="T69" fmla="*/ 859 h 859"/>
              <a:gd name="T70" fmla="*/ 773 w 1372"/>
              <a:gd name="T71" fmla="*/ 828 h 859"/>
              <a:gd name="T72" fmla="*/ 795 w 1372"/>
              <a:gd name="T73" fmla="*/ 859 h 859"/>
              <a:gd name="T74" fmla="*/ 816 w 1372"/>
              <a:gd name="T75" fmla="*/ 859 h 859"/>
              <a:gd name="T76" fmla="*/ 838 w 1372"/>
              <a:gd name="T77" fmla="*/ 859 h 859"/>
              <a:gd name="T78" fmla="*/ 859 w 1372"/>
              <a:gd name="T79" fmla="*/ 859 h 859"/>
              <a:gd name="T80" fmla="*/ 881 w 1372"/>
              <a:gd name="T81" fmla="*/ 859 h 859"/>
              <a:gd name="T82" fmla="*/ 902 w 1372"/>
              <a:gd name="T83" fmla="*/ 166 h 859"/>
              <a:gd name="T84" fmla="*/ 924 w 1372"/>
              <a:gd name="T85" fmla="*/ 757 h 859"/>
              <a:gd name="T86" fmla="*/ 945 w 1372"/>
              <a:gd name="T87" fmla="*/ 859 h 859"/>
              <a:gd name="T88" fmla="*/ 967 w 1372"/>
              <a:gd name="T89" fmla="*/ 505 h 859"/>
              <a:gd name="T90" fmla="*/ 988 w 1372"/>
              <a:gd name="T91" fmla="*/ 749 h 859"/>
              <a:gd name="T92" fmla="*/ 1010 w 1372"/>
              <a:gd name="T93" fmla="*/ 859 h 859"/>
              <a:gd name="T94" fmla="*/ 1031 w 1372"/>
              <a:gd name="T95" fmla="*/ 803 h 859"/>
              <a:gd name="T96" fmla="*/ 1053 w 1372"/>
              <a:gd name="T97" fmla="*/ 767 h 859"/>
              <a:gd name="T98" fmla="*/ 1074 w 1372"/>
              <a:gd name="T99" fmla="*/ 636 h 859"/>
              <a:gd name="T100" fmla="*/ 1096 w 1372"/>
              <a:gd name="T101" fmla="*/ 859 h 859"/>
              <a:gd name="T102" fmla="*/ 1117 w 1372"/>
              <a:gd name="T103" fmla="*/ 798 h 859"/>
              <a:gd name="T104" fmla="*/ 1139 w 1372"/>
              <a:gd name="T105" fmla="*/ 353 h 859"/>
              <a:gd name="T106" fmla="*/ 1160 w 1372"/>
              <a:gd name="T107" fmla="*/ 795 h 859"/>
              <a:gd name="T108" fmla="*/ 1182 w 1372"/>
              <a:gd name="T109" fmla="*/ 859 h 859"/>
              <a:gd name="T110" fmla="*/ 1203 w 1372"/>
              <a:gd name="T111" fmla="*/ 859 h 859"/>
              <a:gd name="T112" fmla="*/ 1225 w 1372"/>
              <a:gd name="T113" fmla="*/ 492 h 859"/>
              <a:gd name="T114" fmla="*/ 1246 w 1372"/>
              <a:gd name="T115" fmla="*/ 793 h 859"/>
              <a:gd name="T116" fmla="*/ 1268 w 1372"/>
              <a:gd name="T117" fmla="*/ 859 h 859"/>
              <a:gd name="T118" fmla="*/ 1289 w 1372"/>
              <a:gd name="T119" fmla="*/ 859 h 859"/>
              <a:gd name="T120" fmla="*/ 1311 w 1372"/>
              <a:gd name="T121" fmla="*/ 859 h 859"/>
              <a:gd name="T122" fmla="*/ 1332 w 1372"/>
              <a:gd name="T123" fmla="*/ 853 h 859"/>
              <a:gd name="T124" fmla="*/ 1354 w 1372"/>
              <a:gd name="T125" fmla="*/ 849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2" h="859">
                <a:moveTo>
                  <a:pt x="0" y="859"/>
                </a:moveTo>
                <a:lnTo>
                  <a:pt x="0" y="859"/>
                </a:lnTo>
                <a:lnTo>
                  <a:pt x="1" y="859"/>
                </a:lnTo>
                <a:lnTo>
                  <a:pt x="1" y="859"/>
                </a:lnTo>
                <a:lnTo>
                  <a:pt x="2" y="859"/>
                </a:lnTo>
                <a:lnTo>
                  <a:pt x="2" y="859"/>
                </a:lnTo>
                <a:lnTo>
                  <a:pt x="3" y="859"/>
                </a:lnTo>
                <a:lnTo>
                  <a:pt x="3" y="859"/>
                </a:lnTo>
                <a:lnTo>
                  <a:pt x="4" y="859"/>
                </a:lnTo>
                <a:lnTo>
                  <a:pt x="4" y="859"/>
                </a:lnTo>
                <a:lnTo>
                  <a:pt x="5" y="859"/>
                </a:lnTo>
                <a:lnTo>
                  <a:pt x="5" y="859"/>
                </a:lnTo>
                <a:lnTo>
                  <a:pt x="6" y="859"/>
                </a:lnTo>
                <a:lnTo>
                  <a:pt x="6" y="859"/>
                </a:lnTo>
                <a:lnTo>
                  <a:pt x="7" y="859"/>
                </a:lnTo>
                <a:lnTo>
                  <a:pt x="7" y="859"/>
                </a:lnTo>
                <a:lnTo>
                  <a:pt x="8" y="859"/>
                </a:lnTo>
                <a:lnTo>
                  <a:pt x="8" y="859"/>
                </a:lnTo>
                <a:lnTo>
                  <a:pt x="9" y="859"/>
                </a:lnTo>
                <a:lnTo>
                  <a:pt x="9" y="859"/>
                </a:lnTo>
                <a:lnTo>
                  <a:pt x="10" y="859"/>
                </a:lnTo>
                <a:lnTo>
                  <a:pt x="10" y="859"/>
                </a:lnTo>
                <a:lnTo>
                  <a:pt x="11" y="859"/>
                </a:lnTo>
                <a:lnTo>
                  <a:pt x="11" y="859"/>
                </a:lnTo>
                <a:lnTo>
                  <a:pt x="12" y="859"/>
                </a:lnTo>
                <a:lnTo>
                  <a:pt x="12" y="859"/>
                </a:lnTo>
                <a:lnTo>
                  <a:pt x="13" y="859"/>
                </a:lnTo>
                <a:lnTo>
                  <a:pt x="13" y="859"/>
                </a:lnTo>
                <a:lnTo>
                  <a:pt x="14" y="859"/>
                </a:lnTo>
                <a:lnTo>
                  <a:pt x="14" y="859"/>
                </a:lnTo>
                <a:lnTo>
                  <a:pt x="15" y="859"/>
                </a:lnTo>
                <a:lnTo>
                  <a:pt x="15" y="859"/>
                </a:lnTo>
                <a:lnTo>
                  <a:pt x="16" y="859"/>
                </a:lnTo>
                <a:lnTo>
                  <a:pt x="16" y="859"/>
                </a:lnTo>
                <a:lnTo>
                  <a:pt x="17" y="859"/>
                </a:lnTo>
                <a:lnTo>
                  <a:pt x="17" y="859"/>
                </a:lnTo>
                <a:lnTo>
                  <a:pt x="18" y="859"/>
                </a:lnTo>
                <a:lnTo>
                  <a:pt x="18" y="859"/>
                </a:lnTo>
                <a:lnTo>
                  <a:pt x="19" y="859"/>
                </a:lnTo>
                <a:lnTo>
                  <a:pt x="19" y="859"/>
                </a:lnTo>
                <a:lnTo>
                  <a:pt x="20" y="859"/>
                </a:lnTo>
                <a:lnTo>
                  <a:pt x="20" y="859"/>
                </a:lnTo>
                <a:lnTo>
                  <a:pt x="21" y="859"/>
                </a:lnTo>
                <a:lnTo>
                  <a:pt x="21" y="859"/>
                </a:lnTo>
                <a:lnTo>
                  <a:pt x="22" y="859"/>
                </a:lnTo>
                <a:lnTo>
                  <a:pt x="22" y="859"/>
                </a:lnTo>
                <a:lnTo>
                  <a:pt x="23" y="859"/>
                </a:lnTo>
                <a:lnTo>
                  <a:pt x="23" y="859"/>
                </a:lnTo>
                <a:lnTo>
                  <a:pt x="24" y="859"/>
                </a:lnTo>
                <a:lnTo>
                  <a:pt x="24" y="859"/>
                </a:lnTo>
                <a:lnTo>
                  <a:pt x="25" y="859"/>
                </a:lnTo>
                <a:lnTo>
                  <a:pt x="25" y="859"/>
                </a:lnTo>
                <a:lnTo>
                  <a:pt x="26" y="859"/>
                </a:lnTo>
                <a:lnTo>
                  <a:pt x="26" y="859"/>
                </a:lnTo>
                <a:lnTo>
                  <a:pt x="27" y="859"/>
                </a:lnTo>
                <a:lnTo>
                  <a:pt x="27" y="859"/>
                </a:lnTo>
                <a:lnTo>
                  <a:pt x="28" y="859"/>
                </a:lnTo>
                <a:lnTo>
                  <a:pt x="28" y="859"/>
                </a:lnTo>
                <a:lnTo>
                  <a:pt x="29" y="859"/>
                </a:lnTo>
                <a:lnTo>
                  <a:pt x="29" y="859"/>
                </a:lnTo>
                <a:lnTo>
                  <a:pt x="30" y="859"/>
                </a:lnTo>
                <a:lnTo>
                  <a:pt x="30" y="859"/>
                </a:lnTo>
                <a:lnTo>
                  <a:pt x="31" y="859"/>
                </a:lnTo>
                <a:lnTo>
                  <a:pt x="31" y="859"/>
                </a:lnTo>
                <a:lnTo>
                  <a:pt x="32" y="859"/>
                </a:lnTo>
                <a:lnTo>
                  <a:pt x="32" y="859"/>
                </a:lnTo>
                <a:lnTo>
                  <a:pt x="33" y="859"/>
                </a:lnTo>
                <a:lnTo>
                  <a:pt x="33" y="859"/>
                </a:lnTo>
                <a:lnTo>
                  <a:pt x="34" y="859"/>
                </a:lnTo>
                <a:lnTo>
                  <a:pt x="34" y="859"/>
                </a:lnTo>
                <a:lnTo>
                  <a:pt x="35" y="859"/>
                </a:lnTo>
                <a:lnTo>
                  <a:pt x="35" y="859"/>
                </a:lnTo>
                <a:lnTo>
                  <a:pt x="36" y="859"/>
                </a:lnTo>
                <a:lnTo>
                  <a:pt x="36" y="859"/>
                </a:lnTo>
                <a:lnTo>
                  <a:pt x="37" y="859"/>
                </a:lnTo>
                <a:lnTo>
                  <a:pt x="37" y="859"/>
                </a:lnTo>
                <a:lnTo>
                  <a:pt x="38" y="859"/>
                </a:lnTo>
                <a:lnTo>
                  <a:pt x="38" y="859"/>
                </a:lnTo>
                <a:lnTo>
                  <a:pt x="39" y="834"/>
                </a:lnTo>
                <a:lnTo>
                  <a:pt x="39" y="859"/>
                </a:lnTo>
                <a:lnTo>
                  <a:pt x="40" y="859"/>
                </a:lnTo>
                <a:lnTo>
                  <a:pt x="40" y="845"/>
                </a:lnTo>
                <a:lnTo>
                  <a:pt x="41" y="852"/>
                </a:lnTo>
                <a:lnTo>
                  <a:pt x="41" y="859"/>
                </a:lnTo>
                <a:lnTo>
                  <a:pt x="42" y="859"/>
                </a:lnTo>
                <a:lnTo>
                  <a:pt x="42" y="827"/>
                </a:lnTo>
                <a:lnTo>
                  <a:pt x="43" y="859"/>
                </a:lnTo>
                <a:lnTo>
                  <a:pt x="43" y="810"/>
                </a:lnTo>
                <a:lnTo>
                  <a:pt x="44" y="858"/>
                </a:lnTo>
                <a:lnTo>
                  <a:pt x="44" y="859"/>
                </a:lnTo>
                <a:lnTo>
                  <a:pt x="45" y="859"/>
                </a:lnTo>
                <a:lnTo>
                  <a:pt x="45" y="858"/>
                </a:lnTo>
                <a:lnTo>
                  <a:pt x="46" y="858"/>
                </a:lnTo>
                <a:lnTo>
                  <a:pt x="46" y="859"/>
                </a:lnTo>
                <a:lnTo>
                  <a:pt x="47" y="859"/>
                </a:lnTo>
                <a:lnTo>
                  <a:pt x="47" y="859"/>
                </a:lnTo>
                <a:lnTo>
                  <a:pt x="48" y="859"/>
                </a:lnTo>
                <a:lnTo>
                  <a:pt x="48" y="859"/>
                </a:lnTo>
                <a:lnTo>
                  <a:pt x="49" y="859"/>
                </a:lnTo>
                <a:lnTo>
                  <a:pt x="49" y="859"/>
                </a:lnTo>
                <a:lnTo>
                  <a:pt x="50" y="859"/>
                </a:lnTo>
                <a:lnTo>
                  <a:pt x="50" y="859"/>
                </a:lnTo>
                <a:lnTo>
                  <a:pt x="51" y="859"/>
                </a:lnTo>
                <a:lnTo>
                  <a:pt x="51" y="859"/>
                </a:lnTo>
                <a:lnTo>
                  <a:pt x="52" y="859"/>
                </a:lnTo>
                <a:lnTo>
                  <a:pt x="52" y="859"/>
                </a:lnTo>
                <a:lnTo>
                  <a:pt x="53" y="859"/>
                </a:lnTo>
                <a:lnTo>
                  <a:pt x="53" y="859"/>
                </a:lnTo>
                <a:lnTo>
                  <a:pt x="54" y="859"/>
                </a:lnTo>
                <a:lnTo>
                  <a:pt x="54" y="859"/>
                </a:lnTo>
                <a:lnTo>
                  <a:pt x="55" y="859"/>
                </a:lnTo>
                <a:lnTo>
                  <a:pt x="55" y="859"/>
                </a:lnTo>
                <a:lnTo>
                  <a:pt x="56" y="859"/>
                </a:lnTo>
                <a:lnTo>
                  <a:pt x="56" y="853"/>
                </a:lnTo>
                <a:lnTo>
                  <a:pt x="57" y="688"/>
                </a:lnTo>
                <a:lnTo>
                  <a:pt x="57" y="859"/>
                </a:lnTo>
                <a:lnTo>
                  <a:pt x="58" y="763"/>
                </a:lnTo>
                <a:lnTo>
                  <a:pt x="58" y="859"/>
                </a:lnTo>
                <a:lnTo>
                  <a:pt x="59" y="859"/>
                </a:lnTo>
                <a:lnTo>
                  <a:pt x="59" y="757"/>
                </a:lnTo>
                <a:lnTo>
                  <a:pt x="60" y="809"/>
                </a:lnTo>
                <a:lnTo>
                  <a:pt x="60" y="859"/>
                </a:lnTo>
                <a:lnTo>
                  <a:pt x="61" y="859"/>
                </a:lnTo>
                <a:lnTo>
                  <a:pt x="61" y="836"/>
                </a:lnTo>
                <a:lnTo>
                  <a:pt x="62" y="859"/>
                </a:lnTo>
                <a:lnTo>
                  <a:pt x="62" y="830"/>
                </a:lnTo>
                <a:lnTo>
                  <a:pt x="63" y="835"/>
                </a:lnTo>
                <a:lnTo>
                  <a:pt x="63" y="859"/>
                </a:lnTo>
                <a:lnTo>
                  <a:pt x="64" y="813"/>
                </a:lnTo>
                <a:lnTo>
                  <a:pt x="64" y="859"/>
                </a:lnTo>
                <a:lnTo>
                  <a:pt x="65" y="859"/>
                </a:lnTo>
                <a:lnTo>
                  <a:pt x="65" y="794"/>
                </a:lnTo>
                <a:lnTo>
                  <a:pt x="66" y="859"/>
                </a:lnTo>
                <a:lnTo>
                  <a:pt x="66" y="822"/>
                </a:lnTo>
                <a:lnTo>
                  <a:pt x="67" y="843"/>
                </a:lnTo>
                <a:lnTo>
                  <a:pt x="67" y="859"/>
                </a:lnTo>
                <a:lnTo>
                  <a:pt x="68" y="859"/>
                </a:lnTo>
                <a:lnTo>
                  <a:pt x="68" y="832"/>
                </a:lnTo>
                <a:lnTo>
                  <a:pt x="69" y="859"/>
                </a:lnTo>
                <a:lnTo>
                  <a:pt x="69" y="823"/>
                </a:lnTo>
                <a:lnTo>
                  <a:pt x="70" y="859"/>
                </a:lnTo>
                <a:lnTo>
                  <a:pt x="70" y="825"/>
                </a:lnTo>
                <a:lnTo>
                  <a:pt x="71" y="829"/>
                </a:lnTo>
                <a:lnTo>
                  <a:pt x="71" y="859"/>
                </a:lnTo>
                <a:lnTo>
                  <a:pt x="72" y="832"/>
                </a:lnTo>
                <a:lnTo>
                  <a:pt x="72" y="859"/>
                </a:lnTo>
                <a:lnTo>
                  <a:pt x="73" y="825"/>
                </a:lnTo>
                <a:lnTo>
                  <a:pt x="73" y="859"/>
                </a:lnTo>
                <a:lnTo>
                  <a:pt x="74" y="859"/>
                </a:lnTo>
                <a:lnTo>
                  <a:pt x="74" y="834"/>
                </a:lnTo>
                <a:lnTo>
                  <a:pt x="75" y="830"/>
                </a:lnTo>
                <a:lnTo>
                  <a:pt x="75" y="859"/>
                </a:lnTo>
                <a:lnTo>
                  <a:pt x="76" y="859"/>
                </a:lnTo>
                <a:lnTo>
                  <a:pt x="76" y="817"/>
                </a:lnTo>
                <a:lnTo>
                  <a:pt x="77" y="811"/>
                </a:lnTo>
                <a:lnTo>
                  <a:pt x="77" y="859"/>
                </a:lnTo>
                <a:lnTo>
                  <a:pt x="78" y="859"/>
                </a:lnTo>
                <a:lnTo>
                  <a:pt x="78" y="820"/>
                </a:lnTo>
                <a:lnTo>
                  <a:pt x="79" y="859"/>
                </a:lnTo>
                <a:lnTo>
                  <a:pt x="79" y="836"/>
                </a:lnTo>
                <a:lnTo>
                  <a:pt x="80" y="826"/>
                </a:lnTo>
                <a:lnTo>
                  <a:pt x="80" y="859"/>
                </a:lnTo>
                <a:lnTo>
                  <a:pt x="81" y="859"/>
                </a:lnTo>
                <a:lnTo>
                  <a:pt x="81" y="814"/>
                </a:lnTo>
                <a:lnTo>
                  <a:pt x="82" y="859"/>
                </a:lnTo>
                <a:lnTo>
                  <a:pt x="82" y="826"/>
                </a:lnTo>
                <a:lnTo>
                  <a:pt x="83" y="831"/>
                </a:lnTo>
                <a:lnTo>
                  <a:pt x="83" y="859"/>
                </a:lnTo>
                <a:lnTo>
                  <a:pt x="84" y="859"/>
                </a:lnTo>
                <a:lnTo>
                  <a:pt x="84" y="830"/>
                </a:lnTo>
                <a:lnTo>
                  <a:pt x="85" y="859"/>
                </a:lnTo>
                <a:lnTo>
                  <a:pt x="85" y="812"/>
                </a:lnTo>
                <a:lnTo>
                  <a:pt x="86" y="819"/>
                </a:lnTo>
                <a:lnTo>
                  <a:pt x="86" y="859"/>
                </a:lnTo>
                <a:lnTo>
                  <a:pt x="87" y="859"/>
                </a:lnTo>
                <a:lnTo>
                  <a:pt x="87" y="851"/>
                </a:lnTo>
                <a:lnTo>
                  <a:pt x="88" y="859"/>
                </a:lnTo>
                <a:lnTo>
                  <a:pt x="88" y="849"/>
                </a:lnTo>
                <a:lnTo>
                  <a:pt x="89" y="859"/>
                </a:lnTo>
                <a:lnTo>
                  <a:pt x="89" y="830"/>
                </a:lnTo>
                <a:lnTo>
                  <a:pt x="90" y="831"/>
                </a:lnTo>
                <a:lnTo>
                  <a:pt x="90" y="859"/>
                </a:lnTo>
                <a:lnTo>
                  <a:pt x="91" y="859"/>
                </a:lnTo>
                <a:lnTo>
                  <a:pt x="91" y="825"/>
                </a:lnTo>
                <a:lnTo>
                  <a:pt x="92" y="815"/>
                </a:lnTo>
                <a:lnTo>
                  <a:pt x="92" y="859"/>
                </a:lnTo>
                <a:lnTo>
                  <a:pt x="93" y="859"/>
                </a:lnTo>
                <a:lnTo>
                  <a:pt x="93" y="819"/>
                </a:lnTo>
                <a:lnTo>
                  <a:pt x="94" y="859"/>
                </a:lnTo>
                <a:lnTo>
                  <a:pt x="94" y="819"/>
                </a:lnTo>
                <a:lnTo>
                  <a:pt x="95" y="859"/>
                </a:lnTo>
                <a:lnTo>
                  <a:pt x="95" y="805"/>
                </a:lnTo>
                <a:lnTo>
                  <a:pt x="96" y="802"/>
                </a:lnTo>
                <a:lnTo>
                  <a:pt x="96" y="859"/>
                </a:lnTo>
                <a:lnTo>
                  <a:pt x="97" y="859"/>
                </a:lnTo>
                <a:lnTo>
                  <a:pt x="97" y="803"/>
                </a:lnTo>
                <a:lnTo>
                  <a:pt x="98" y="823"/>
                </a:lnTo>
                <a:lnTo>
                  <a:pt x="98" y="859"/>
                </a:lnTo>
                <a:lnTo>
                  <a:pt x="99" y="828"/>
                </a:lnTo>
                <a:lnTo>
                  <a:pt x="99" y="859"/>
                </a:lnTo>
                <a:lnTo>
                  <a:pt x="100" y="845"/>
                </a:lnTo>
                <a:lnTo>
                  <a:pt x="100" y="859"/>
                </a:lnTo>
                <a:lnTo>
                  <a:pt x="101" y="841"/>
                </a:lnTo>
                <a:lnTo>
                  <a:pt x="101" y="859"/>
                </a:lnTo>
                <a:lnTo>
                  <a:pt x="102" y="835"/>
                </a:lnTo>
                <a:lnTo>
                  <a:pt x="102" y="859"/>
                </a:lnTo>
                <a:lnTo>
                  <a:pt x="103" y="859"/>
                </a:lnTo>
                <a:lnTo>
                  <a:pt x="103" y="830"/>
                </a:lnTo>
                <a:lnTo>
                  <a:pt x="104" y="829"/>
                </a:lnTo>
                <a:lnTo>
                  <a:pt x="104" y="859"/>
                </a:lnTo>
                <a:lnTo>
                  <a:pt x="105" y="859"/>
                </a:lnTo>
                <a:lnTo>
                  <a:pt x="105" y="840"/>
                </a:lnTo>
                <a:lnTo>
                  <a:pt x="106" y="859"/>
                </a:lnTo>
                <a:lnTo>
                  <a:pt x="106" y="827"/>
                </a:lnTo>
                <a:lnTo>
                  <a:pt x="107" y="859"/>
                </a:lnTo>
                <a:lnTo>
                  <a:pt x="107" y="817"/>
                </a:lnTo>
                <a:lnTo>
                  <a:pt x="108" y="813"/>
                </a:lnTo>
                <a:lnTo>
                  <a:pt x="108" y="859"/>
                </a:lnTo>
                <a:lnTo>
                  <a:pt x="109" y="676"/>
                </a:lnTo>
                <a:lnTo>
                  <a:pt x="109" y="859"/>
                </a:lnTo>
                <a:lnTo>
                  <a:pt x="110" y="672"/>
                </a:lnTo>
                <a:lnTo>
                  <a:pt x="110" y="859"/>
                </a:lnTo>
                <a:lnTo>
                  <a:pt x="111" y="763"/>
                </a:lnTo>
                <a:lnTo>
                  <a:pt x="111" y="859"/>
                </a:lnTo>
                <a:lnTo>
                  <a:pt x="112" y="859"/>
                </a:lnTo>
                <a:lnTo>
                  <a:pt x="112" y="834"/>
                </a:lnTo>
                <a:lnTo>
                  <a:pt x="113" y="842"/>
                </a:lnTo>
                <a:lnTo>
                  <a:pt x="113" y="859"/>
                </a:lnTo>
                <a:lnTo>
                  <a:pt x="114" y="859"/>
                </a:lnTo>
                <a:lnTo>
                  <a:pt x="114" y="838"/>
                </a:lnTo>
                <a:lnTo>
                  <a:pt x="115" y="859"/>
                </a:lnTo>
                <a:lnTo>
                  <a:pt x="115" y="823"/>
                </a:lnTo>
                <a:lnTo>
                  <a:pt x="116" y="859"/>
                </a:lnTo>
                <a:lnTo>
                  <a:pt x="116" y="838"/>
                </a:lnTo>
                <a:lnTo>
                  <a:pt x="117" y="849"/>
                </a:lnTo>
                <a:lnTo>
                  <a:pt x="117" y="859"/>
                </a:lnTo>
                <a:lnTo>
                  <a:pt x="118" y="822"/>
                </a:lnTo>
                <a:lnTo>
                  <a:pt x="118" y="859"/>
                </a:lnTo>
                <a:lnTo>
                  <a:pt x="119" y="859"/>
                </a:lnTo>
                <a:lnTo>
                  <a:pt x="119" y="812"/>
                </a:lnTo>
                <a:lnTo>
                  <a:pt x="120" y="859"/>
                </a:lnTo>
                <a:lnTo>
                  <a:pt x="120" y="824"/>
                </a:lnTo>
                <a:lnTo>
                  <a:pt x="121" y="859"/>
                </a:lnTo>
                <a:lnTo>
                  <a:pt x="121" y="824"/>
                </a:lnTo>
                <a:lnTo>
                  <a:pt x="122" y="830"/>
                </a:lnTo>
                <a:lnTo>
                  <a:pt x="122" y="859"/>
                </a:lnTo>
                <a:lnTo>
                  <a:pt x="123" y="859"/>
                </a:lnTo>
                <a:lnTo>
                  <a:pt x="123" y="834"/>
                </a:lnTo>
                <a:lnTo>
                  <a:pt x="124" y="859"/>
                </a:lnTo>
                <a:lnTo>
                  <a:pt x="124" y="833"/>
                </a:lnTo>
                <a:lnTo>
                  <a:pt x="125" y="836"/>
                </a:lnTo>
                <a:lnTo>
                  <a:pt x="125" y="859"/>
                </a:lnTo>
                <a:lnTo>
                  <a:pt x="126" y="859"/>
                </a:lnTo>
                <a:lnTo>
                  <a:pt x="126" y="851"/>
                </a:lnTo>
                <a:lnTo>
                  <a:pt x="127" y="859"/>
                </a:lnTo>
                <a:lnTo>
                  <a:pt x="127" y="852"/>
                </a:lnTo>
                <a:lnTo>
                  <a:pt x="128" y="859"/>
                </a:lnTo>
                <a:lnTo>
                  <a:pt x="128" y="842"/>
                </a:lnTo>
                <a:lnTo>
                  <a:pt x="129" y="820"/>
                </a:lnTo>
                <a:lnTo>
                  <a:pt x="129" y="859"/>
                </a:lnTo>
                <a:lnTo>
                  <a:pt x="130" y="859"/>
                </a:lnTo>
                <a:lnTo>
                  <a:pt x="130" y="812"/>
                </a:lnTo>
                <a:lnTo>
                  <a:pt x="131" y="816"/>
                </a:lnTo>
                <a:lnTo>
                  <a:pt x="131" y="859"/>
                </a:lnTo>
                <a:lnTo>
                  <a:pt x="132" y="859"/>
                </a:lnTo>
                <a:lnTo>
                  <a:pt x="132" y="819"/>
                </a:lnTo>
                <a:lnTo>
                  <a:pt x="133" y="859"/>
                </a:lnTo>
                <a:lnTo>
                  <a:pt x="133" y="814"/>
                </a:lnTo>
                <a:lnTo>
                  <a:pt x="134" y="859"/>
                </a:lnTo>
                <a:lnTo>
                  <a:pt x="134" y="805"/>
                </a:lnTo>
                <a:lnTo>
                  <a:pt x="135" y="812"/>
                </a:lnTo>
                <a:lnTo>
                  <a:pt x="135" y="859"/>
                </a:lnTo>
                <a:lnTo>
                  <a:pt x="136" y="859"/>
                </a:lnTo>
                <a:lnTo>
                  <a:pt x="136" y="820"/>
                </a:lnTo>
                <a:lnTo>
                  <a:pt x="137" y="859"/>
                </a:lnTo>
                <a:lnTo>
                  <a:pt x="137" y="842"/>
                </a:lnTo>
                <a:lnTo>
                  <a:pt x="138" y="859"/>
                </a:lnTo>
                <a:lnTo>
                  <a:pt x="138" y="827"/>
                </a:lnTo>
                <a:lnTo>
                  <a:pt x="139" y="859"/>
                </a:lnTo>
                <a:lnTo>
                  <a:pt x="139" y="790"/>
                </a:lnTo>
                <a:lnTo>
                  <a:pt x="140" y="775"/>
                </a:lnTo>
                <a:lnTo>
                  <a:pt x="140" y="859"/>
                </a:lnTo>
                <a:lnTo>
                  <a:pt x="141" y="859"/>
                </a:lnTo>
                <a:lnTo>
                  <a:pt x="141" y="796"/>
                </a:lnTo>
                <a:lnTo>
                  <a:pt x="142" y="859"/>
                </a:lnTo>
                <a:lnTo>
                  <a:pt x="142" y="796"/>
                </a:lnTo>
                <a:lnTo>
                  <a:pt x="143" y="819"/>
                </a:lnTo>
                <a:lnTo>
                  <a:pt x="143" y="859"/>
                </a:lnTo>
                <a:lnTo>
                  <a:pt x="144" y="859"/>
                </a:lnTo>
                <a:lnTo>
                  <a:pt x="144" y="837"/>
                </a:lnTo>
                <a:lnTo>
                  <a:pt x="145" y="838"/>
                </a:lnTo>
                <a:lnTo>
                  <a:pt x="145" y="859"/>
                </a:lnTo>
                <a:lnTo>
                  <a:pt x="146" y="859"/>
                </a:lnTo>
                <a:lnTo>
                  <a:pt x="146" y="835"/>
                </a:lnTo>
                <a:lnTo>
                  <a:pt x="147" y="859"/>
                </a:lnTo>
                <a:lnTo>
                  <a:pt x="147" y="831"/>
                </a:lnTo>
                <a:lnTo>
                  <a:pt x="148" y="859"/>
                </a:lnTo>
                <a:lnTo>
                  <a:pt x="148" y="829"/>
                </a:lnTo>
                <a:lnTo>
                  <a:pt x="149" y="751"/>
                </a:lnTo>
                <a:lnTo>
                  <a:pt x="149" y="859"/>
                </a:lnTo>
                <a:lnTo>
                  <a:pt x="150" y="740"/>
                </a:lnTo>
                <a:lnTo>
                  <a:pt x="150" y="859"/>
                </a:lnTo>
                <a:lnTo>
                  <a:pt x="151" y="859"/>
                </a:lnTo>
                <a:lnTo>
                  <a:pt x="151" y="795"/>
                </a:lnTo>
                <a:lnTo>
                  <a:pt x="152" y="859"/>
                </a:lnTo>
                <a:lnTo>
                  <a:pt x="152" y="777"/>
                </a:lnTo>
                <a:lnTo>
                  <a:pt x="153" y="859"/>
                </a:lnTo>
                <a:lnTo>
                  <a:pt x="153" y="769"/>
                </a:lnTo>
                <a:lnTo>
                  <a:pt x="154" y="859"/>
                </a:lnTo>
                <a:lnTo>
                  <a:pt x="154" y="799"/>
                </a:lnTo>
                <a:lnTo>
                  <a:pt x="155" y="859"/>
                </a:lnTo>
                <a:lnTo>
                  <a:pt x="155" y="792"/>
                </a:lnTo>
                <a:lnTo>
                  <a:pt x="156" y="775"/>
                </a:lnTo>
                <a:lnTo>
                  <a:pt x="156" y="859"/>
                </a:lnTo>
                <a:lnTo>
                  <a:pt x="157" y="661"/>
                </a:lnTo>
                <a:lnTo>
                  <a:pt x="157" y="859"/>
                </a:lnTo>
                <a:lnTo>
                  <a:pt x="158" y="669"/>
                </a:lnTo>
                <a:lnTo>
                  <a:pt x="158" y="859"/>
                </a:lnTo>
                <a:lnTo>
                  <a:pt x="159" y="757"/>
                </a:lnTo>
                <a:lnTo>
                  <a:pt x="159" y="859"/>
                </a:lnTo>
                <a:lnTo>
                  <a:pt x="160" y="859"/>
                </a:lnTo>
                <a:lnTo>
                  <a:pt x="160" y="803"/>
                </a:lnTo>
                <a:lnTo>
                  <a:pt x="161" y="859"/>
                </a:lnTo>
                <a:lnTo>
                  <a:pt x="161" y="802"/>
                </a:lnTo>
                <a:lnTo>
                  <a:pt x="162" y="859"/>
                </a:lnTo>
                <a:lnTo>
                  <a:pt x="162" y="790"/>
                </a:lnTo>
                <a:lnTo>
                  <a:pt x="163" y="782"/>
                </a:lnTo>
                <a:lnTo>
                  <a:pt x="163" y="859"/>
                </a:lnTo>
                <a:lnTo>
                  <a:pt x="164" y="859"/>
                </a:lnTo>
                <a:lnTo>
                  <a:pt x="164" y="809"/>
                </a:lnTo>
                <a:lnTo>
                  <a:pt x="165" y="859"/>
                </a:lnTo>
                <a:lnTo>
                  <a:pt x="165" y="811"/>
                </a:lnTo>
                <a:lnTo>
                  <a:pt x="166" y="811"/>
                </a:lnTo>
                <a:lnTo>
                  <a:pt x="166" y="859"/>
                </a:lnTo>
                <a:lnTo>
                  <a:pt x="167" y="859"/>
                </a:lnTo>
                <a:lnTo>
                  <a:pt x="167" y="816"/>
                </a:lnTo>
                <a:lnTo>
                  <a:pt x="168" y="859"/>
                </a:lnTo>
                <a:lnTo>
                  <a:pt x="168" y="822"/>
                </a:lnTo>
                <a:lnTo>
                  <a:pt x="169" y="825"/>
                </a:lnTo>
                <a:lnTo>
                  <a:pt x="169" y="859"/>
                </a:lnTo>
                <a:lnTo>
                  <a:pt x="170" y="818"/>
                </a:lnTo>
                <a:lnTo>
                  <a:pt x="170" y="859"/>
                </a:lnTo>
                <a:lnTo>
                  <a:pt x="171" y="822"/>
                </a:lnTo>
                <a:lnTo>
                  <a:pt x="171" y="859"/>
                </a:lnTo>
                <a:lnTo>
                  <a:pt x="172" y="859"/>
                </a:lnTo>
                <a:lnTo>
                  <a:pt x="172" y="811"/>
                </a:lnTo>
                <a:lnTo>
                  <a:pt x="173" y="859"/>
                </a:lnTo>
                <a:lnTo>
                  <a:pt x="173" y="791"/>
                </a:lnTo>
                <a:lnTo>
                  <a:pt x="174" y="859"/>
                </a:lnTo>
                <a:lnTo>
                  <a:pt x="174" y="802"/>
                </a:lnTo>
                <a:lnTo>
                  <a:pt x="175" y="831"/>
                </a:lnTo>
                <a:lnTo>
                  <a:pt x="175" y="859"/>
                </a:lnTo>
                <a:lnTo>
                  <a:pt x="176" y="859"/>
                </a:lnTo>
                <a:lnTo>
                  <a:pt x="176" y="835"/>
                </a:lnTo>
                <a:lnTo>
                  <a:pt x="177" y="859"/>
                </a:lnTo>
                <a:lnTo>
                  <a:pt x="177" y="829"/>
                </a:lnTo>
                <a:lnTo>
                  <a:pt x="178" y="838"/>
                </a:lnTo>
                <a:lnTo>
                  <a:pt x="178" y="859"/>
                </a:lnTo>
                <a:lnTo>
                  <a:pt x="179" y="859"/>
                </a:lnTo>
                <a:lnTo>
                  <a:pt x="179" y="839"/>
                </a:lnTo>
                <a:lnTo>
                  <a:pt x="180" y="859"/>
                </a:lnTo>
                <a:lnTo>
                  <a:pt x="180" y="749"/>
                </a:lnTo>
                <a:lnTo>
                  <a:pt x="181" y="859"/>
                </a:lnTo>
                <a:lnTo>
                  <a:pt x="181" y="679"/>
                </a:lnTo>
                <a:lnTo>
                  <a:pt x="182" y="711"/>
                </a:lnTo>
                <a:lnTo>
                  <a:pt x="182" y="859"/>
                </a:lnTo>
                <a:lnTo>
                  <a:pt x="183" y="859"/>
                </a:lnTo>
                <a:lnTo>
                  <a:pt x="183" y="692"/>
                </a:lnTo>
                <a:lnTo>
                  <a:pt x="184" y="691"/>
                </a:lnTo>
                <a:lnTo>
                  <a:pt x="184" y="859"/>
                </a:lnTo>
                <a:lnTo>
                  <a:pt x="185" y="740"/>
                </a:lnTo>
                <a:lnTo>
                  <a:pt x="185" y="859"/>
                </a:lnTo>
                <a:lnTo>
                  <a:pt x="186" y="770"/>
                </a:lnTo>
                <a:lnTo>
                  <a:pt x="186" y="859"/>
                </a:lnTo>
                <a:lnTo>
                  <a:pt x="187" y="764"/>
                </a:lnTo>
                <a:lnTo>
                  <a:pt x="187" y="859"/>
                </a:lnTo>
                <a:lnTo>
                  <a:pt x="188" y="859"/>
                </a:lnTo>
                <a:lnTo>
                  <a:pt x="188" y="769"/>
                </a:lnTo>
                <a:lnTo>
                  <a:pt x="189" y="859"/>
                </a:lnTo>
                <a:lnTo>
                  <a:pt x="189" y="780"/>
                </a:lnTo>
                <a:lnTo>
                  <a:pt x="190" y="817"/>
                </a:lnTo>
                <a:lnTo>
                  <a:pt x="190" y="859"/>
                </a:lnTo>
                <a:lnTo>
                  <a:pt x="191" y="840"/>
                </a:lnTo>
                <a:lnTo>
                  <a:pt x="191" y="859"/>
                </a:lnTo>
                <a:lnTo>
                  <a:pt x="192" y="859"/>
                </a:lnTo>
                <a:lnTo>
                  <a:pt x="192" y="839"/>
                </a:lnTo>
                <a:lnTo>
                  <a:pt x="193" y="859"/>
                </a:lnTo>
                <a:lnTo>
                  <a:pt x="193" y="829"/>
                </a:lnTo>
                <a:lnTo>
                  <a:pt x="194" y="859"/>
                </a:lnTo>
                <a:lnTo>
                  <a:pt x="194" y="775"/>
                </a:lnTo>
                <a:lnTo>
                  <a:pt x="195" y="859"/>
                </a:lnTo>
                <a:lnTo>
                  <a:pt x="195" y="761"/>
                </a:lnTo>
                <a:lnTo>
                  <a:pt x="196" y="859"/>
                </a:lnTo>
                <a:lnTo>
                  <a:pt x="196" y="788"/>
                </a:lnTo>
                <a:lnTo>
                  <a:pt x="197" y="831"/>
                </a:lnTo>
                <a:lnTo>
                  <a:pt x="197" y="859"/>
                </a:lnTo>
                <a:lnTo>
                  <a:pt x="198" y="859"/>
                </a:lnTo>
                <a:lnTo>
                  <a:pt x="198" y="833"/>
                </a:lnTo>
                <a:lnTo>
                  <a:pt x="199" y="859"/>
                </a:lnTo>
                <a:lnTo>
                  <a:pt x="199" y="816"/>
                </a:lnTo>
                <a:lnTo>
                  <a:pt x="200" y="820"/>
                </a:lnTo>
                <a:lnTo>
                  <a:pt x="200" y="859"/>
                </a:lnTo>
                <a:lnTo>
                  <a:pt x="201" y="813"/>
                </a:lnTo>
                <a:lnTo>
                  <a:pt x="201" y="859"/>
                </a:lnTo>
                <a:lnTo>
                  <a:pt x="202" y="859"/>
                </a:lnTo>
                <a:lnTo>
                  <a:pt x="202" y="626"/>
                </a:lnTo>
                <a:lnTo>
                  <a:pt x="203" y="580"/>
                </a:lnTo>
                <a:lnTo>
                  <a:pt x="203" y="859"/>
                </a:lnTo>
                <a:lnTo>
                  <a:pt x="204" y="859"/>
                </a:lnTo>
                <a:lnTo>
                  <a:pt x="204" y="630"/>
                </a:lnTo>
                <a:lnTo>
                  <a:pt x="205" y="789"/>
                </a:lnTo>
                <a:lnTo>
                  <a:pt x="205" y="859"/>
                </a:lnTo>
                <a:lnTo>
                  <a:pt x="206" y="829"/>
                </a:lnTo>
                <a:lnTo>
                  <a:pt x="206" y="859"/>
                </a:lnTo>
                <a:lnTo>
                  <a:pt x="207" y="859"/>
                </a:lnTo>
                <a:lnTo>
                  <a:pt x="207" y="809"/>
                </a:lnTo>
                <a:lnTo>
                  <a:pt x="208" y="859"/>
                </a:lnTo>
                <a:lnTo>
                  <a:pt x="208" y="765"/>
                </a:lnTo>
                <a:lnTo>
                  <a:pt x="209" y="767"/>
                </a:lnTo>
                <a:lnTo>
                  <a:pt x="209" y="859"/>
                </a:lnTo>
                <a:lnTo>
                  <a:pt x="210" y="815"/>
                </a:lnTo>
                <a:lnTo>
                  <a:pt x="210" y="859"/>
                </a:lnTo>
                <a:lnTo>
                  <a:pt x="211" y="823"/>
                </a:lnTo>
                <a:lnTo>
                  <a:pt x="211" y="859"/>
                </a:lnTo>
                <a:lnTo>
                  <a:pt x="212" y="859"/>
                </a:lnTo>
                <a:lnTo>
                  <a:pt x="212" y="800"/>
                </a:lnTo>
                <a:lnTo>
                  <a:pt x="213" y="859"/>
                </a:lnTo>
                <a:lnTo>
                  <a:pt x="213" y="800"/>
                </a:lnTo>
                <a:lnTo>
                  <a:pt x="214" y="859"/>
                </a:lnTo>
                <a:lnTo>
                  <a:pt x="214" y="814"/>
                </a:lnTo>
                <a:lnTo>
                  <a:pt x="215" y="859"/>
                </a:lnTo>
                <a:lnTo>
                  <a:pt x="215" y="815"/>
                </a:lnTo>
                <a:lnTo>
                  <a:pt x="216" y="859"/>
                </a:lnTo>
                <a:lnTo>
                  <a:pt x="216" y="800"/>
                </a:lnTo>
                <a:lnTo>
                  <a:pt x="217" y="859"/>
                </a:lnTo>
                <a:lnTo>
                  <a:pt x="217" y="736"/>
                </a:lnTo>
                <a:lnTo>
                  <a:pt x="218" y="731"/>
                </a:lnTo>
                <a:lnTo>
                  <a:pt x="218" y="859"/>
                </a:lnTo>
                <a:lnTo>
                  <a:pt x="219" y="859"/>
                </a:lnTo>
                <a:lnTo>
                  <a:pt x="219" y="751"/>
                </a:lnTo>
                <a:lnTo>
                  <a:pt x="220" y="859"/>
                </a:lnTo>
                <a:lnTo>
                  <a:pt x="220" y="797"/>
                </a:lnTo>
                <a:lnTo>
                  <a:pt x="221" y="859"/>
                </a:lnTo>
                <a:lnTo>
                  <a:pt x="221" y="820"/>
                </a:lnTo>
                <a:lnTo>
                  <a:pt x="222" y="822"/>
                </a:lnTo>
                <a:lnTo>
                  <a:pt x="222" y="859"/>
                </a:lnTo>
                <a:lnTo>
                  <a:pt x="223" y="829"/>
                </a:lnTo>
                <a:lnTo>
                  <a:pt x="223" y="859"/>
                </a:lnTo>
                <a:lnTo>
                  <a:pt x="224" y="859"/>
                </a:lnTo>
                <a:lnTo>
                  <a:pt x="224" y="793"/>
                </a:lnTo>
                <a:lnTo>
                  <a:pt x="225" y="859"/>
                </a:lnTo>
                <a:lnTo>
                  <a:pt x="225" y="756"/>
                </a:lnTo>
                <a:lnTo>
                  <a:pt x="226" y="737"/>
                </a:lnTo>
                <a:lnTo>
                  <a:pt x="226" y="859"/>
                </a:lnTo>
                <a:lnTo>
                  <a:pt x="227" y="859"/>
                </a:lnTo>
                <a:lnTo>
                  <a:pt x="227" y="760"/>
                </a:lnTo>
                <a:lnTo>
                  <a:pt x="228" y="829"/>
                </a:lnTo>
                <a:lnTo>
                  <a:pt x="228" y="859"/>
                </a:lnTo>
                <a:lnTo>
                  <a:pt x="229" y="859"/>
                </a:lnTo>
                <a:lnTo>
                  <a:pt x="229" y="791"/>
                </a:lnTo>
                <a:lnTo>
                  <a:pt x="230" y="859"/>
                </a:lnTo>
                <a:lnTo>
                  <a:pt x="230" y="665"/>
                </a:lnTo>
                <a:lnTo>
                  <a:pt x="231" y="859"/>
                </a:lnTo>
                <a:lnTo>
                  <a:pt x="231" y="667"/>
                </a:lnTo>
                <a:lnTo>
                  <a:pt x="232" y="651"/>
                </a:lnTo>
                <a:lnTo>
                  <a:pt x="232" y="859"/>
                </a:lnTo>
                <a:lnTo>
                  <a:pt x="233" y="859"/>
                </a:lnTo>
                <a:lnTo>
                  <a:pt x="233" y="691"/>
                </a:lnTo>
                <a:lnTo>
                  <a:pt x="234" y="515"/>
                </a:lnTo>
                <a:lnTo>
                  <a:pt x="234" y="859"/>
                </a:lnTo>
                <a:lnTo>
                  <a:pt x="235" y="525"/>
                </a:lnTo>
                <a:lnTo>
                  <a:pt x="235" y="859"/>
                </a:lnTo>
                <a:lnTo>
                  <a:pt x="236" y="640"/>
                </a:lnTo>
                <a:lnTo>
                  <a:pt x="236" y="859"/>
                </a:lnTo>
                <a:lnTo>
                  <a:pt x="237" y="859"/>
                </a:lnTo>
                <a:lnTo>
                  <a:pt x="237" y="760"/>
                </a:lnTo>
                <a:lnTo>
                  <a:pt x="238" y="859"/>
                </a:lnTo>
                <a:lnTo>
                  <a:pt x="238" y="756"/>
                </a:lnTo>
                <a:lnTo>
                  <a:pt x="239" y="729"/>
                </a:lnTo>
                <a:lnTo>
                  <a:pt x="239" y="859"/>
                </a:lnTo>
                <a:lnTo>
                  <a:pt x="240" y="859"/>
                </a:lnTo>
                <a:lnTo>
                  <a:pt x="240" y="734"/>
                </a:lnTo>
                <a:lnTo>
                  <a:pt x="241" y="802"/>
                </a:lnTo>
                <a:lnTo>
                  <a:pt x="241" y="859"/>
                </a:lnTo>
                <a:lnTo>
                  <a:pt x="242" y="859"/>
                </a:lnTo>
                <a:lnTo>
                  <a:pt x="242" y="775"/>
                </a:lnTo>
                <a:lnTo>
                  <a:pt x="243" y="759"/>
                </a:lnTo>
                <a:lnTo>
                  <a:pt x="243" y="859"/>
                </a:lnTo>
                <a:lnTo>
                  <a:pt x="244" y="859"/>
                </a:lnTo>
                <a:lnTo>
                  <a:pt x="244" y="770"/>
                </a:lnTo>
                <a:lnTo>
                  <a:pt x="245" y="859"/>
                </a:lnTo>
                <a:lnTo>
                  <a:pt x="245" y="821"/>
                </a:lnTo>
                <a:lnTo>
                  <a:pt x="246" y="823"/>
                </a:lnTo>
                <a:lnTo>
                  <a:pt x="246" y="859"/>
                </a:lnTo>
                <a:lnTo>
                  <a:pt x="247" y="859"/>
                </a:lnTo>
                <a:lnTo>
                  <a:pt x="247" y="821"/>
                </a:lnTo>
                <a:lnTo>
                  <a:pt x="248" y="732"/>
                </a:lnTo>
                <a:lnTo>
                  <a:pt x="248" y="859"/>
                </a:lnTo>
                <a:lnTo>
                  <a:pt x="249" y="859"/>
                </a:lnTo>
                <a:lnTo>
                  <a:pt x="249" y="643"/>
                </a:lnTo>
                <a:lnTo>
                  <a:pt x="250" y="624"/>
                </a:lnTo>
                <a:lnTo>
                  <a:pt x="250" y="859"/>
                </a:lnTo>
                <a:lnTo>
                  <a:pt x="251" y="694"/>
                </a:lnTo>
                <a:lnTo>
                  <a:pt x="251" y="859"/>
                </a:lnTo>
                <a:lnTo>
                  <a:pt x="252" y="778"/>
                </a:lnTo>
                <a:lnTo>
                  <a:pt x="252" y="859"/>
                </a:lnTo>
                <a:lnTo>
                  <a:pt x="253" y="859"/>
                </a:lnTo>
                <a:lnTo>
                  <a:pt x="253" y="815"/>
                </a:lnTo>
                <a:lnTo>
                  <a:pt x="254" y="859"/>
                </a:lnTo>
                <a:lnTo>
                  <a:pt x="254" y="825"/>
                </a:lnTo>
                <a:lnTo>
                  <a:pt x="255" y="859"/>
                </a:lnTo>
                <a:lnTo>
                  <a:pt x="255" y="744"/>
                </a:lnTo>
                <a:lnTo>
                  <a:pt x="256" y="859"/>
                </a:lnTo>
                <a:lnTo>
                  <a:pt x="256" y="703"/>
                </a:lnTo>
                <a:lnTo>
                  <a:pt x="257" y="859"/>
                </a:lnTo>
                <a:lnTo>
                  <a:pt x="257" y="699"/>
                </a:lnTo>
                <a:lnTo>
                  <a:pt x="258" y="859"/>
                </a:lnTo>
                <a:lnTo>
                  <a:pt x="258" y="761"/>
                </a:lnTo>
                <a:lnTo>
                  <a:pt x="259" y="859"/>
                </a:lnTo>
                <a:lnTo>
                  <a:pt x="259" y="791"/>
                </a:lnTo>
                <a:lnTo>
                  <a:pt x="260" y="762"/>
                </a:lnTo>
                <a:lnTo>
                  <a:pt x="260" y="859"/>
                </a:lnTo>
                <a:lnTo>
                  <a:pt x="261" y="859"/>
                </a:lnTo>
                <a:lnTo>
                  <a:pt x="261" y="764"/>
                </a:lnTo>
                <a:lnTo>
                  <a:pt x="262" y="859"/>
                </a:lnTo>
                <a:lnTo>
                  <a:pt x="262" y="757"/>
                </a:lnTo>
                <a:lnTo>
                  <a:pt x="263" y="758"/>
                </a:lnTo>
                <a:lnTo>
                  <a:pt x="263" y="859"/>
                </a:lnTo>
                <a:lnTo>
                  <a:pt x="264" y="859"/>
                </a:lnTo>
                <a:lnTo>
                  <a:pt x="264" y="739"/>
                </a:lnTo>
                <a:lnTo>
                  <a:pt x="265" y="743"/>
                </a:lnTo>
                <a:lnTo>
                  <a:pt x="265" y="859"/>
                </a:lnTo>
                <a:lnTo>
                  <a:pt x="266" y="792"/>
                </a:lnTo>
                <a:lnTo>
                  <a:pt x="266" y="859"/>
                </a:lnTo>
                <a:lnTo>
                  <a:pt x="267" y="859"/>
                </a:lnTo>
                <a:lnTo>
                  <a:pt x="267" y="793"/>
                </a:lnTo>
                <a:lnTo>
                  <a:pt x="268" y="786"/>
                </a:lnTo>
                <a:lnTo>
                  <a:pt x="268" y="859"/>
                </a:lnTo>
                <a:lnTo>
                  <a:pt x="269" y="812"/>
                </a:lnTo>
                <a:lnTo>
                  <a:pt x="269" y="859"/>
                </a:lnTo>
                <a:lnTo>
                  <a:pt x="270" y="780"/>
                </a:lnTo>
                <a:lnTo>
                  <a:pt x="270" y="859"/>
                </a:lnTo>
                <a:lnTo>
                  <a:pt x="271" y="859"/>
                </a:lnTo>
                <a:lnTo>
                  <a:pt x="271" y="756"/>
                </a:lnTo>
                <a:lnTo>
                  <a:pt x="272" y="778"/>
                </a:lnTo>
                <a:lnTo>
                  <a:pt x="272" y="859"/>
                </a:lnTo>
                <a:lnTo>
                  <a:pt x="273" y="798"/>
                </a:lnTo>
                <a:lnTo>
                  <a:pt x="273" y="859"/>
                </a:lnTo>
                <a:lnTo>
                  <a:pt x="274" y="816"/>
                </a:lnTo>
                <a:lnTo>
                  <a:pt x="274" y="859"/>
                </a:lnTo>
                <a:lnTo>
                  <a:pt x="275" y="838"/>
                </a:lnTo>
                <a:lnTo>
                  <a:pt x="275" y="859"/>
                </a:lnTo>
                <a:lnTo>
                  <a:pt x="276" y="840"/>
                </a:lnTo>
                <a:lnTo>
                  <a:pt x="276" y="859"/>
                </a:lnTo>
                <a:lnTo>
                  <a:pt x="277" y="859"/>
                </a:lnTo>
                <a:lnTo>
                  <a:pt x="277" y="835"/>
                </a:lnTo>
                <a:lnTo>
                  <a:pt x="278" y="811"/>
                </a:lnTo>
                <a:lnTo>
                  <a:pt x="278" y="859"/>
                </a:lnTo>
                <a:lnTo>
                  <a:pt x="279" y="691"/>
                </a:lnTo>
                <a:lnTo>
                  <a:pt x="279" y="859"/>
                </a:lnTo>
                <a:lnTo>
                  <a:pt x="280" y="859"/>
                </a:lnTo>
                <a:lnTo>
                  <a:pt x="280" y="666"/>
                </a:lnTo>
                <a:lnTo>
                  <a:pt x="281" y="859"/>
                </a:lnTo>
                <a:lnTo>
                  <a:pt x="281" y="708"/>
                </a:lnTo>
                <a:lnTo>
                  <a:pt x="282" y="783"/>
                </a:lnTo>
                <a:lnTo>
                  <a:pt x="282" y="859"/>
                </a:lnTo>
                <a:lnTo>
                  <a:pt x="283" y="831"/>
                </a:lnTo>
                <a:lnTo>
                  <a:pt x="283" y="859"/>
                </a:lnTo>
                <a:lnTo>
                  <a:pt x="284" y="825"/>
                </a:lnTo>
                <a:lnTo>
                  <a:pt x="284" y="859"/>
                </a:lnTo>
                <a:lnTo>
                  <a:pt x="285" y="859"/>
                </a:lnTo>
                <a:lnTo>
                  <a:pt x="285" y="818"/>
                </a:lnTo>
                <a:lnTo>
                  <a:pt x="286" y="653"/>
                </a:lnTo>
                <a:lnTo>
                  <a:pt x="286" y="859"/>
                </a:lnTo>
                <a:lnTo>
                  <a:pt x="287" y="644"/>
                </a:lnTo>
                <a:lnTo>
                  <a:pt x="287" y="859"/>
                </a:lnTo>
                <a:lnTo>
                  <a:pt x="288" y="709"/>
                </a:lnTo>
                <a:lnTo>
                  <a:pt x="288" y="859"/>
                </a:lnTo>
                <a:lnTo>
                  <a:pt x="289" y="859"/>
                </a:lnTo>
                <a:lnTo>
                  <a:pt x="289" y="787"/>
                </a:lnTo>
                <a:lnTo>
                  <a:pt x="290" y="837"/>
                </a:lnTo>
                <a:lnTo>
                  <a:pt x="290" y="859"/>
                </a:lnTo>
                <a:lnTo>
                  <a:pt x="291" y="859"/>
                </a:lnTo>
                <a:lnTo>
                  <a:pt x="291" y="783"/>
                </a:lnTo>
                <a:lnTo>
                  <a:pt x="292" y="859"/>
                </a:lnTo>
                <a:lnTo>
                  <a:pt x="292" y="764"/>
                </a:lnTo>
                <a:lnTo>
                  <a:pt x="293" y="859"/>
                </a:lnTo>
                <a:lnTo>
                  <a:pt x="293" y="778"/>
                </a:lnTo>
                <a:lnTo>
                  <a:pt x="294" y="859"/>
                </a:lnTo>
                <a:lnTo>
                  <a:pt x="294" y="818"/>
                </a:lnTo>
                <a:lnTo>
                  <a:pt x="295" y="859"/>
                </a:lnTo>
                <a:lnTo>
                  <a:pt x="295" y="825"/>
                </a:lnTo>
                <a:lnTo>
                  <a:pt x="296" y="859"/>
                </a:lnTo>
                <a:lnTo>
                  <a:pt x="296" y="799"/>
                </a:lnTo>
                <a:lnTo>
                  <a:pt x="297" y="790"/>
                </a:lnTo>
                <a:lnTo>
                  <a:pt x="297" y="859"/>
                </a:lnTo>
                <a:lnTo>
                  <a:pt x="298" y="809"/>
                </a:lnTo>
                <a:lnTo>
                  <a:pt x="298" y="859"/>
                </a:lnTo>
                <a:lnTo>
                  <a:pt x="299" y="789"/>
                </a:lnTo>
                <a:lnTo>
                  <a:pt x="299" y="859"/>
                </a:lnTo>
                <a:lnTo>
                  <a:pt x="300" y="859"/>
                </a:lnTo>
                <a:lnTo>
                  <a:pt x="300" y="781"/>
                </a:lnTo>
                <a:lnTo>
                  <a:pt x="301" y="810"/>
                </a:lnTo>
                <a:lnTo>
                  <a:pt x="301" y="859"/>
                </a:lnTo>
                <a:lnTo>
                  <a:pt x="302" y="826"/>
                </a:lnTo>
                <a:lnTo>
                  <a:pt x="302" y="859"/>
                </a:lnTo>
                <a:lnTo>
                  <a:pt x="303" y="859"/>
                </a:lnTo>
                <a:lnTo>
                  <a:pt x="303" y="827"/>
                </a:lnTo>
                <a:lnTo>
                  <a:pt x="304" y="859"/>
                </a:lnTo>
                <a:lnTo>
                  <a:pt x="304" y="823"/>
                </a:lnTo>
                <a:lnTo>
                  <a:pt x="305" y="859"/>
                </a:lnTo>
                <a:lnTo>
                  <a:pt x="305" y="726"/>
                </a:lnTo>
                <a:lnTo>
                  <a:pt x="306" y="681"/>
                </a:lnTo>
                <a:lnTo>
                  <a:pt x="306" y="859"/>
                </a:lnTo>
                <a:lnTo>
                  <a:pt x="307" y="710"/>
                </a:lnTo>
                <a:lnTo>
                  <a:pt x="307" y="859"/>
                </a:lnTo>
                <a:lnTo>
                  <a:pt x="308" y="859"/>
                </a:lnTo>
                <a:lnTo>
                  <a:pt x="308" y="782"/>
                </a:lnTo>
                <a:lnTo>
                  <a:pt x="309" y="859"/>
                </a:lnTo>
                <a:lnTo>
                  <a:pt x="309" y="785"/>
                </a:lnTo>
                <a:lnTo>
                  <a:pt x="310" y="859"/>
                </a:lnTo>
                <a:lnTo>
                  <a:pt x="310" y="721"/>
                </a:lnTo>
                <a:lnTo>
                  <a:pt x="311" y="859"/>
                </a:lnTo>
                <a:lnTo>
                  <a:pt x="311" y="694"/>
                </a:lnTo>
                <a:lnTo>
                  <a:pt x="312" y="722"/>
                </a:lnTo>
                <a:lnTo>
                  <a:pt x="312" y="859"/>
                </a:lnTo>
                <a:lnTo>
                  <a:pt x="313" y="859"/>
                </a:lnTo>
                <a:lnTo>
                  <a:pt x="313" y="770"/>
                </a:lnTo>
                <a:lnTo>
                  <a:pt x="314" y="859"/>
                </a:lnTo>
                <a:lnTo>
                  <a:pt x="314" y="814"/>
                </a:lnTo>
                <a:lnTo>
                  <a:pt x="315" y="859"/>
                </a:lnTo>
                <a:lnTo>
                  <a:pt x="315" y="834"/>
                </a:lnTo>
                <a:lnTo>
                  <a:pt x="316" y="859"/>
                </a:lnTo>
                <a:lnTo>
                  <a:pt x="316" y="830"/>
                </a:lnTo>
                <a:lnTo>
                  <a:pt x="317" y="859"/>
                </a:lnTo>
                <a:lnTo>
                  <a:pt x="317" y="780"/>
                </a:lnTo>
                <a:lnTo>
                  <a:pt x="318" y="859"/>
                </a:lnTo>
                <a:lnTo>
                  <a:pt x="318" y="689"/>
                </a:lnTo>
                <a:lnTo>
                  <a:pt x="319" y="696"/>
                </a:lnTo>
                <a:lnTo>
                  <a:pt x="319" y="859"/>
                </a:lnTo>
                <a:lnTo>
                  <a:pt x="320" y="780"/>
                </a:lnTo>
                <a:lnTo>
                  <a:pt x="320" y="859"/>
                </a:lnTo>
                <a:lnTo>
                  <a:pt x="321" y="859"/>
                </a:lnTo>
                <a:lnTo>
                  <a:pt x="321" y="830"/>
                </a:lnTo>
                <a:lnTo>
                  <a:pt x="322" y="859"/>
                </a:lnTo>
                <a:lnTo>
                  <a:pt x="322" y="829"/>
                </a:lnTo>
                <a:lnTo>
                  <a:pt x="323" y="821"/>
                </a:lnTo>
                <a:lnTo>
                  <a:pt x="323" y="859"/>
                </a:lnTo>
                <a:lnTo>
                  <a:pt x="324" y="859"/>
                </a:lnTo>
                <a:lnTo>
                  <a:pt x="324" y="818"/>
                </a:lnTo>
                <a:lnTo>
                  <a:pt x="325" y="830"/>
                </a:lnTo>
                <a:lnTo>
                  <a:pt x="325" y="859"/>
                </a:lnTo>
                <a:lnTo>
                  <a:pt x="326" y="859"/>
                </a:lnTo>
                <a:lnTo>
                  <a:pt x="326" y="789"/>
                </a:lnTo>
                <a:lnTo>
                  <a:pt x="327" y="859"/>
                </a:lnTo>
                <a:lnTo>
                  <a:pt x="327" y="688"/>
                </a:lnTo>
                <a:lnTo>
                  <a:pt x="328" y="706"/>
                </a:lnTo>
                <a:lnTo>
                  <a:pt x="328" y="859"/>
                </a:lnTo>
                <a:lnTo>
                  <a:pt x="329" y="706"/>
                </a:lnTo>
                <a:lnTo>
                  <a:pt x="329" y="859"/>
                </a:lnTo>
                <a:lnTo>
                  <a:pt x="330" y="859"/>
                </a:lnTo>
                <a:lnTo>
                  <a:pt x="330" y="761"/>
                </a:lnTo>
                <a:lnTo>
                  <a:pt x="331" y="859"/>
                </a:lnTo>
                <a:lnTo>
                  <a:pt x="331" y="822"/>
                </a:lnTo>
                <a:lnTo>
                  <a:pt x="332" y="859"/>
                </a:lnTo>
                <a:lnTo>
                  <a:pt x="332" y="831"/>
                </a:lnTo>
                <a:lnTo>
                  <a:pt x="333" y="859"/>
                </a:lnTo>
                <a:lnTo>
                  <a:pt x="333" y="796"/>
                </a:lnTo>
                <a:lnTo>
                  <a:pt x="334" y="724"/>
                </a:lnTo>
                <a:lnTo>
                  <a:pt x="334" y="859"/>
                </a:lnTo>
                <a:lnTo>
                  <a:pt x="335" y="716"/>
                </a:lnTo>
                <a:lnTo>
                  <a:pt x="335" y="859"/>
                </a:lnTo>
                <a:lnTo>
                  <a:pt x="336" y="735"/>
                </a:lnTo>
                <a:lnTo>
                  <a:pt x="336" y="859"/>
                </a:lnTo>
                <a:lnTo>
                  <a:pt x="337" y="859"/>
                </a:lnTo>
                <a:lnTo>
                  <a:pt x="337" y="787"/>
                </a:lnTo>
                <a:lnTo>
                  <a:pt x="338" y="859"/>
                </a:lnTo>
                <a:lnTo>
                  <a:pt x="338" y="817"/>
                </a:lnTo>
                <a:lnTo>
                  <a:pt x="339" y="809"/>
                </a:lnTo>
                <a:lnTo>
                  <a:pt x="339" y="859"/>
                </a:lnTo>
                <a:lnTo>
                  <a:pt x="340" y="859"/>
                </a:lnTo>
                <a:lnTo>
                  <a:pt x="340" y="726"/>
                </a:lnTo>
                <a:lnTo>
                  <a:pt x="341" y="592"/>
                </a:lnTo>
                <a:lnTo>
                  <a:pt x="341" y="859"/>
                </a:lnTo>
                <a:lnTo>
                  <a:pt x="342" y="859"/>
                </a:lnTo>
                <a:lnTo>
                  <a:pt x="342" y="592"/>
                </a:lnTo>
                <a:lnTo>
                  <a:pt x="343" y="675"/>
                </a:lnTo>
                <a:lnTo>
                  <a:pt x="343" y="859"/>
                </a:lnTo>
                <a:lnTo>
                  <a:pt x="344" y="756"/>
                </a:lnTo>
                <a:lnTo>
                  <a:pt x="344" y="859"/>
                </a:lnTo>
                <a:lnTo>
                  <a:pt x="345" y="859"/>
                </a:lnTo>
                <a:lnTo>
                  <a:pt x="345" y="832"/>
                </a:lnTo>
                <a:lnTo>
                  <a:pt x="346" y="832"/>
                </a:lnTo>
                <a:lnTo>
                  <a:pt x="346" y="859"/>
                </a:lnTo>
                <a:lnTo>
                  <a:pt x="347" y="836"/>
                </a:lnTo>
                <a:lnTo>
                  <a:pt x="347" y="859"/>
                </a:lnTo>
                <a:lnTo>
                  <a:pt x="348" y="818"/>
                </a:lnTo>
                <a:lnTo>
                  <a:pt x="348" y="859"/>
                </a:lnTo>
                <a:lnTo>
                  <a:pt x="349" y="784"/>
                </a:lnTo>
                <a:lnTo>
                  <a:pt x="349" y="859"/>
                </a:lnTo>
                <a:lnTo>
                  <a:pt x="350" y="859"/>
                </a:lnTo>
                <a:lnTo>
                  <a:pt x="350" y="790"/>
                </a:lnTo>
                <a:lnTo>
                  <a:pt x="351" y="859"/>
                </a:lnTo>
                <a:lnTo>
                  <a:pt x="351" y="796"/>
                </a:lnTo>
                <a:lnTo>
                  <a:pt x="352" y="775"/>
                </a:lnTo>
                <a:lnTo>
                  <a:pt x="352" y="859"/>
                </a:lnTo>
                <a:lnTo>
                  <a:pt x="353" y="859"/>
                </a:lnTo>
                <a:lnTo>
                  <a:pt x="353" y="762"/>
                </a:lnTo>
                <a:lnTo>
                  <a:pt x="354" y="859"/>
                </a:lnTo>
                <a:lnTo>
                  <a:pt x="354" y="763"/>
                </a:lnTo>
                <a:lnTo>
                  <a:pt x="355" y="859"/>
                </a:lnTo>
                <a:lnTo>
                  <a:pt x="355" y="816"/>
                </a:lnTo>
                <a:lnTo>
                  <a:pt x="356" y="859"/>
                </a:lnTo>
                <a:lnTo>
                  <a:pt x="356" y="831"/>
                </a:lnTo>
                <a:lnTo>
                  <a:pt x="357" y="800"/>
                </a:lnTo>
                <a:lnTo>
                  <a:pt x="357" y="859"/>
                </a:lnTo>
                <a:lnTo>
                  <a:pt x="358" y="859"/>
                </a:lnTo>
                <a:lnTo>
                  <a:pt x="358" y="713"/>
                </a:lnTo>
                <a:lnTo>
                  <a:pt x="359" y="713"/>
                </a:lnTo>
                <a:lnTo>
                  <a:pt x="359" y="859"/>
                </a:lnTo>
                <a:lnTo>
                  <a:pt x="360" y="859"/>
                </a:lnTo>
                <a:lnTo>
                  <a:pt x="360" y="785"/>
                </a:lnTo>
                <a:lnTo>
                  <a:pt x="361" y="837"/>
                </a:lnTo>
                <a:lnTo>
                  <a:pt x="361" y="859"/>
                </a:lnTo>
                <a:lnTo>
                  <a:pt x="362" y="859"/>
                </a:lnTo>
                <a:lnTo>
                  <a:pt x="362" y="797"/>
                </a:lnTo>
                <a:lnTo>
                  <a:pt x="363" y="859"/>
                </a:lnTo>
                <a:lnTo>
                  <a:pt x="363" y="776"/>
                </a:lnTo>
                <a:lnTo>
                  <a:pt x="364" y="784"/>
                </a:lnTo>
                <a:lnTo>
                  <a:pt x="364" y="859"/>
                </a:lnTo>
                <a:lnTo>
                  <a:pt x="365" y="859"/>
                </a:lnTo>
                <a:lnTo>
                  <a:pt x="365" y="808"/>
                </a:lnTo>
                <a:lnTo>
                  <a:pt x="366" y="805"/>
                </a:lnTo>
                <a:lnTo>
                  <a:pt x="366" y="859"/>
                </a:lnTo>
                <a:lnTo>
                  <a:pt x="367" y="859"/>
                </a:lnTo>
                <a:lnTo>
                  <a:pt x="367" y="704"/>
                </a:lnTo>
                <a:lnTo>
                  <a:pt x="368" y="859"/>
                </a:lnTo>
                <a:lnTo>
                  <a:pt x="368" y="686"/>
                </a:lnTo>
                <a:lnTo>
                  <a:pt x="369" y="859"/>
                </a:lnTo>
                <a:lnTo>
                  <a:pt x="369" y="670"/>
                </a:lnTo>
                <a:lnTo>
                  <a:pt x="370" y="655"/>
                </a:lnTo>
                <a:lnTo>
                  <a:pt x="370" y="859"/>
                </a:lnTo>
                <a:lnTo>
                  <a:pt x="371" y="736"/>
                </a:lnTo>
                <a:lnTo>
                  <a:pt x="371" y="859"/>
                </a:lnTo>
                <a:lnTo>
                  <a:pt x="372" y="737"/>
                </a:lnTo>
                <a:lnTo>
                  <a:pt x="372" y="859"/>
                </a:lnTo>
                <a:lnTo>
                  <a:pt x="373" y="859"/>
                </a:lnTo>
                <a:lnTo>
                  <a:pt x="373" y="788"/>
                </a:lnTo>
                <a:lnTo>
                  <a:pt x="374" y="859"/>
                </a:lnTo>
                <a:lnTo>
                  <a:pt x="374" y="672"/>
                </a:lnTo>
                <a:lnTo>
                  <a:pt x="375" y="650"/>
                </a:lnTo>
                <a:lnTo>
                  <a:pt x="375" y="859"/>
                </a:lnTo>
                <a:lnTo>
                  <a:pt x="376" y="859"/>
                </a:lnTo>
                <a:lnTo>
                  <a:pt x="376" y="673"/>
                </a:lnTo>
                <a:lnTo>
                  <a:pt x="377" y="697"/>
                </a:lnTo>
                <a:lnTo>
                  <a:pt x="377" y="859"/>
                </a:lnTo>
                <a:lnTo>
                  <a:pt x="378" y="859"/>
                </a:lnTo>
                <a:lnTo>
                  <a:pt x="378" y="798"/>
                </a:lnTo>
                <a:lnTo>
                  <a:pt x="379" y="780"/>
                </a:lnTo>
                <a:lnTo>
                  <a:pt x="379" y="859"/>
                </a:lnTo>
                <a:lnTo>
                  <a:pt x="380" y="859"/>
                </a:lnTo>
                <a:lnTo>
                  <a:pt x="380" y="766"/>
                </a:lnTo>
                <a:lnTo>
                  <a:pt x="381" y="770"/>
                </a:lnTo>
                <a:lnTo>
                  <a:pt x="381" y="859"/>
                </a:lnTo>
                <a:lnTo>
                  <a:pt x="382" y="750"/>
                </a:lnTo>
                <a:lnTo>
                  <a:pt x="382" y="859"/>
                </a:lnTo>
                <a:lnTo>
                  <a:pt x="383" y="745"/>
                </a:lnTo>
                <a:lnTo>
                  <a:pt x="383" y="859"/>
                </a:lnTo>
                <a:lnTo>
                  <a:pt x="384" y="859"/>
                </a:lnTo>
                <a:lnTo>
                  <a:pt x="384" y="802"/>
                </a:lnTo>
                <a:lnTo>
                  <a:pt x="385" y="836"/>
                </a:lnTo>
                <a:lnTo>
                  <a:pt x="385" y="859"/>
                </a:lnTo>
                <a:lnTo>
                  <a:pt x="386" y="803"/>
                </a:lnTo>
                <a:lnTo>
                  <a:pt x="386" y="859"/>
                </a:lnTo>
                <a:lnTo>
                  <a:pt x="387" y="766"/>
                </a:lnTo>
                <a:lnTo>
                  <a:pt x="387" y="859"/>
                </a:lnTo>
                <a:lnTo>
                  <a:pt x="388" y="742"/>
                </a:lnTo>
                <a:lnTo>
                  <a:pt x="388" y="859"/>
                </a:lnTo>
                <a:lnTo>
                  <a:pt x="389" y="859"/>
                </a:lnTo>
                <a:lnTo>
                  <a:pt x="389" y="731"/>
                </a:lnTo>
                <a:lnTo>
                  <a:pt x="390" y="859"/>
                </a:lnTo>
                <a:lnTo>
                  <a:pt x="390" y="761"/>
                </a:lnTo>
                <a:lnTo>
                  <a:pt x="391" y="859"/>
                </a:lnTo>
                <a:lnTo>
                  <a:pt x="391" y="822"/>
                </a:lnTo>
                <a:lnTo>
                  <a:pt x="392" y="859"/>
                </a:lnTo>
                <a:lnTo>
                  <a:pt x="392" y="820"/>
                </a:lnTo>
                <a:lnTo>
                  <a:pt x="393" y="859"/>
                </a:lnTo>
                <a:lnTo>
                  <a:pt x="393" y="744"/>
                </a:lnTo>
                <a:lnTo>
                  <a:pt x="394" y="281"/>
                </a:lnTo>
                <a:lnTo>
                  <a:pt x="394" y="859"/>
                </a:lnTo>
                <a:lnTo>
                  <a:pt x="395" y="859"/>
                </a:lnTo>
                <a:lnTo>
                  <a:pt x="395" y="0"/>
                </a:lnTo>
                <a:lnTo>
                  <a:pt x="396" y="859"/>
                </a:lnTo>
                <a:lnTo>
                  <a:pt x="396" y="66"/>
                </a:lnTo>
                <a:lnTo>
                  <a:pt x="397" y="859"/>
                </a:lnTo>
                <a:lnTo>
                  <a:pt x="397" y="270"/>
                </a:lnTo>
                <a:lnTo>
                  <a:pt x="398" y="859"/>
                </a:lnTo>
                <a:lnTo>
                  <a:pt x="398" y="509"/>
                </a:lnTo>
                <a:lnTo>
                  <a:pt x="399" y="746"/>
                </a:lnTo>
                <a:lnTo>
                  <a:pt x="399" y="859"/>
                </a:lnTo>
                <a:lnTo>
                  <a:pt x="400" y="859"/>
                </a:lnTo>
                <a:lnTo>
                  <a:pt x="400" y="811"/>
                </a:lnTo>
                <a:lnTo>
                  <a:pt x="401" y="859"/>
                </a:lnTo>
                <a:lnTo>
                  <a:pt x="401" y="836"/>
                </a:lnTo>
                <a:lnTo>
                  <a:pt x="402" y="859"/>
                </a:lnTo>
                <a:lnTo>
                  <a:pt x="402" y="834"/>
                </a:lnTo>
                <a:lnTo>
                  <a:pt x="403" y="859"/>
                </a:lnTo>
                <a:lnTo>
                  <a:pt x="403" y="824"/>
                </a:lnTo>
                <a:lnTo>
                  <a:pt x="404" y="804"/>
                </a:lnTo>
                <a:lnTo>
                  <a:pt x="404" y="859"/>
                </a:lnTo>
                <a:lnTo>
                  <a:pt x="405" y="859"/>
                </a:lnTo>
                <a:lnTo>
                  <a:pt x="405" y="765"/>
                </a:lnTo>
                <a:lnTo>
                  <a:pt x="406" y="744"/>
                </a:lnTo>
                <a:lnTo>
                  <a:pt x="406" y="859"/>
                </a:lnTo>
                <a:lnTo>
                  <a:pt x="407" y="744"/>
                </a:lnTo>
                <a:lnTo>
                  <a:pt x="407" y="859"/>
                </a:lnTo>
                <a:lnTo>
                  <a:pt x="408" y="859"/>
                </a:lnTo>
                <a:lnTo>
                  <a:pt x="408" y="751"/>
                </a:lnTo>
                <a:lnTo>
                  <a:pt x="409" y="821"/>
                </a:lnTo>
                <a:lnTo>
                  <a:pt x="409" y="859"/>
                </a:lnTo>
                <a:lnTo>
                  <a:pt x="410" y="784"/>
                </a:lnTo>
                <a:lnTo>
                  <a:pt x="410" y="859"/>
                </a:lnTo>
                <a:lnTo>
                  <a:pt x="411" y="794"/>
                </a:lnTo>
                <a:lnTo>
                  <a:pt x="411" y="859"/>
                </a:lnTo>
                <a:lnTo>
                  <a:pt x="412" y="813"/>
                </a:lnTo>
                <a:lnTo>
                  <a:pt x="412" y="859"/>
                </a:lnTo>
                <a:lnTo>
                  <a:pt x="413" y="815"/>
                </a:lnTo>
                <a:lnTo>
                  <a:pt x="413" y="859"/>
                </a:lnTo>
                <a:lnTo>
                  <a:pt x="414" y="859"/>
                </a:lnTo>
                <a:lnTo>
                  <a:pt x="414" y="832"/>
                </a:lnTo>
                <a:lnTo>
                  <a:pt x="415" y="830"/>
                </a:lnTo>
                <a:lnTo>
                  <a:pt x="415" y="859"/>
                </a:lnTo>
                <a:lnTo>
                  <a:pt x="416" y="859"/>
                </a:lnTo>
                <a:lnTo>
                  <a:pt x="416" y="807"/>
                </a:lnTo>
                <a:lnTo>
                  <a:pt x="417" y="812"/>
                </a:lnTo>
                <a:lnTo>
                  <a:pt x="417" y="859"/>
                </a:lnTo>
                <a:lnTo>
                  <a:pt x="418" y="859"/>
                </a:lnTo>
                <a:lnTo>
                  <a:pt x="418" y="796"/>
                </a:lnTo>
                <a:lnTo>
                  <a:pt x="419" y="766"/>
                </a:lnTo>
                <a:lnTo>
                  <a:pt x="419" y="859"/>
                </a:lnTo>
                <a:lnTo>
                  <a:pt x="420" y="859"/>
                </a:lnTo>
                <a:lnTo>
                  <a:pt x="420" y="789"/>
                </a:lnTo>
                <a:lnTo>
                  <a:pt x="421" y="785"/>
                </a:lnTo>
                <a:lnTo>
                  <a:pt x="421" y="859"/>
                </a:lnTo>
                <a:lnTo>
                  <a:pt x="422" y="859"/>
                </a:lnTo>
                <a:lnTo>
                  <a:pt x="422" y="784"/>
                </a:lnTo>
                <a:lnTo>
                  <a:pt x="423" y="859"/>
                </a:lnTo>
                <a:lnTo>
                  <a:pt x="423" y="781"/>
                </a:lnTo>
                <a:lnTo>
                  <a:pt x="424" y="859"/>
                </a:lnTo>
                <a:lnTo>
                  <a:pt x="424" y="815"/>
                </a:lnTo>
                <a:lnTo>
                  <a:pt x="425" y="859"/>
                </a:lnTo>
                <a:lnTo>
                  <a:pt x="425" y="819"/>
                </a:lnTo>
                <a:lnTo>
                  <a:pt x="426" y="818"/>
                </a:lnTo>
                <a:lnTo>
                  <a:pt x="426" y="859"/>
                </a:lnTo>
                <a:lnTo>
                  <a:pt x="427" y="859"/>
                </a:lnTo>
                <a:lnTo>
                  <a:pt x="427" y="789"/>
                </a:lnTo>
                <a:lnTo>
                  <a:pt x="428" y="859"/>
                </a:lnTo>
                <a:lnTo>
                  <a:pt x="428" y="752"/>
                </a:lnTo>
                <a:lnTo>
                  <a:pt x="429" y="763"/>
                </a:lnTo>
                <a:lnTo>
                  <a:pt x="429" y="859"/>
                </a:lnTo>
                <a:lnTo>
                  <a:pt x="430" y="815"/>
                </a:lnTo>
                <a:lnTo>
                  <a:pt x="430" y="859"/>
                </a:lnTo>
                <a:lnTo>
                  <a:pt x="431" y="833"/>
                </a:lnTo>
                <a:lnTo>
                  <a:pt x="431" y="859"/>
                </a:lnTo>
                <a:lnTo>
                  <a:pt x="432" y="859"/>
                </a:lnTo>
                <a:lnTo>
                  <a:pt x="432" y="833"/>
                </a:lnTo>
                <a:lnTo>
                  <a:pt x="433" y="859"/>
                </a:lnTo>
                <a:lnTo>
                  <a:pt x="433" y="844"/>
                </a:lnTo>
                <a:lnTo>
                  <a:pt x="434" y="859"/>
                </a:lnTo>
                <a:lnTo>
                  <a:pt x="434" y="846"/>
                </a:lnTo>
                <a:lnTo>
                  <a:pt x="435" y="859"/>
                </a:lnTo>
                <a:lnTo>
                  <a:pt x="435" y="845"/>
                </a:lnTo>
                <a:lnTo>
                  <a:pt x="436" y="841"/>
                </a:lnTo>
                <a:lnTo>
                  <a:pt x="436" y="859"/>
                </a:lnTo>
                <a:lnTo>
                  <a:pt x="437" y="825"/>
                </a:lnTo>
                <a:lnTo>
                  <a:pt x="437" y="859"/>
                </a:lnTo>
                <a:lnTo>
                  <a:pt x="438" y="837"/>
                </a:lnTo>
                <a:lnTo>
                  <a:pt x="438" y="859"/>
                </a:lnTo>
                <a:lnTo>
                  <a:pt x="439" y="859"/>
                </a:lnTo>
                <a:lnTo>
                  <a:pt x="439" y="815"/>
                </a:lnTo>
                <a:lnTo>
                  <a:pt x="440" y="859"/>
                </a:lnTo>
                <a:lnTo>
                  <a:pt x="440" y="816"/>
                </a:lnTo>
                <a:lnTo>
                  <a:pt x="441" y="840"/>
                </a:lnTo>
                <a:lnTo>
                  <a:pt x="441" y="859"/>
                </a:lnTo>
                <a:lnTo>
                  <a:pt x="442" y="859"/>
                </a:lnTo>
                <a:lnTo>
                  <a:pt x="442" y="841"/>
                </a:lnTo>
                <a:lnTo>
                  <a:pt x="443" y="859"/>
                </a:lnTo>
                <a:lnTo>
                  <a:pt x="443" y="806"/>
                </a:lnTo>
                <a:lnTo>
                  <a:pt x="444" y="859"/>
                </a:lnTo>
                <a:lnTo>
                  <a:pt x="444" y="708"/>
                </a:lnTo>
                <a:lnTo>
                  <a:pt x="445" y="720"/>
                </a:lnTo>
                <a:lnTo>
                  <a:pt x="445" y="859"/>
                </a:lnTo>
                <a:lnTo>
                  <a:pt x="446" y="770"/>
                </a:lnTo>
                <a:lnTo>
                  <a:pt x="446" y="859"/>
                </a:lnTo>
                <a:lnTo>
                  <a:pt x="447" y="859"/>
                </a:lnTo>
                <a:lnTo>
                  <a:pt x="447" y="833"/>
                </a:lnTo>
                <a:lnTo>
                  <a:pt x="448" y="793"/>
                </a:lnTo>
                <a:lnTo>
                  <a:pt x="448" y="859"/>
                </a:lnTo>
                <a:lnTo>
                  <a:pt x="449" y="801"/>
                </a:lnTo>
                <a:lnTo>
                  <a:pt x="449" y="859"/>
                </a:lnTo>
                <a:lnTo>
                  <a:pt x="450" y="859"/>
                </a:lnTo>
                <a:lnTo>
                  <a:pt x="450" y="823"/>
                </a:lnTo>
                <a:lnTo>
                  <a:pt x="451" y="823"/>
                </a:lnTo>
                <a:lnTo>
                  <a:pt x="451" y="859"/>
                </a:lnTo>
                <a:lnTo>
                  <a:pt x="452" y="859"/>
                </a:lnTo>
                <a:lnTo>
                  <a:pt x="452" y="806"/>
                </a:lnTo>
                <a:lnTo>
                  <a:pt x="453" y="859"/>
                </a:lnTo>
                <a:lnTo>
                  <a:pt x="453" y="769"/>
                </a:lnTo>
                <a:lnTo>
                  <a:pt x="454" y="737"/>
                </a:lnTo>
                <a:lnTo>
                  <a:pt x="454" y="859"/>
                </a:lnTo>
                <a:lnTo>
                  <a:pt x="455" y="859"/>
                </a:lnTo>
                <a:lnTo>
                  <a:pt x="455" y="786"/>
                </a:lnTo>
                <a:lnTo>
                  <a:pt x="456" y="808"/>
                </a:lnTo>
                <a:lnTo>
                  <a:pt x="456" y="859"/>
                </a:lnTo>
                <a:lnTo>
                  <a:pt x="457" y="839"/>
                </a:lnTo>
                <a:lnTo>
                  <a:pt x="457" y="859"/>
                </a:lnTo>
                <a:lnTo>
                  <a:pt x="458" y="859"/>
                </a:lnTo>
                <a:lnTo>
                  <a:pt x="458" y="842"/>
                </a:lnTo>
                <a:lnTo>
                  <a:pt x="459" y="859"/>
                </a:lnTo>
                <a:lnTo>
                  <a:pt x="459" y="847"/>
                </a:lnTo>
                <a:lnTo>
                  <a:pt x="460" y="819"/>
                </a:lnTo>
                <a:lnTo>
                  <a:pt x="460" y="859"/>
                </a:lnTo>
                <a:lnTo>
                  <a:pt x="461" y="859"/>
                </a:lnTo>
                <a:lnTo>
                  <a:pt x="461" y="795"/>
                </a:lnTo>
                <a:lnTo>
                  <a:pt x="462" y="859"/>
                </a:lnTo>
                <a:lnTo>
                  <a:pt x="462" y="778"/>
                </a:lnTo>
                <a:lnTo>
                  <a:pt x="463" y="813"/>
                </a:lnTo>
                <a:lnTo>
                  <a:pt x="463" y="859"/>
                </a:lnTo>
                <a:lnTo>
                  <a:pt x="464" y="859"/>
                </a:lnTo>
                <a:lnTo>
                  <a:pt x="464" y="807"/>
                </a:lnTo>
                <a:lnTo>
                  <a:pt x="465" y="859"/>
                </a:lnTo>
                <a:lnTo>
                  <a:pt x="465" y="793"/>
                </a:lnTo>
                <a:lnTo>
                  <a:pt x="466" y="859"/>
                </a:lnTo>
                <a:lnTo>
                  <a:pt x="466" y="748"/>
                </a:lnTo>
                <a:lnTo>
                  <a:pt x="467" y="798"/>
                </a:lnTo>
                <a:lnTo>
                  <a:pt x="467" y="859"/>
                </a:lnTo>
                <a:lnTo>
                  <a:pt x="468" y="859"/>
                </a:lnTo>
                <a:lnTo>
                  <a:pt x="468" y="826"/>
                </a:lnTo>
                <a:lnTo>
                  <a:pt x="469" y="859"/>
                </a:lnTo>
                <a:lnTo>
                  <a:pt x="469" y="844"/>
                </a:lnTo>
                <a:lnTo>
                  <a:pt x="470" y="859"/>
                </a:lnTo>
                <a:lnTo>
                  <a:pt x="470" y="834"/>
                </a:lnTo>
                <a:lnTo>
                  <a:pt x="471" y="859"/>
                </a:lnTo>
                <a:lnTo>
                  <a:pt x="471" y="775"/>
                </a:lnTo>
                <a:lnTo>
                  <a:pt x="472" y="724"/>
                </a:lnTo>
                <a:lnTo>
                  <a:pt x="472" y="859"/>
                </a:lnTo>
                <a:lnTo>
                  <a:pt x="473" y="781"/>
                </a:lnTo>
                <a:lnTo>
                  <a:pt x="473" y="859"/>
                </a:lnTo>
                <a:lnTo>
                  <a:pt x="474" y="859"/>
                </a:lnTo>
                <a:lnTo>
                  <a:pt x="474" y="798"/>
                </a:lnTo>
                <a:lnTo>
                  <a:pt x="475" y="831"/>
                </a:lnTo>
                <a:lnTo>
                  <a:pt x="475" y="859"/>
                </a:lnTo>
                <a:lnTo>
                  <a:pt x="476" y="859"/>
                </a:lnTo>
                <a:lnTo>
                  <a:pt x="476" y="837"/>
                </a:lnTo>
                <a:lnTo>
                  <a:pt x="477" y="813"/>
                </a:lnTo>
                <a:lnTo>
                  <a:pt x="477" y="859"/>
                </a:lnTo>
                <a:lnTo>
                  <a:pt x="478" y="771"/>
                </a:lnTo>
                <a:lnTo>
                  <a:pt x="478" y="859"/>
                </a:lnTo>
                <a:lnTo>
                  <a:pt x="479" y="859"/>
                </a:lnTo>
                <a:lnTo>
                  <a:pt x="479" y="584"/>
                </a:lnTo>
                <a:lnTo>
                  <a:pt x="480" y="859"/>
                </a:lnTo>
                <a:lnTo>
                  <a:pt x="480" y="475"/>
                </a:lnTo>
                <a:lnTo>
                  <a:pt x="481" y="456"/>
                </a:lnTo>
                <a:lnTo>
                  <a:pt x="481" y="859"/>
                </a:lnTo>
                <a:lnTo>
                  <a:pt x="482" y="556"/>
                </a:lnTo>
                <a:lnTo>
                  <a:pt x="482" y="859"/>
                </a:lnTo>
                <a:lnTo>
                  <a:pt x="483" y="698"/>
                </a:lnTo>
                <a:lnTo>
                  <a:pt x="483" y="859"/>
                </a:lnTo>
                <a:lnTo>
                  <a:pt x="484" y="779"/>
                </a:lnTo>
                <a:lnTo>
                  <a:pt x="484" y="859"/>
                </a:lnTo>
                <a:lnTo>
                  <a:pt x="485" y="859"/>
                </a:lnTo>
                <a:lnTo>
                  <a:pt x="485" y="828"/>
                </a:lnTo>
                <a:lnTo>
                  <a:pt x="486" y="859"/>
                </a:lnTo>
                <a:lnTo>
                  <a:pt x="486" y="810"/>
                </a:lnTo>
                <a:lnTo>
                  <a:pt x="487" y="859"/>
                </a:lnTo>
                <a:lnTo>
                  <a:pt x="487" y="828"/>
                </a:lnTo>
                <a:lnTo>
                  <a:pt x="488" y="822"/>
                </a:lnTo>
                <a:lnTo>
                  <a:pt x="488" y="859"/>
                </a:lnTo>
                <a:lnTo>
                  <a:pt x="489" y="797"/>
                </a:lnTo>
                <a:lnTo>
                  <a:pt x="489" y="859"/>
                </a:lnTo>
                <a:lnTo>
                  <a:pt x="490" y="859"/>
                </a:lnTo>
                <a:lnTo>
                  <a:pt x="490" y="695"/>
                </a:lnTo>
                <a:lnTo>
                  <a:pt x="491" y="494"/>
                </a:lnTo>
                <a:lnTo>
                  <a:pt x="491" y="859"/>
                </a:lnTo>
                <a:lnTo>
                  <a:pt x="492" y="604"/>
                </a:lnTo>
                <a:lnTo>
                  <a:pt x="492" y="859"/>
                </a:lnTo>
                <a:lnTo>
                  <a:pt x="493" y="646"/>
                </a:lnTo>
                <a:lnTo>
                  <a:pt x="493" y="859"/>
                </a:lnTo>
                <a:lnTo>
                  <a:pt x="494" y="786"/>
                </a:lnTo>
                <a:lnTo>
                  <a:pt x="494" y="859"/>
                </a:lnTo>
                <a:lnTo>
                  <a:pt x="495" y="859"/>
                </a:lnTo>
                <a:lnTo>
                  <a:pt x="495" y="812"/>
                </a:lnTo>
                <a:lnTo>
                  <a:pt x="496" y="808"/>
                </a:lnTo>
                <a:lnTo>
                  <a:pt x="496" y="859"/>
                </a:lnTo>
                <a:lnTo>
                  <a:pt x="497" y="859"/>
                </a:lnTo>
                <a:lnTo>
                  <a:pt x="497" y="828"/>
                </a:lnTo>
                <a:lnTo>
                  <a:pt x="498" y="859"/>
                </a:lnTo>
                <a:lnTo>
                  <a:pt x="498" y="816"/>
                </a:lnTo>
                <a:lnTo>
                  <a:pt x="499" y="829"/>
                </a:lnTo>
                <a:lnTo>
                  <a:pt x="499" y="859"/>
                </a:lnTo>
                <a:lnTo>
                  <a:pt x="500" y="859"/>
                </a:lnTo>
                <a:lnTo>
                  <a:pt x="500" y="817"/>
                </a:lnTo>
                <a:lnTo>
                  <a:pt x="501" y="822"/>
                </a:lnTo>
                <a:lnTo>
                  <a:pt x="501" y="859"/>
                </a:lnTo>
                <a:lnTo>
                  <a:pt x="502" y="808"/>
                </a:lnTo>
                <a:lnTo>
                  <a:pt x="502" y="859"/>
                </a:lnTo>
                <a:lnTo>
                  <a:pt x="503" y="812"/>
                </a:lnTo>
                <a:lnTo>
                  <a:pt x="503" y="859"/>
                </a:lnTo>
                <a:lnTo>
                  <a:pt x="504" y="859"/>
                </a:lnTo>
                <a:lnTo>
                  <a:pt x="504" y="769"/>
                </a:lnTo>
                <a:lnTo>
                  <a:pt x="505" y="750"/>
                </a:lnTo>
                <a:lnTo>
                  <a:pt x="505" y="859"/>
                </a:lnTo>
                <a:lnTo>
                  <a:pt x="506" y="802"/>
                </a:lnTo>
                <a:lnTo>
                  <a:pt x="506" y="859"/>
                </a:lnTo>
                <a:lnTo>
                  <a:pt x="507" y="767"/>
                </a:lnTo>
                <a:lnTo>
                  <a:pt x="507" y="859"/>
                </a:lnTo>
                <a:lnTo>
                  <a:pt x="508" y="859"/>
                </a:lnTo>
                <a:lnTo>
                  <a:pt x="508" y="776"/>
                </a:lnTo>
                <a:lnTo>
                  <a:pt x="509" y="859"/>
                </a:lnTo>
                <a:lnTo>
                  <a:pt x="509" y="771"/>
                </a:lnTo>
                <a:lnTo>
                  <a:pt x="510" y="802"/>
                </a:lnTo>
                <a:lnTo>
                  <a:pt x="510" y="859"/>
                </a:lnTo>
                <a:lnTo>
                  <a:pt x="511" y="859"/>
                </a:lnTo>
                <a:lnTo>
                  <a:pt x="511" y="676"/>
                </a:lnTo>
                <a:lnTo>
                  <a:pt x="512" y="859"/>
                </a:lnTo>
                <a:lnTo>
                  <a:pt x="512" y="683"/>
                </a:lnTo>
                <a:lnTo>
                  <a:pt x="513" y="859"/>
                </a:lnTo>
                <a:lnTo>
                  <a:pt x="513" y="767"/>
                </a:lnTo>
                <a:lnTo>
                  <a:pt x="514" y="859"/>
                </a:lnTo>
                <a:lnTo>
                  <a:pt x="514" y="817"/>
                </a:lnTo>
                <a:lnTo>
                  <a:pt x="515" y="859"/>
                </a:lnTo>
                <a:lnTo>
                  <a:pt x="515" y="818"/>
                </a:lnTo>
                <a:lnTo>
                  <a:pt x="516" y="830"/>
                </a:lnTo>
                <a:lnTo>
                  <a:pt x="516" y="859"/>
                </a:lnTo>
                <a:lnTo>
                  <a:pt x="517" y="859"/>
                </a:lnTo>
                <a:lnTo>
                  <a:pt x="517" y="843"/>
                </a:lnTo>
                <a:lnTo>
                  <a:pt x="518" y="859"/>
                </a:lnTo>
                <a:lnTo>
                  <a:pt x="518" y="844"/>
                </a:lnTo>
                <a:lnTo>
                  <a:pt x="519" y="835"/>
                </a:lnTo>
                <a:lnTo>
                  <a:pt x="519" y="859"/>
                </a:lnTo>
                <a:lnTo>
                  <a:pt x="520" y="859"/>
                </a:lnTo>
                <a:lnTo>
                  <a:pt x="520" y="813"/>
                </a:lnTo>
                <a:lnTo>
                  <a:pt x="521" y="765"/>
                </a:lnTo>
                <a:lnTo>
                  <a:pt x="521" y="859"/>
                </a:lnTo>
                <a:lnTo>
                  <a:pt x="522" y="808"/>
                </a:lnTo>
                <a:lnTo>
                  <a:pt x="522" y="859"/>
                </a:lnTo>
                <a:lnTo>
                  <a:pt x="523" y="802"/>
                </a:lnTo>
                <a:lnTo>
                  <a:pt x="523" y="859"/>
                </a:lnTo>
                <a:lnTo>
                  <a:pt x="524" y="859"/>
                </a:lnTo>
                <a:lnTo>
                  <a:pt x="524" y="792"/>
                </a:lnTo>
                <a:lnTo>
                  <a:pt x="525" y="787"/>
                </a:lnTo>
                <a:lnTo>
                  <a:pt x="525" y="859"/>
                </a:lnTo>
                <a:lnTo>
                  <a:pt x="526" y="859"/>
                </a:lnTo>
                <a:lnTo>
                  <a:pt x="526" y="721"/>
                </a:lnTo>
                <a:lnTo>
                  <a:pt x="527" y="859"/>
                </a:lnTo>
                <a:lnTo>
                  <a:pt x="527" y="694"/>
                </a:lnTo>
                <a:lnTo>
                  <a:pt x="528" y="859"/>
                </a:lnTo>
                <a:lnTo>
                  <a:pt x="528" y="745"/>
                </a:lnTo>
                <a:lnTo>
                  <a:pt x="529" y="743"/>
                </a:lnTo>
                <a:lnTo>
                  <a:pt x="529" y="859"/>
                </a:lnTo>
                <a:lnTo>
                  <a:pt x="530" y="792"/>
                </a:lnTo>
                <a:lnTo>
                  <a:pt x="530" y="859"/>
                </a:lnTo>
                <a:lnTo>
                  <a:pt x="531" y="859"/>
                </a:lnTo>
                <a:lnTo>
                  <a:pt x="531" y="777"/>
                </a:lnTo>
                <a:lnTo>
                  <a:pt x="532" y="859"/>
                </a:lnTo>
                <a:lnTo>
                  <a:pt x="532" y="764"/>
                </a:lnTo>
                <a:lnTo>
                  <a:pt x="533" y="859"/>
                </a:lnTo>
                <a:lnTo>
                  <a:pt x="533" y="796"/>
                </a:lnTo>
                <a:lnTo>
                  <a:pt x="534" y="859"/>
                </a:lnTo>
                <a:lnTo>
                  <a:pt x="534" y="834"/>
                </a:lnTo>
                <a:lnTo>
                  <a:pt x="535" y="859"/>
                </a:lnTo>
                <a:lnTo>
                  <a:pt x="535" y="839"/>
                </a:lnTo>
                <a:lnTo>
                  <a:pt x="536" y="838"/>
                </a:lnTo>
                <a:lnTo>
                  <a:pt x="536" y="859"/>
                </a:lnTo>
                <a:lnTo>
                  <a:pt x="537" y="859"/>
                </a:lnTo>
                <a:lnTo>
                  <a:pt x="537" y="846"/>
                </a:lnTo>
                <a:lnTo>
                  <a:pt x="538" y="849"/>
                </a:lnTo>
                <a:lnTo>
                  <a:pt x="538" y="859"/>
                </a:lnTo>
                <a:lnTo>
                  <a:pt x="539" y="859"/>
                </a:lnTo>
                <a:lnTo>
                  <a:pt x="539" y="849"/>
                </a:lnTo>
                <a:lnTo>
                  <a:pt x="540" y="859"/>
                </a:lnTo>
                <a:lnTo>
                  <a:pt x="540" y="849"/>
                </a:lnTo>
                <a:lnTo>
                  <a:pt x="541" y="850"/>
                </a:lnTo>
                <a:lnTo>
                  <a:pt x="541" y="859"/>
                </a:lnTo>
                <a:lnTo>
                  <a:pt x="542" y="859"/>
                </a:lnTo>
                <a:lnTo>
                  <a:pt x="542" y="818"/>
                </a:lnTo>
                <a:lnTo>
                  <a:pt x="543" y="859"/>
                </a:lnTo>
                <a:lnTo>
                  <a:pt x="543" y="737"/>
                </a:lnTo>
                <a:lnTo>
                  <a:pt x="544" y="696"/>
                </a:lnTo>
                <a:lnTo>
                  <a:pt x="544" y="859"/>
                </a:lnTo>
                <a:lnTo>
                  <a:pt x="545" y="737"/>
                </a:lnTo>
                <a:lnTo>
                  <a:pt x="545" y="859"/>
                </a:lnTo>
                <a:lnTo>
                  <a:pt x="546" y="791"/>
                </a:lnTo>
                <a:lnTo>
                  <a:pt x="546" y="859"/>
                </a:lnTo>
                <a:lnTo>
                  <a:pt x="547" y="830"/>
                </a:lnTo>
                <a:lnTo>
                  <a:pt x="547" y="859"/>
                </a:lnTo>
                <a:lnTo>
                  <a:pt x="548" y="839"/>
                </a:lnTo>
                <a:lnTo>
                  <a:pt x="548" y="859"/>
                </a:lnTo>
                <a:lnTo>
                  <a:pt x="549" y="821"/>
                </a:lnTo>
                <a:lnTo>
                  <a:pt x="549" y="859"/>
                </a:lnTo>
                <a:lnTo>
                  <a:pt x="550" y="859"/>
                </a:lnTo>
                <a:lnTo>
                  <a:pt x="550" y="763"/>
                </a:lnTo>
                <a:lnTo>
                  <a:pt x="551" y="859"/>
                </a:lnTo>
                <a:lnTo>
                  <a:pt x="551" y="793"/>
                </a:lnTo>
                <a:lnTo>
                  <a:pt x="552" y="859"/>
                </a:lnTo>
                <a:lnTo>
                  <a:pt x="552" y="788"/>
                </a:lnTo>
                <a:lnTo>
                  <a:pt x="553" y="859"/>
                </a:lnTo>
                <a:lnTo>
                  <a:pt x="553" y="808"/>
                </a:lnTo>
                <a:lnTo>
                  <a:pt x="554" y="816"/>
                </a:lnTo>
                <a:lnTo>
                  <a:pt x="554" y="859"/>
                </a:lnTo>
                <a:lnTo>
                  <a:pt x="555" y="840"/>
                </a:lnTo>
                <a:lnTo>
                  <a:pt x="555" y="859"/>
                </a:lnTo>
                <a:lnTo>
                  <a:pt x="556" y="859"/>
                </a:lnTo>
                <a:lnTo>
                  <a:pt x="556" y="831"/>
                </a:lnTo>
                <a:lnTo>
                  <a:pt x="557" y="807"/>
                </a:lnTo>
                <a:lnTo>
                  <a:pt x="557" y="859"/>
                </a:lnTo>
                <a:lnTo>
                  <a:pt x="558" y="815"/>
                </a:lnTo>
                <a:lnTo>
                  <a:pt x="558" y="859"/>
                </a:lnTo>
                <a:lnTo>
                  <a:pt x="559" y="859"/>
                </a:lnTo>
                <a:lnTo>
                  <a:pt x="559" y="826"/>
                </a:lnTo>
                <a:lnTo>
                  <a:pt x="560" y="859"/>
                </a:lnTo>
                <a:lnTo>
                  <a:pt x="560" y="803"/>
                </a:lnTo>
                <a:lnTo>
                  <a:pt x="561" y="806"/>
                </a:lnTo>
                <a:lnTo>
                  <a:pt x="561" y="859"/>
                </a:lnTo>
                <a:lnTo>
                  <a:pt x="562" y="801"/>
                </a:lnTo>
                <a:lnTo>
                  <a:pt x="562" y="859"/>
                </a:lnTo>
                <a:lnTo>
                  <a:pt x="563" y="783"/>
                </a:lnTo>
                <a:lnTo>
                  <a:pt x="563" y="859"/>
                </a:lnTo>
                <a:lnTo>
                  <a:pt x="564" y="859"/>
                </a:lnTo>
                <a:lnTo>
                  <a:pt x="564" y="822"/>
                </a:lnTo>
                <a:lnTo>
                  <a:pt x="565" y="760"/>
                </a:lnTo>
                <a:lnTo>
                  <a:pt x="565" y="859"/>
                </a:lnTo>
                <a:lnTo>
                  <a:pt x="566" y="788"/>
                </a:lnTo>
                <a:lnTo>
                  <a:pt x="566" y="859"/>
                </a:lnTo>
                <a:lnTo>
                  <a:pt x="567" y="806"/>
                </a:lnTo>
                <a:lnTo>
                  <a:pt x="567" y="859"/>
                </a:lnTo>
                <a:lnTo>
                  <a:pt x="568" y="859"/>
                </a:lnTo>
                <a:lnTo>
                  <a:pt x="568" y="835"/>
                </a:lnTo>
                <a:lnTo>
                  <a:pt x="569" y="859"/>
                </a:lnTo>
                <a:lnTo>
                  <a:pt x="569" y="821"/>
                </a:lnTo>
                <a:lnTo>
                  <a:pt x="570" y="807"/>
                </a:lnTo>
                <a:lnTo>
                  <a:pt x="570" y="859"/>
                </a:lnTo>
                <a:lnTo>
                  <a:pt x="571" y="859"/>
                </a:lnTo>
                <a:lnTo>
                  <a:pt x="571" y="808"/>
                </a:lnTo>
                <a:lnTo>
                  <a:pt x="572" y="820"/>
                </a:lnTo>
                <a:lnTo>
                  <a:pt x="572" y="859"/>
                </a:lnTo>
                <a:lnTo>
                  <a:pt x="573" y="821"/>
                </a:lnTo>
                <a:lnTo>
                  <a:pt x="573" y="859"/>
                </a:lnTo>
                <a:lnTo>
                  <a:pt x="574" y="859"/>
                </a:lnTo>
                <a:lnTo>
                  <a:pt x="574" y="807"/>
                </a:lnTo>
                <a:lnTo>
                  <a:pt x="575" y="815"/>
                </a:lnTo>
                <a:lnTo>
                  <a:pt x="575" y="859"/>
                </a:lnTo>
                <a:lnTo>
                  <a:pt x="576" y="832"/>
                </a:lnTo>
                <a:lnTo>
                  <a:pt x="576" y="859"/>
                </a:lnTo>
                <a:lnTo>
                  <a:pt x="577" y="835"/>
                </a:lnTo>
                <a:lnTo>
                  <a:pt x="577" y="859"/>
                </a:lnTo>
                <a:lnTo>
                  <a:pt x="578" y="811"/>
                </a:lnTo>
                <a:lnTo>
                  <a:pt x="578" y="859"/>
                </a:lnTo>
                <a:lnTo>
                  <a:pt x="579" y="816"/>
                </a:lnTo>
                <a:lnTo>
                  <a:pt x="579" y="859"/>
                </a:lnTo>
                <a:lnTo>
                  <a:pt x="580" y="819"/>
                </a:lnTo>
                <a:lnTo>
                  <a:pt x="580" y="859"/>
                </a:lnTo>
                <a:lnTo>
                  <a:pt x="581" y="819"/>
                </a:lnTo>
                <a:lnTo>
                  <a:pt x="581" y="859"/>
                </a:lnTo>
                <a:lnTo>
                  <a:pt x="582" y="825"/>
                </a:lnTo>
                <a:lnTo>
                  <a:pt x="582" y="859"/>
                </a:lnTo>
                <a:lnTo>
                  <a:pt x="583" y="859"/>
                </a:lnTo>
                <a:lnTo>
                  <a:pt x="583" y="819"/>
                </a:lnTo>
                <a:lnTo>
                  <a:pt x="584" y="825"/>
                </a:lnTo>
                <a:lnTo>
                  <a:pt x="584" y="859"/>
                </a:lnTo>
                <a:lnTo>
                  <a:pt x="585" y="829"/>
                </a:lnTo>
                <a:lnTo>
                  <a:pt x="585" y="859"/>
                </a:lnTo>
                <a:lnTo>
                  <a:pt x="586" y="859"/>
                </a:lnTo>
                <a:lnTo>
                  <a:pt x="586" y="795"/>
                </a:lnTo>
                <a:lnTo>
                  <a:pt x="587" y="793"/>
                </a:lnTo>
                <a:lnTo>
                  <a:pt x="587" y="859"/>
                </a:lnTo>
                <a:lnTo>
                  <a:pt x="588" y="796"/>
                </a:lnTo>
                <a:lnTo>
                  <a:pt x="588" y="859"/>
                </a:lnTo>
                <a:lnTo>
                  <a:pt x="589" y="824"/>
                </a:lnTo>
                <a:lnTo>
                  <a:pt x="589" y="859"/>
                </a:lnTo>
                <a:lnTo>
                  <a:pt x="590" y="859"/>
                </a:lnTo>
                <a:lnTo>
                  <a:pt x="590" y="828"/>
                </a:lnTo>
                <a:lnTo>
                  <a:pt x="591" y="840"/>
                </a:lnTo>
                <a:lnTo>
                  <a:pt x="591" y="859"/>
                </a:lnTo>
                <a:lnTo>
                  <a:pt x="592" y="828"/>
                </a:lnTo>
                <a:lnTo>
                  <a:pt x="592" y="859"/>
                </a:lnTo>
                <a:lnTo>
                  <a:pt x="593" y="859"/>
                </a:lnTo>
                <a:lnTo>
                  <a:pt x="593" y="825"/>
                </a:lnTo>
                <a:lnTo>
                  <a:pt x="594" y="859"/>
                </a:lnTo>
                <a:lnTo>
                  <a:pt x="594" y="806"/>
                </a:lnTo>
                <a:lnTo>
                  <a:pt x="595" y="859"/>
                </a:lnTo>
                <a:lnTo>
                  <a:pt x="595" y="780"/>
                </a:lnTo>
                <a:lnTo>
                  <a:pt x="596" y="750"/>
                </a:lnTo>
                <a:lnTo>
                  <a:pt x="596" y="859"/>
                </a:lnTo>
                <a:lnTo>
                  <a:pt x="597" y="656"/>
                </a:lnTo>
                <a:lnTo>
                  <a:pt x="597" y="859"/>
                </a:lnTo>
                <a:lnTo>
                  <a:pt x="598" y="614"/>
                </a:lnTo>
                <a:lnTo>
                  <a:pt x="598" y="859"/>
                </a:lnTo>
                <a:lnTo>
                  <a:pt x="599" y="859"/>
                </a:lnTo>
                <a:lnTo>
                  <a:pt x="599" y="646"/>
                </a:lnTo>
                <a:lnTo>
                  <a:pt x="600" y="696"/>
                </a:lnTo>
                <a:lnTo>
                  <a:pt x="600" y="859"/>
                </a:lnTo>
                <a:lnTo>
                  <a:pt x="601" y="772"/>
                </a:lnTo>
                <a:lnTo>
                  <a:pt x="601" y="859"/>
                </a:lnTo>
                <a:lnTo>
                  <a:pt x="602" y="829"/>
                </a:lnTo>
                <a:lnTo>
                  <a:pt x="602" y="859"/>
                </a:lnTo>
                <a:lnTo>
                  <a:pt x="603" y="832"/>
                </a:lnTo>
                <a:lnTo>
                  <a:pt x="603" y="859"/>
                </a:lnTo>
                <a:lnTo>
                  <a:pt x="604" y="829"/>
                </a:lnTo>
                <a:lnTo>
                  <a:pt x="604" y="859"/>
                </a:lnTo>
                <a:lnTo>
                  <a:pt x="605" y="859"/>
                </a:lnTo>
                <a:lnTo>
                  <a:pt x="605" y="815"/>
                </a:lnTo>
                <a:lnTo>
                  <a:pt x="606" y="859"/>
                </a:lnTo>
                <a:lnTo>
                  <a:pt x="606" y="790"/>
                </a:lnTo>
                <a:lnTo>
                  <a:pt x="607" y="707"/>
                </a:lnTo>
                <a:lnTo>
                  <a:pt x="607" y="859"/>
                </a:lnTo>
                <a:lnTo>
                  <a:pt x="608" y="859"/>
                </a:lnTo>
                <a:lnTo>
                  <a:pt x="608" y="658"/>
                </a:lnTo>
                <a:lnTo>
                  <a:pt x="609" y="710"/>
                </a:lnTo>
                <a:lnTo>
                  <a:pt x="609" y="859"/>
                </a:lnTo>
                <a:lnTo>
                  <a:pt x="610" y="859"/>
                </a:lnTo>
                <a:lnTo>
                  <a:pt x="610" y="781"/>
                </a:lnTo>
                <a:lnTo>
                  <a:pt x="611" y="859"/>
                </a:lnTo>
                <a:lnTo>
                  <a:pt x="611" y="808"/>
                </a:lnTo>
                <a:lnTo>
                  <a:pt x="612" y="859"/>
                </a:lnTo>
                <a:lnTo>
                  <a:pt x="612" y="785"/>
                </a:lnTo>
                <a:lnTo>
                  <a:pt x="613" y="786"/>
                </a:lnTo>
                <a:lnTo>
                  <a:pt x="613" y="859"/>
                </a:lnTo>
                <a:lnTo>
                  <a:pt x="614" y="859"/>
                </a:lnTo>
                <a:lnTo>
                  <a:pt x="614" y="803"/>
                </a:lnTo>
                <a:lnTo>
                  <a:pt x="615" y="799"/>
                </a:lnTo>
                <a:lnTo>
                  <a:pt x="615" y="859"/>
                </a:lnTo>
                <a:lnTo>
                  <a:pt x="616" y="859"/>
                </a:lnTo>
                <a:lnTo>
                  <a:pt x="616" y="825"/>
                </a:lnTo>
                <a:lnTo>
                  <a:pt x="617" y="859"/>
                </a:lnTo>
                <a:lnTo>
                  <a:pt x="617" y="826"/>
                </a:lnTo>
                <a:lnTo>
                  <a:pt x="618" y="824"/>
                </a:lnTo>
                <a:lnTo>
                  <a:pt x="618" y="859"/>
                </a:lnTo>
                <a:lnTo>
                  <a:pt x="619" y="859"/>
                </a:lnTo>
                <a:lnTo>
                  <a:pt x="619" y="808"/>
                </a:lnTo>
                <a:lnTo>
                  <a:pt x="620" y="859"/>
                </a:lnTo>
                <a:lnTo>
                  <a:pt x="620" y="719"/>
                </a:lnTo>
                <a:lnTo>
                  <a:pt x="621" y="859"/>
                </a:lnTo>
                <a:lnTo>
                  <a:pt x="621" y="672"/>
                </a:lnTo>
                <a:lnTo>
                  <a:pt x="622" y="859"/>
                </a:lnTo>
                <a:lnTo>
                  <a:pt x="622" y="598"/>
                </a:lnTo>
                <a:lnTo>
                  <a:pt x="623" y="859"/>
                </a:lnTo>
                <a:lnTo>
                  <a:pt x="623" y="645"/>
                </a:lnTo>
                <a:lnTo>
                  <a:pt x="624" y="859"/>
                </a:lnTo>
                <a:lnTo>
                  <a:pt x="624" y="776"/>
                </a:lnTo>
                <a:lnTo>
                  <a:pt x="625" y="859"/>
                </a:lnTo>
                <a:lnTo>
                  <a:pt x="625" y="655"/>
                </a:lnTo>
                <a:lnTo>
                  <a:pt x="626" y="859"/>
                </a:lnTo>
                <a:lnTo>
                  <a:pt x="626" y="602"/>
                </a:lnTo>
                <a:lnTo>
                  <a:pt x="627" y="859"/>
                </a:lnTo>
                <a:lnTo>
                  <a:pt x="627" y="645"/>
                </a:lnTo>
                <a:lnTo>
                  <a:pt x="628" y="697"/>
                </a:lnTo>
                <a:lnTo>
                  <a:pt x="628" y="859"/>
                </a:lnTo>
                <a:lnTo>
                  <a:pt x="629" y="859"/>
                </a:lnTo>
                <a:lnTo>
                  <a:pt x="629" y="804"/>
                </a:lnTo>
                <a:lnTo>
                  <a:pt x="630" y="859"/>
                </a:lnTo>
                <a:lnTo>
                  <a:pt x="630" y="797"/>
                </a:lnTo>
                <a:lnTo>
                  <a:pt x="631" y="798"/>
                </a:lnTo>
                <a:lnTo>
                  <a:pt x="631" y="859"/>
                </a:lnTo>
                <a:lnTo>
                  <a:pt x="632" y="859"/>
                </a:lnTo>
                <a:lnTo>
                  <a:pt x="632" y="812"/>
                </a:lnTo>
                <a:lnTo>
                  <a:pt x="633" y="859"/>
                </a:lnTo>
                <a:lnTo>
                  <a:pt x="633" y="827"/>
                </a:lnTo>
                <a:lnTo>
                  <a:pt x="634" y="859"/>
                </a:lnTo>
                <a:lnTo>
                  <a:pt x="634" y="817"/>
                </a:lnTo>
                <a:lnTo>
                  <a:pt x="635" y="859"/>
                </a:lnTo>
                <a:lnTo>
                  <a:pt x="635" y="807"/>
                </a:lnTo>
                <a:lnTo>
                  <a:pt x="636" y="859"/>
                </a:lnTo>
                <a:lnTo>
                  <a:pt x="636" y="768"/>
                </a:lnTo>
                <a:lnTo>
                  <a:pt x="637" y="859"/>
                </a:lnTo>
                <a:lnTo>
                  <a:pt x="637" y="713"/>
                </a:lnTo>
                <a:lnTo>
                  <a:pt x="638" y="859"/>
                </a:lnTo>
                <a:lnTo>
                  <a:pt x="638" y="736"/>
                </a:lnTo>
                <a:lnTo>
                  <a:pt x="639" y="859"/>
                </a:lnTo>
                <a:lnTo>
                  <a:pt x="639" y="786"/>
                </a:lnTo>
                <a:lnTo>
                  <a:pt x="640" y="829"/>
                </a:lnTo>
                <a:lnTo>
                  <a:pt x="640" y="859"/>
                </a:lnTo>
                <a:lnTo>
                  <a:pt x="641" y="859"/>
                </a:lnTo>
                <a:lnTo>
                  <a:pt x="641" y="830"/>
                </a:lnTo>
                <a:lnTo>
                  <a:pt x="642" y="859"/>
                </a:lnTo>
                <a:lnTo>
                  <a:pt x="642" y="817"/>
                </a:lnTo>
                <a:lnTo>
                  <a:pt x="643" y="859"/>
                </a:lnTo>
                <a:lnTo>
                  <a:pt x="643" y="806"/>
                </a:lnTo>
                <a:lnTo>
                  <a:pt x="644" y="823"/>
                </a:lnTo>
                <a:lnTo>
                  <a:pt x="644" y="859"/>
                </a:lnTo>
                <a:lnTo>
                  <a:pt x="645" y="859"/>
                </a:lnTo>
                <a:lnTo>
                  <a:pt x="645" y="822"/>
                </a:lnTo>
                <a:lnTo>
                  <a:pt x="646" y="754"/>
                </a:lnTo>
                <a:lnTo>
                  <a:pt x="646" y="859"/>
                </a:lnTo>
                <a:lnTo>
                  <a:pt x="647" y="859"/>
                </a:lnTo>
                <a:lnTo>
                  <a:pt x="647" y="759"/>
                </a:lnTo>
                <a:lnTo>
                  <a:pt x="648" y="805"/>
                </a:lnTo>
                <a:lnTo>
                  <a:pt x="648" y="859"/>
                </a:lnTo>
                <a:lnTo>
                  <a:pt x="649" y="831"/>
                </a:lnTo>
                <a:lnTo>
                  <a:pt x="649" y="859"/>
                </a:lnTo>
                <a:lnTo>
                  <a:pt x="650" y="777"/>
                </a:lnTo>
                <a:lnTo>
                  <a:pt x="650" y="859"/>
                </a:lnTo>
                <a:lnTo>
                  <a:pt x="651" y="859"/>
                </a:lnTo>
                <a:lnTo>
                  <a:pt x="651" y="785"/>
                </a:lnTo>
                <a:lnTo>
                  <a:pt x="652" y="859"/>
                </a:lnTo>
                <a:lnTo>
                  <a:pt x="652" y="800"/>
                </a:lnTo>
                <a:lnTo>
                  <a:pt x="653" y="828"/>
                </a:lnTo>
                <a:lnTo>
                  <a:pt x="653" y="859"/>
                </a:lnTo>
                <a:lnTo>
                  <a:pt x="654" y="826"/>
                </a:lnTo>
                <a:lnTo>
                  <a:pt x="654" y="859"/>
                </a:lnTo>
                <a:lnTo>
                  <a:pt x="655" y="859"/>
                </a:lnTo>
                <a:lnTo>
                  <a:pt x="655" y="836"/>
                </a:lnTo>
                <a:lnTo>
                  <a:pt x="656" y="829"/>
                </a:lnTo>
                <a:lnTo>
                  <a:pt x="656" y="859"/>
                </a:lnTo>
                <a:lnTo>
                  <a:pt x="657" y="823"/>
                </a:lnTo>
                <a:lnTo>
                  <a:pt x="657" y="859"/>
                </a:lnTo>
                <a:lnTo>
                  <a:pt x="658" y="859"/>
                </a:lnTo>
                <a:lnTo>
                  <a:pt x="658" y="813"/>
                </a:lnTo>
                <a:lnTo>
                  <a:pt x="659" y="822"/>
                </a:lnTo>
                <a:lnTo>
                  <a:pt x="659" y="859"/>
                </a:lnTo>
                <a:lnTo>
                  <a:pt x="660" y="859"/>
                </a:lnTo>
                <a:lnTo>
                  <a:pt x="660" y="801"/>
                </a:lnTo>
                <a:lnTo>
                  <a:pt x="661" y="859"/>
                </a:lnTo>
                <a:lnTo>
                  <a:pt x="661" y="781"/>
                </a:lnTo>
                <a:lnTo>
                  <a:pt x="662" y="825"/>
                </a:lnTo>
                <a:lnTo>
                  <a:pt x="662" y="859"/>
                </a:lnTo>
                <a:lnTo>
                  <a:pt x="663" y="839"/>
                </a:lnTo>
                <a:lnTo>
                  <a:pt x="663" y="859"/>
                </a:lnTo>
                <a:lnTo>
                  <a:pt x="664" y="859"/>
                </a:lnTo>
                <a:lnTo>
                  <a:pt x="664" y="841"/>
                </a:lnTo>
                <a:lnTo>
                  <a:pt x="665" y="833"/>
                </a:lnTo>
                <a:lnTo>
                  <a:pt x="665" y="859"/>
                </a:lnTo>
                <a:lnTo>
                  <a:pt x="666" y="859"/>
                </a:lnTo>
                <a:lnTo>
                  <a:pt x="666" y="804"/>
                </a:lnTo>
                <a:lnTo>
                  <a:pt x="667" y="859"/>
                </a:lnTo>
                <a:lnTo>
                  <a:pt x="667" y="759"/>
                </a:lnTo>
                <a:lnTo>
                  <a:pt x="668" y="859"/>
                </a:lnTo>
                <a:lnTo>
                  <a:pt x="668" y="707"/>
                </a:lnTo>
                <a:lnTo>
                  <a:pt x="669" y="859"/>
                </a:lnTo>
                <a:lnTo>
                  <a:pt x="669" y="643"/>
                </a:lnTo>
                <a:lnTo>
                  <a:pt x="670" y="668"/>
                </a:lnTo>
                <a:lnTo>
                  <a:pt x="670" y="859"/>
                </a:lnTo>
                <a:lnTo>
                  <a:pt x="671" y="859"/>
                </a:lnTo>
                <a:lnTo>
                  <a:pt x="671" y="722"/>
                </a:lnTo>
                <a:lnTo>
                  <a:pt x="672" y="811"/>
                </a:lnTo>
                <a:lnTo>
                  <a:pt x="672" y="859"/>
                </a:lnTo>
                <a:lnTo>
                  <a:pt x="673" y="792"/>
                </a:lnTo>
                <a:lnTo>
                  <a:pt x="673" y="859"/>
                </a:lnTo>
                <a:lnTo>
                  <a:pt x="674" y="776"/>
                </a:lnTo>
                <a:lnTo>
                  <a:pt x="674" y="859"/>
                </a:lnTo>
                <a:lnTo>
                  <a:pt x="675" y="798"/>
                </a:lnTo>
                <a:lnTo>
                  <a:pt x="675" y="859"/>
                </a:lnTo>
                <a:lnTo>
                  <a:pt x="676" y="859"/>
                </a:lnTo>
                <a:lnTo>
                  <a:pt x="676" y="806"/>
                </a:lnTo>
                <a:lnTo>
                  <a:pt x="677" y="781"/>
                </a:lnTo>
                <a:lnTo>
                  <a:pt x="677" y="859"/>
                </a:lnTo>
                <a:lnTo>
                  <a:pt x="678" y="859"/>
                </a:lnTo>
                <a:lnTo>
                  <a:pt x="678" y="784"/>
                </a:lnTo>
                <a:lnTo>
                  <a:pt x="679" y="859"/>
                </a:lnTo>
                <a:lnTo>
                  <a:pt x="679" y="805"/>
                </a:lnTo>
                <a:lnTo>
                  <a:pt x="680" y="809"/>
                </a:lnTo>
                <a:lnTo>
                  <a:pt x="680" y="859"/>
                </a:lnTo>
                <a:lnTo>
                  <a:pt x="681" y="859"/>
                </a:lnTo>
                <a:lnTo>
                  <a:pt x="681" y="795"/>
                </a:lnTo>
                <a:lnTo>
                  <a:pt x="682" y="859"/>
                </a:lnTo>
                <a:lnTo>
                  <a:pt x="682" y="762"/>
                </a:lnTo>
                <a:lnTo>
                  <a:pt x="683" y="859"/>
                </a:lnTo>
                <a:lnTo>
                  <a:pt x="683" y="805"/>
                </a:lnTo>
                <a:lnTo>
                  <a:pt x="684" y="859"/>
                </a:lnTo>
                <a:lnTo>
                  <a:pt x="684" y="802"/>
                </a:lnTo>
                <a:lnTo>
                  <a:pt x="685" y="859"/>
                </a:lnTo>
                <a:lnTo>
                  <a:pt x="685" y="777"/>
                </a:lnTo>
                <a:lnTo>
                  <a:pt x="686" y="802"/>
                </a:lnTo>
                <a:lnTo>
                  <a:pt x="686" y="859"/>
                </a:lnTo>
                <a:lnTo>
                  <a:pt x="687" y="826"/>
                </a:lnTo>
                <a:lnTo>
                  <a:pt x="687" y="859"/>
                </a:lnTo>
                <a:lnTo>
                  <a:pt x="688" y="859"/>
                </a:lnTo>
                <a:lnTo>
                  <a:pt x="688" y="816"/>
                </a:lnTo>
                <a:lnTo>
                  <a:pt x="689" y="859"/>
                </a:lnTo>
                <a:lnTo>
                  <a:pt x="689" y="760"/>
                </a:lnTo>
                <a:lnTo>
                  <a:pt x="690" y="859"/>
                </a:lnTo>
                <a:lnTo>
                  <a:pt x="690" y="589"/>
                </a:lnTo>
                <a:lnTo>
                  <a:pt x="691" y="573"/>
                </a:lnTo>
                <a:lnTo>
                  <a:pt x="691" y="859"/>
                </a:lnTo>
                <a:lnTo>
                  <a:pt x="692" y="859"/>
                </a:lnTo>
                <a:lnTo>
                  <a:pt x="692" y="596"/>
                </a:lnTo>
                <a:lnTo>
                  <a:pt x="693" y="859"/>
                </a:lnTo>
                <a:lnTo>
                  <a:pt x="693" y="689"/>
                </a:lnTo>
                <a:lnTo>
                  <a:pt x="694" y="859"/>
                </a:lnTo>
                <a:lnTo>
                  <a:pt x="694" y="769"/>
                </a:lnTo>
                <a:lnTo>
                  <a:pt x="695" y="819"/>
                </a:lnTo>
                <a:lnTo>
                  <a:pt x="695" y="859"/>
                </a:lnTo>
                <a:lnTo>
                  <a:pt x="696" y="826"/>
                </a:lnTo>
                <a:lnTo>
                  <a:pt x="696" y="859"/>
                </a:lnTo>
                <a:lnTo>
                  <a:pt x="697" y="859"/>
                </a:lnTo>
                <a:lnTo>
                  <a:pt x="697" y="809"/>
                </a:lnTo>
                <a:lnTo>
                  <a:pt x="698" y="859"/>
                </a:lnTo>
                <a:lnTo>
                  <a:pt x="698" y="804"/>
                </a:lnTo>
                <a:lnTo>
                  <a:pt x="699" y="778"/>
                </a:lnTo>
                <a:lnTo>
                  <a:pt x="699" y="859"/>
                </a:lnTo>
                <a:lnTo>
                  <a:pt x="700" y="802"/>
                </a:lnTo>
                <a:lnTo>
                  <a:pt x="700" y="859"/>
                </a:lnTo>
                <a:lnTo>
                  <a:pt x="701" y="828"/>
                </a:lnTo>
                <a:lnTo>
                  <a:pt x="701" y="859"/>
                </a:lnTo>
                <a:lnTo>
                  <a:pt x="702" y="859"/>
                </a:lnTo>
                <a:lnTo>
                  <a:pt x="702" y="837"/>
                </a:lnTo>
                <a:lnTo>
                  <a:pt x="703" y="838"/>
                </a:lnTo>
                <a:lnTo>
                  <a:pt x="703" y="859"/>
                </a:lnTo>
                <a:lnTo>
                  <a:pt x="704" y="859"/>
                </a:lnTo>
                <a:lnTo>
                  <a:pt x="704" y="808"/>
                </a:lnTo>
                <a:lnTo>
                  <a:pt x="705" y="859"/>
                </a:lnTo>
                <a:lnTo>
                  <a:pt x="705" y="811"/>
                </a:lnTo>
                <a:lnTo>
                  <a:pt x="706" y="826"/>
                </a:lnTo>
                <a:lnTo>
                  <a:pt x="706" y="859"/>
                </a:lnTo>
                <a:lnTo>
                  <a:pt x="707" y="815"/>
                </a:lnTo>
                <a:lnTo>
                  <a:pt x="707" y="859"/>
                </a:lnTo>
                <a:lnTo>
                  <a:pt x="708" y="859"/>
                </a:lnTo>
                <a:lnTo>
                  <a:pt x="708" y="772"/>
                </a:lnTo>
                <a:lnTo>
                  <a:pt x="709" y="859"/>
                </a:lnTo>
                <a:lnTo>
                  <a:pt x="709" y="758"/>
                </a:lnTo>
                <a:lnTo>
                  <a:pt x="710" y="859"/>
                </a:lnTo>
                <a:lnTo>
                  <a:pt x="710" y="759"/>
                </a:lnTo>
                <a:lnTo>
                  <a:pt x="711" y="768"/>
                </a:lnTo>
                <a:lnTo>
                  <a:pt x="711" y="859"/>
                </a:lnTo>
                <a:lnTo>
                  <a:pt x="712" y="859"/>
                </a:lnTo>
                <a:lnTo>
                  <a:pt x="712" y="765"/>
                </a:lnTo>
                <a:lnTo>
                  <a:pt x="713" y="859"/>
                </a:lnTo>
                <a:lnTo>
                  <a:pt x="713" y="819"/>
                </a:lnTo>
                <a:lnTo>
                  <a:pt x="714" y="843"/>
                </a:lnTo>
                <a:lnTo>
                  <a:pt x="714" y="859"/>
                </a:lnTo>
                <a:lnTo>
                  <a:pt x="715" y="859"/>
                </a:lnTo>
                <a:lnTo>
                  <a:pt x="715" y="835"/>
                </a:lnTo>
                <a:lnTo>
                  <a:pt x="716" y="805"/>
                </a:lnTo>
                <a:lnTo>
                  <a:pt x="716" y="859"/>
                </a:lnTo>
                <a:lnTo>
                  <a:pt x="717" y="859"/>
                </a:lnTo>
                <a:lnTo>
                  <a:pt x="717" y="804"/>
                </a:lnTo>
                <a:lnTo>
                  <a:pt x="718" y="859"/>
                </a:lnTo>
                <a:lnTo>
                  <a:pt x="718" y="828"/>
                </a:lnTo>
                <a:lnTo>
                  <a:pt x="719" y="843"/>
                </a:lnTo>
                <a:lnTo>
                  <a:pt x="719" y="859"/>
                </a:lnTo>
                <a:lnTo>
                  <a:pt x="720" y="859"/>
                </a:lnTo>
                <a:lnTo>
                  <a:pt x="720" y="831"/>
                </a:lnTo>
                <a:lnTo>
                  <a:pt x="721" y="859"/>
                </a:lnTo>
                <a:lnTo>
                  <a:pt x="721" y="837"/>
                </a:lnTo>
                <a:lnTo>
                  <a:pt x="722" y="841"/>
                </a:lnTo>
                <a:lnTo>
                  <a:pt x="722" y="859"/>
                </a:lnTo>
                <a:lnTo>
                  <a:pt x="723" y="826"/>
                </a:lnTo>
                <a:lnTo>
                  <a:pt x="723" y="859"/>
                </a:lnTo>
                <a:lnTo>
                  <a:pt x="724" y="859"/>
                </a:lnTo>
                <a:lnTo>
                  <a:pt x="724" y="817"/>
                </a:lnTo>
                <a:lnTo>
                  <a:pt x="725" y="859"/>
                </a:lnTo>
                <a:lnTo>
                  <a:pt x="725" y="810"/>
                </a:lnTo>
                <a:lnTo>
                  <a:pt x="726" y="820"/>
                </a:lnTo>
                <a:lnTo>
                  <a:pt x="726" y="859"/>
                </a:lnTo>
                <a:lnTo>
                  <a:pt x="727" y="859"/>
                </a:lnTo>
                <a:lnTo>
                  <a:pt x="727" y="837"/>
                </a:lnTo>
                <a:lnTo>
                  <a:pt x="728" y="846"/>
                </a:lnTo>
                <a:lnTo>
                  <a:pt x="728" y="859"/>
                </a:lnTo>
                <a:lnTo>
                  <a:pt x="729" y="842"/>
                </a:lnTo>
                <a:lnTo>
                  <a:pt x="729" y="859"/>
                </a:lnTo>
                <a:lnTo>
                  <a:pt x="730" y="859"/>
                </a:lnTo>
                <a:lnTo>
                  <a:pt x="730" y="839"/>
                </a:lnTo>
                <a:lnTo>
                  <a:pt x="731" y="859"/>
                </a:lnTo>
                <a:lnTo>
                  <a:pt x="731" y="820"/>
                </a:lnTo>
                <a:lnTo>
                  <a:pt x="732" y="859"/>
                </a:lnTo>
                <a:lnTo>
                  <a:pt x="732" y="825"/>
                </a:lnTo>
                <a:lnTo>
                  <a:pt x="733" y="859"/>
                </a:lnTo>
                <a:lnTo>
                  <a:pt x="733" y="752"/>
                </a:lnTo>
                <a:lnTo>
                  <a:pt x="734" y="859"/>
                </a:lnTo>
                <a:lnTo>
                  <a:pt x="734" y="733"/>
                </a:lnTo>
                <a:lnTo>
                  <a:pt x="735" y="859"/>
                </a:lnTo>
                <a:lnTo>
                  <a:pt x="735" y="584"/>
                </a:lnTo>
                <a:lnTo>
                  <a:pt x="736" y="490"/>
                </a:lnTo>
                <a:lnTo>
                  <a:pt x="736" y="859"/>
                </a:lnTo>
                <a:lnTo>
                  <a:pt x="737" y="400"/>
                </a:lnTo>
                <a:lnTo>
                  <a:pt x="737" y="859"/>
                </a:lnTo>
                <a:lnTo>
                  <a:pt x="738" y="859"/>
                </a:lnTo>
                <a:lnTo>
                  <a:pt x="738" y="679"/>
                </a:lnTo>
                <a:lnTo>
                  <a:pt x="739" y="784"/>
                </a:lnTo>
                <a:lnTo>
                  <a:pt x="739" y="859"/>
                </a:lnTo>
                <a:lnTo>
                  <a:pt x="740" y="838"/>
                </a:lnTo>
                <a:lnTo>
                  <a:pt x="740" y="859"/>
                </a:lnTo>
                <a:lnTo>
                  <a:pt x="741" y="812"/>
                </a:lnTo>
                <a:lnTo>
                  <a:pt x="741" y="859"/>
                </a:lnTo>
                <a:lnTo>
                  <a:pt x="742" y="859"/>
                </a:lnTo>
                <a:lnTo>
                  <a:pt x="742" y="815"/>
                </a:lnTo>
                <a:lnTo>
                  <a:pt x="743" y="812"/>
                </a:lnTo>
                <a:lnTo>
                  <a:pt x="743" y="859"/>
                </a:lnTo>
                <a:lnTo>
                  <a:pt x="744" y="859"/>
                </a:lnTo>
                <a:lnTo>
                  <a:pt x="744" y="817"/>
                </a:lnTo>
                <a:lnTo>
                  <a:pt x="745" y="859"/>
                </a:lnTo>
                <a:lnTo>
                  <a:pt x="745" y="813"/>
                </a:lnTo>
                <a:lnTo>
                  <a:pt x="746" y="859"/>
                </a:lnTo>
                <a:lnTo>
                  <a:pt x="746" y="785"/>
                </a:lnTo>
                <a:lnTo>
                  <a:pt x="747" y="788"/>
                </a:lnTo>
                <a:lnTo>
                  <a:pt x="747" y="859"/>
                </a:lnTo>
                <a:lnTo>
                  <a:pt x="748" y="859"/>
                </a:lnTo>
                <a:lnTo>
                  <a:pt x="748" y="804"/>
                </a:lnTo>
                <a:lnTo>
                  <a:pt x="749" y="859"/>
                </a:lnTo>
                <a:lnTo>
                  <a:pt x="749" y="738"/>
                </a:lnTo>
                <a:lnTo>
                  <a:pt x="750" y="859"/>
                </a:lnTo>
                <a:lnTo>
                  <a:pt x="750" y="537"/>
                </a:lnTo>
                <a:lnTo>
                  <a:pt x="751" y="859"/>
                </a:lnTo>
                <a:lnTo>
                  <a:pt x="751" y="368"/>
                </a:lnTo>
                <a:lnTo>
                  <a:pt x="752" y="859"/>
                </a:lnTo>
                <a:lnTo>
                  <a:pt x="752" y="514"/>
                </a:lnTo>
                <a:lnTo>
                  <a:pt x="753" y="555"/>
                </a:lnTo>
                <a:lnTo>
                  <a:pt x="753" y="859"/>
                </a:lnTo>
                <a:lnTo>
                  <a:pt x="754" y="859"/>
                </a:lnTo>
                <a:lnTo>
                  <a:pt x="754" y="699"/>
                </a:lnTo>
                <a:lnTo>
                  <a:pt x="755" y="859"/>
                </a:lnTo>
                <a:lnTo>
                  <a:pt x="755" y="508"/>
                </a:lnTo>
                <a:lnTo>
                  <a:pt x="756" y="859"/>
                </a:lnTo>
                <a:lnTo>
                  <a:pt x="756" y="265"/>
                </a:lnTo>
                <a:lnTo>
                  <a:pt x="757" y="289"/>
                </a:lnTo>
                <a:lnTo>
                  <a:pt x="757" y="859"/>
                </a:lnTo>
                <a:lnTo>
                  <a:pt x="758" y="859"/>
                </a:lnTo>
                <a:lnTo>
                  <a:pt x="758" y="536"/>
                </a:lnTo>
                <a:lnTo>
                  <a:pt x="759" y="634"/>
                </a:lnTo>
                <a:lnTo>
                  <a:pt x="759" y="859"/>
                </a:lnTo>
                <a:lnTo>
                  <a:pt x="760" y="859"/>
                </a:lnTo>
                <a:lnTo>
                  <a:pt x="760" y="651"/>
                </a:lnTo>
                <a:lnTo>
                  <a:pt x="761" y="792"/>
                </a:lnTo>
                <a:lnTo>
                  <a:pt x="761" y="859"/>
                </a:lnTo>
                <a:lnTo>
                  <a:pt x="762" y="859"/>
                </a:lnTo>
                <a:lnTo>
                  <a:pt x="762" y="750"/>
                </a:lnTo>
                <a:lnTo>
                  <a:pt x="763" y="859"/>
                </a:lnTo>
                <a:lnTo>
                  <a:pt x="763" y="694"/>
                </a:lnTo>
                <a:lnTo>
                  <a:pt x="764" y="859"/>
                </a:lnTo>
                <a:lnTo>
                  <a:pt x="764" y="726"/>
                </a:lnTo>
                <a:lnTo>
                  <a:pt x="765" y="787"/>
                </a:lnTo>
                <a:lnTo>
                  <a:pt x="765" y="859"/>
                </a:lnTo>
                <a:lnTo>
                  <a:pt x="766" y="859"/>
                </a:lnTo>
                <a:lnTo>
                  <a:pt x="766" y="784"/>
                </a:lnTo>
                <a:lnTo>
                  <a:pt x="767" y="859"/>
                </a:lnTo>
                <a:lnTo>
                  <a:pt x="767" y="795"/>
                </a:lnTo>
                <a:lnTo>
                  <a:pt x="768" y="723"/>
                </a:lnTo>
                <a:lnTo>
                  <a:pt x="768" y="859"/>
                </a:lnTo>
                <a:lnTo>
                  <a:pt x="769" y="859"/>
                </a:lnTo>
                <a:lnTo>
                  <a:pt x="769" y="660"/>
                </a:lnTo>
                <a:lnTo>
                  <a:pt x="770" y="859"/>
                </a:lnTo>
                <a:lnTo>
                  <a:pt x="770" y="748"/>
                </a:lnTo>
                <a:lnTo>
                  <a:pt x="771" y="811"/>
                </a:lnTo>
                <a:lnTo>
                  <a:pt x="771" y="859"/>
                </a:lnTo>
                <a:lnTo>
                  <a:pt x="772" y="842"/>
                </a:lnTo>
                <a:lnTo>
                  <a:pt x="772" y="859"/>
                </a:lnTo>
                <a:lnTo>
                  <a:pt x="773" y="859"/>
                </a:lnTo>
                <a:lnTo>
                  <a:pt x="773" y="828"/>
                </a:lnTo>
                <a:lnTo>
                  <a:pt x="774" y="859"/>
                </a:lnTo>
                <a:lnTo>
                  <a:pt x="774" y="699"/>
                </a:lnTo>
                <a:lnTo>
                  <a:pt x="775" y="730"/>
                </a:lnTo>
                <a:lnTo>
                  <a:pt x="775" y="859"/>
                </a:lnTo>
                <a:lnTo>
                  <a:pt x="776" y="859"/>
                </a:lnTo>
                <a:lnTo>
                  <a:pt x="776" y="781"/>
                </a:lnTo>
                <a:lnTo>
                  <a:pt x="777" y="859"/>
                </a:lnTo>
                <a:lnTo>
                  <a:pt x="777" y="825"/>
                </a:lnTo>
                <a:lnTo>
                  <a:pt x="778" y="859"/>
                </a:lnTo>
                <a:lnTo>
                  <a:pt x="778" y="827"/>
                </a:lnTo>
                <a:lnTo>
                  <a:pt x="779" y="859"/>
                </a:lnTo>
                <a:lnTo>
                  <a:pt x="779" y="820"/>
                </a:lnTo>
                <a:lnTo>
                  <a:pt x="780" y="859"/>
                </a:lnTo>
                <a:lnTo>
                  <a:pt x="780" y="817"/>
                </a:lnTo>
                <a:lnTo>
                  <a:pt x="781" y="827"/>
                </a:lnTo>
                <a:lnTo>
                  <a:pt x="781" y="859"/>
                </a:lnTo>
                <a:lnTo>
                  <a:pt x="782" y="830"/>
                </a:lnTo>
                <a:lnTo>
                  <a:pt x="782" y="859"/>
                </a:lnTo>
                <a:lnTo>
                  <a:pt x="783" y="859"/>
                </a:lnTo>
                <a:lnTo>
                  <a:pt x="783" y="790"/>
                </a:lnTo>
                <a:lnTo>
                  <a:pt x="784" y="859"/>
                </a:lnTo>
                <a:lnTo>
                  <a:pt x="784" y="787"/>
                </a:lnTo>
                <a:lnTo>
                  <a:pt x="785" y="859"/>
                </a:lnTo>
                <a:lnTo>
                  <a:pt x="785" y="800"/>
                </a:lnTo>
                <a:lnTo>
                  <a:pt x="786" y="795"/>
                </a:lnTo>
                <a:lnTo>
                  <a:pt x="786" y="859"/>
                </a:lnTo>
                <a:lnTo>
                  <a:pt x="787" y="789"/>
                </a:lnTo>
                <a:lnTo>
                  <a:pt x="787" y="859"/>
                </a:lnTo>
                <a:lnTo>
                  <a:pt x="788" y="859"/>
                </a:lnTo>
                <a:lnTo>
                  <a:pt x="788" y="815"/>
                </a:lnTo>
                <a:lnTo>
                  <a:pt x="789" y="829"/>
                </a:lnTo>
                <a:lnTo>
                  <a:pt x="789" y="859"/>
                </a:lnTo>
                <a:lnTo>
                  <a:pt x="790" y="820"/>
                </a:lnTo>
                <a:lnTo>
                  <a:pt x="790" y="859"/>
                </a:lnTo>
                <a:lnTo>
                  <a:pt x="791" y="859"/>
                </a:lnTo>
                <a:lnTo>
                  <a:pt x="791" y="778"/>
                </a:lnTo>
                <a:lnTo>
                  <a:pt x="792" y="859"/>
                </a:lnTo>
                <a:lnTo>
                  <a:pt x="792" y="798"/>
                </a:lnTo>
                <a:lnTo>
                  <a:pt x="793" y="710"/>
                </a:lnTo>
                <a:lnTo>
                  <a:pt x="793" y="859"/>
                </a:lnTo>
                <a:lnTo>
                  <a:pt x="794" y="859"/>
                </a:lnTo>
                <a:lnTo>
                  <a:pt x="794" y="577"/>
                </a:lnTo>
                <a:lnTo>
                  <a:pt x="795" y="859"/>
                </a:lnTo>
                <a:lnTo>
                  <a:pt x="795" y="550"/>
                </a:lnTo>
                <a:lnTo>
                  <a:pt x="796" y="657"/>
                </a:lnTo>
                <a:lnTo>
                  <a:pt x="796" y="859"/>
                </a:lnTo>
                <a:lnTo>
                  <a:pt x="797" y="859"/>
                </a:lnTo>
                <a:lnTo>
                  <a:pt x="797" y="757"/>
                </a:lnTo>
                <a:lnTo>
                  <a:pt x="798" y="859"/>
                </a:lnTo>
                <a:lnTo>
                  <a:pt x="798" y="744"/>
                </a:lnTo>
                <a:lnTo>
                  <a:pt x="799" y="859"/>
                </a:lnTo>
                <a:lnTo>
                  <a:pt x="799" y="770"/>
                </a:lnTo>
                <a:lnTo>
                  <a:pt x="800" y="859"/>
                </a:lnTo>
                <a:lnTo>
                  <a:pt x="800" y="766"/>
                </a:lnTo>
                <a:lnTo>
                  <a:pt x="801" y="737"/>
                </a:lnTo>
                <a:lnTo>
                  <a:pt x="801" y="859"/>
                </a:lnTo>
                <a:lnTo>
                  <a:pt x="802" y="781"/>
                </a:lnTo>
                <a:lnTo>
                  <a:pt x="802" y="859"/>
                </a:lnTo>
                <a:lnTo>
                  <a:pt x="803" y="859"/>
                </a:lnTo>
                <a:lnTo>
                  <a:pt x="803" y="758"/>
                </a:lnTo>
                <a:lnTo>
                  <a:pt x="804" y="720"/>
                </a:lnTo>
                <a:lnTo>
                  <a:pt x="804" y="859"/>
                </a:lnTo>
                <a:lnTo>
                  <a:pt x="805" y="764"/>
                </a:lnTo>
                <a:lnTo>
                  <a:pt x="805" y="859"/>
                </a:lnTo>
                <a:lnTo>
                  <a:pt x="806" y="859"/>
                </a:lnTo>
                <a:lnTo>
                  <a:pt x="806" y="803"/>
                </a:lnTo>
                <a:lnTo>
                  <a:pt x="807" y="829"/>
                </a:lnTo>
                <a:lnTo>
                  <a:pt x="807" y="859"/>
                </a:lnTo>
                <a:lnTo>
                  <a:pt x="808" y="859"/>
                </a:lnTo>
                <a:lnTo>
                  <a:pt x="808" y="808"/>
                </a:lnTo>
                <a:lnTo>
                  <a:pt x="809" y="859"/>
                </a:lnTo>
                <a:lnTo>
                  <a:pt x="809" y="786"/>
                </a:lnTo>
                <a:lnTo>
                  <a:pt x="810" y="812"/>
                </a:lnTo>
                <a:lnTo>
                  <a:pt x="810" y="859"/>
                </a:lnTo>
                <a:lnTo>
                  <a:pt x="811" y="859"/>
                </a:lnTo>
                <a:lnTo>
                  <a:pt x="811" y="734"/>
                </a:lnTo>
                <a:lnTo>
                  <a:pt x="812" y="859"/>
                </a:lnTo>
                <a:lnTo>
                  <a:pt x="812" y="701"/>
                </a:lnTo>
                <a:lnTo>
                  <a:pt x="813" y="726"/>
                </a:lnTo>
                <a:lnTo>
                  <a:pt x="813" y="859"/>
                </a:lnTo>
                <a:lnTo>
                  <a:pt x="814" y="737"/>
                </a:lnTo>
                <a:lnTo>
                  <a:pt x="814" y="859"/>
                </a:lnTo>
                <a:lnTo>
                  <a:pt x="815" y="859"/>
                </a:lnTo>
                <a:lnTo>
                  <a:pt x="815" y="721"/>
                </a:lnTo>
                <a:lnTo>
                  <a:pt x="816" y="747"/>
                </a:lnTo>
                <a:lnTo>
                  <a:pt x="816" y="859"/>
                </a:lnTo>
                <a:lnTo>
                  <a:pt x="817" y="764"/>
                </a:lnTo>
                <a:lnTo>
                  <a:pt x="817" y="859"/>
                </a:lnTo>
                <a:lnTo>
                  <a:pt x="818" y="859"/>
                </a:lnTo>
                <a:lnTo>
                  <a:pt x="818" y="822"/>
                </a:lnTo>
                <a:lnTo>
                  <a:pt x="819" y="859"/>
                </a:lnTo>
                <a:lnTo>
                  <a:pt x="819" y="792"/>
                </a:lnTo>
                <a:lnTo>
                  <a:pt x="820" y="859"/>
                </a:lnTo>
                <a:lnTo>
                  <a:pt x="820" y="775"/>
                </a:lnTo>
                <a:lnTo>
                  <a:pt x="821" y="771"/>
                </a:lnTo>
                <a:lnTo>
                  <a:pt x="821" y="859"/>
                </a:lnTo>
                <a:lnTo>
                  <a:pt x="822" y="859"/>
                </a:lnTo>
                <a:lnTo>
                  <a:pt x="822" y="714"/>
                </a:lnTo>
                <a:lnTo>
                  <a:pt x="823" y="859"/>
                </a:lnTo>
                <a:lnTo>
                  <a:pt x="823" y="685"/>
                </a:lnTo>
                <a:lnTo>
                  <a:pt x="824" y="677"/>
                </a:lnTo>
                <a:lnTo>
                  <a:pt x="824" y="859"/>
                </a:lnTo>
                <a:lnTo>
                  <a:pt x="825" y="859"/>
                </a:lnTo>
                <a:lnTo>
                  <a:pt x="825" y="741"/>
                </a:lnTo>
                <a:lnTo>
                  <a:pt x="826" y="760"/>
                </a:lnTo>
                <a:lnTo>
                  <a:pt x="826" y="859"/>
                </a:lnTo>
                <a:lnTo>
                  <a:pt x="827" y="859"/>
                </a:lnTo>
                <a:lnTo>
                  <a:pt x="827" y="612"/>
                </a:lnTo>
                <a:lnTo>
                  <a:pt x="828" y="859"/>
                </a:lnTo>
                <a:lnTo>
                  <a:pt x="828" y="588"/>
                </a:lnTo>
                <a:lnTo>
                  <a:pt x="829" y="643"/>
                </a:lnTo>
                <a:lnTo>
                  <a:pt x="829" y="859"/>
                </a:lnTo>
                <a:lnTo>
                  <a:pt x="830" y="859"/>
                </a:lnTo>
                <a:lnTo>
                  <a:pt x="830" y="689"/>
                </a:lnTo>
                <a:lnTo>
                  <a:pt x="831" y="759"/>
                </a:lnTo>
                <a:lnTo>
                  <a:pt x="831" y="859"/>
                </a:lnTo>
                <a:lnTo>
                  <a:pt x="832" y="794"/>
                </a:lnTo>
                <a:lnTo>
                  <a:pt x="832" y="859"/>
                </a:lnTo>
                <a:lnTo>
                  <a:pt x="833" y="859"/>
                </a:lnTo>
                <a:lnTo>
                  <a:pt x="833" y="823"/>
                </a:lnTo>
                <a:lnTo>
                  <a:pt x="834" y="820"/>
                </a:lnTo>
                <a:lnTo>
                  <a:pt x="834" y="859"/>
                </a:lnTo>
                <a:lnTo>
                  <a:pt x="835" y="859"/>
                </a:lnTo>
                <a:lnTo>
                  <a:pt x="835" y="791"/>
                </a:lnTo>
                <a:lnTo>
                  <a:pt x="836" y="788"/>
                </a:lnTo>
                <a:lnTo>
                  <a:pt x="836" y="859"/>
                </a:lnTo>
                <a:lnTo>
                  <a:pt x="837" y="859"/>
                </a:lnTo>
                <a:lnTo>
                  <a:pt x="837" y="791"/>
                </a:lnTo>
                <a:lnTo>
                  <a:pt x="838" y="859"/>
                </a:lnTo>
                <a:lnTo>
                  <a:pt x="838" y="779"/>
                </a:lnTo>
                <a:lnTo>
                  <a:pt x="839" y="859"/>
                </a:lnTo>
                <a:lnTo>
                  <a:pt x="839" y="748"/>
                </a:lnTo>
                <a:lnTo>
                  <a:pt x="840" y="859"/>
                </a:lnTo>
                <a:lnTo>
                  <a:pt x="840" y="790"/>
                </a:lnTo>
                <a:lnTo>
                  <a:pt x="841" y="859"/>
                </a:lnTo>
                <a:lnTo>
                  <a:pt x="841" y="775"/>
                </a:lnTo>
                <a:lnTo>
                  <a:pt x="842" y="775"/>
                </a:lnTo>
                <a:lnTo>
                  <a:pt x="842" y="859"/>
                </a:lnTo>
                <a:lnTo>
                  <a:pt x="843" y="814"/>
                </a:lnTo>
                <a:lnTo>
                  <a:pt x="843" y="859"/>
                </a:lnTo>
                <a:lnTo>
                  <a:pt x="844" y="776"/>
                </a:lnTo>
                <a:lnTo>
                  <a:pt x="844" y="859"/>
                </a:lnTo>
                <a:lnTo>
                  <a:pt x="845" y="859"/>
                </a:lnTo>
                <a:lnTo>
                  <a:pt x="845" y="755"/>
                </a:lnTo>
                <a:lnTo>
                  <a:pt x="846" y="859"/>
                </a:lnTo>
                <a:lnTo>
                  <a:pt x="846" y="728"/>
                </a:lnTo>
                <a:lnTo>
                  <a:pt x="847" y="786"/>
                </a:lnTo>
                <a:lnTo>
                  <a:pt x="847" y="859"/>
                </a:lnTo>
                <a:lnTo>
                  <a:pt x="848" y="859"/>
                </a:lnTo>
                <a:lnTo>
                  <a:pt x="848" y="795"/>
                </a:lnTo>
                <a:lnTo>
                  <a:pt x="849" y="811"/>
                </a:lnTo>
                <a:lnTo>
                  <a:pt x="849" y="859"/>
                </a:lnTo>
                <a:lnTo>
                  <a:pt x="850" y="815"/>
                </a:lnTo>
                <a:lnTo>
                  <a:pt x="850" y="859"/>
                </a:lnTo>
                <a:lnTo>
                  <a:pt x="851" y="823"/>
                </a:lnTo>
                <a:lnTo>
                  <a:pt x="851" y="859"/>
                </a:lnTo>
                <a:lnTo>
                  <a:pt x="852" y="859"/>
                </a:lnTo>
                <a:lnTo>
                  <a:pt x="852" y="836"/>
                </a:lnTo>
                <a:lnTo>
                  <a:pt x="853" y="859"/>
                </a:lnTo>
                <a:lnTo>
                  <a:pt x="853" y="833"/>
                </a:lnTo>
                <a:lnTo>
                  <a:pt x="854" y="859"/>
                </a:lnTo>
                <a:lnTo>
                  <a:pt x="854" y="825"/>
                </a:lnTo>
                <a:lnTo>
                  <a:pt x="855" y="859"/>
                </a:lnTo>
                <a:lnTo>
                  <a:pt x="855" y="793"/>
                </a:lnTo>
                <a:lnTo>
                  <a:pt x="856" y="859"/>
                </a:lnTo>
                <a:lnTo>
                  <a:pt x="856" y="766"/>
                </a:lnTo>
                <a:lnTo>
                  <a:pt x="857" y="859"/>
                </a:lnTo>
                <a:lnTo>
                  <a:pt x="857" y="783"/>
                </a:lnTo>
                <a:lnTo>
                  <a:pt x="858" y="736"/>
                </a:lnTo>
                <a:lnTo>
                  <a:pt x="858" y="859"/>
                </a:lnTo>
                <a:lnTo>
                  <a:pt x="859" y="738"/>
                </a:lnTo>
                <a:lnTo>
                  <a:pt x="859" y="859"/>
                </a:lnTo>
                <a:lnTo>
                  <a:pt x="860" y="780"/>
                </a:lnTo>
                <a:lnTo>
                  <a:pt x="860" y="859"/>
                </a:lnTo>
                <a:lnTo>
                  <a:pt x="861" y="859"/>
                </a:lnTo>
                <a:lnTo>
                  <a:pt x="861" y="785"/>
                </a:lnTo>
                <a:lnTo>
                  <a:pt x="862" y="797"/>
                </a:lnTo>
                <a:lnTo>
                  <a:pt x="862" y="859"/>
                </a:lnTo>
                <a:lnTo>
                  <a:pt x="863" y="859"/>
                </a:lnTo>
                <a:lnTo>
                  <a:pt x="863" y="793"/>
                </a:lnTo>
                <a:lnTo>
                  <a:pt x="864" y="859"/>
                </a:lnTo>
                <a:lnTo>
                  <a:pt x="864" y="790"/>
                </a:lnTo>
                <a:lnTo>
                  <a:pt x="865" y="859"/>
                </a:lnTo>
                <a:lnTo>
                  <a:pt x="865" y="783"/>
                </a:lnTo>
                <a:lnTo>
                  <a:pt x="866" y="859"/>
                </a:lnTo>
                <a:lnTo>
                  <a:pt x="866" y="773"/>
                </a:lnTo>
                <a:lnTo>
                  <a:pt x="867" y="800"/>
                </a:lnTo>
                <a:lnTo>
                  <a:pt x="867" y="859"/>
                </a:lnTo>
                <a:lnTo>
                  <a:pt x="868" y="859"/>
                </a:lnTo>
                <a:lnTo>
                  <a:pt x="868" y="766"/>
                </a:lnTo>
                <a:lnTo>
                  <a:pt x="869" y="766"/>
                </a:lnTo>
                <a:lnTo>
                  <a:pt x="869" y="859"/>
                </a:lnTo>
                <a:lnTo>
                  <a:pt x="870" y="859"/>
                </a:lnTo>
                <a:lnTo>
                  <a:pt x="870" y="790"/>
                </a:lnTo>
                <a:lnTo>
                  <a:pt x="871" y="783"/>
                </a:lnTo>
                <a:lnTo>
                  <a:pt x="871" y="859"/>
                </a:lnTo>
                <a:lnTo>
                  <a:pt x="872" y="859"/>
                </a:lnTo>
                <a:lnTo>
                  <a:pt x="872" y="787"/>
                </a:lnTo>
                <a:lnTo>
                  <a:pt x="873" y="808"/>
                </a:lnTo>
                <a:lnTo>
                  <a:pt x="873" y="859"/>
                </a:lnTo>
                <a:lnTo>
                  <a:pt x="874" y="823"/>
                </a:lnTo>
                <a:lnTo>
                  <a:pt x="874" y="859"/>
                </a:lnTo>
                <a:lnTo>
                  <a:pt x="875" y="823"/>
                </a:lnTo>
                <a:lnTo>
                  <a:pt x="875" y="859"/>
                </a:lnTo>
                <a:lnTo>
                  <a:pt x="876" y="811"/>
                </a:lnTo>
                <a:lnTo>
                  <a:pt x="876" y="859"/>
                </a:lnTo>
                <a:lnTo>
                  <a:pt x="877" y="859"/>
                </a:lnTo>
                <a:lnTo>
                  <a:pt x="877" y="805"/>
                </a:lnTo>
                <a:lnTo>
                  <a:pt x="878" y="779"/>
                </a:lnTo>
                <a:lnTo>
                  <a:pt x="878" y="859"/>
                </a:lnTo>
                <a:lnTo>
                  <a:pt x="879" y="760"/>
                </a:lnTo>
                <a:lnTo>
                  <a:pt x="879" y="859"/>
                </a:lnTo>
                <a:lnTo>
                  <a:pt x="880" y="797"/>
                </a:lnTo>
                <a:lnTo>
                  <a:pt x="880" y="859"/>
                </a:lnTo>
                <a:lnTo>
                  <a:pt x="881" y="859"/>
                </a:lnTo>
                <a:lnTo>
                  <a:pt x="881" y="731"/>
                </a:lnTo>
                <a:lnTo>
                  <a:pt x="882" y="859"/>
                </a:lnTo>
                <a:lnTo>
                  <a:pt x="882" y="571"/>
                </a:lnTo>
                <a:lnTo>
                  <a:pt x="883" y="596"/>
                </a:lnTo>
                <a:lnTo>
                  <a:pt x="883" y="859"/>
                </a:lnTo>
                <a:lnTo>
                  <a:pt x="884" y="859"/>
                </a:lnTo>
                <a:lnTo>
                  <a:pt x="884" y="663"/>
                </a:lnTo>
                <a:lnTo>
                  <a:pt x="885" y="859"/>
                </a:lnTo>
                <a:lnTo>
                  <a:pt x="885" y="745"/>
                </a:lnTo>
                <a:lnTo>
                  <a:pt x="886" y="786"/>
                </a:lnTo>
                <a:lnTo>
                  <a:pt x="886" y="859"/>
                </a:lnTo>
                <a:lnTo>
                  <a:pt x="887" y="859"/>
                </a:lnTo>
                <a:lnTo>
                  <a:pt x="887" y="761"/>
                </a:lnTo>
                <a:lnTo>
                  <a:pt x="888" y="755"/>
                </a:lnTo>
                <a:lnTo>
                  <a:pt x="888" y="859"/>
                </a:lnTo>
                <a:lnTo>
                  <a:pt x="889" y="859"/>
                </a:lnTo>
                <a:lnTo>
                  <a:pt x="889" y="821"/>
                </a:lnTo>
                <a:lnTo>
                  <a:pt x="890" y="795"/>
                </a:lnTo>
                <a:lnTo>
                  <a:pt x="890" y="859"/>
                </a:lnTo>
                <a:lnTo>
                  <a:pt x="891" y="786"/>
                </a:lnTo>
                <a:lnTo>
                  <a:pt x="891" y="859"/>
                </a:lnTo>
                <a:lnTo>
                  <a:pt x="892" y="859"/>
                </a:lnTo>
                <a:lnTo>
                  <a:pt x="892" y="752"/>
                </a:lnTo>
                <a:lnTo>
                  <a:pt x="893" y="631"/>
                </a:lnTo>
                <a:lnTo>
                  <a:pt x="893" y="859"/>
                </a:lnTo>
                <a:lnTo>
                  <a:pt x="894" y="513"/>
                </a:lnTo>
                <a:lnTo>
                  <a:pt x="894" y="859"/>
                </a:lnTo>
                <a:lnTo>
                  <a:pt x="895" y="578"/>
                </a:lnTo>
                <a:lnTo>
                  <a:pt x="895" y="859"/>
                </a:lnTo>
                <a:lnTo>
                  <a:pt x="896" y="859"/>
                </a:lnTo>
                <a:lnTo>
                  <a:pt x="896" y="647"/>
                </a:lnTo>
                <a:lnTo>
                  <a:pt x="897" y="783"/>
                </a:lnTo>
                <a:lnTo>
                  <a:pt x="897" y="859"/>
                </a:lnTo>
                <a:lnTo>
                  <a:pt x="898" y="859"/>
                </a:lnTo>
                <a:lnTo>
                  <a:pt x="898" y="769"/>
                </a:lnTo>
                <a:lnTo>
                  <a:pt x="899" y="859"/>
                </a:lnTo>
                <a:lnTo>
                  <a:pt x="899" y="739"/>
                </a:lnTo>
                <a:lnTo>
                  <a:pt x="900" y="859"/>
                </a:lnTo>
                <a:lnTo>
                  <a:pt x="900" y="396"/>
                </a:lnTo>
                <a:lnTo>
                  <a:pt x="901" y="859"/>
                </a:lnTo>
                <a:lnTo>
                  <a:pt x="901" y="279"/>
                </a:lnTo>
                <a:lnTo>
                  <a:pt x="902" y="859"/>
                </a:lnTo>
                <a:lnTo>
                  <a:pt x="902" y="166"/>
                </a:lnTo>
                <a:lnTo>
                  <a:pt x="903" y="335"/>
                </a:lnTo>
                <a:lnTo>
                  <a:pt x="903" y="859"/>
                </a:lnTo>
                <a:lnTo>
                  <a:pt x="904" y="859"/>
                </a:lnTo>
                <a:lnTo>
                  <a:pt x="904" y="362"/>
                </a:lnTo>
                <a:lnTo>
                  <a:pt x="905" y="555"/>
                </a:lnTo>
                <a:lnTo>
                  <a:pt x="905" y="859"/>
                </a:lnTo>
                <a:lnTo>
                  <a:pt x="906" y="687"/>
                </a:lnTo>
                <a:lnTo>
                  <a:pt x="906" y="859"/>
                </a:lnTo>
                <a:lnTo>
                  <a:pt x="907" y="796"/>
                </a:lnTo>
                <a:lnTo>
                  <a:pt x="907" y="859"/>
                </a:lnTo>
                <a:lnTo>
                  <a:pt x="908" y="859"/>
                </a:lnTo>
                <a:lnTo>
                  <a:pt x="908" y="818"/>
                </a:lnTo>
                <a:lnTo>
                  <a:pt x="909" y="859"/>
                </a:lnTo>
                <a:lnTo>
                  <a:pt x="909" y="743"/>
                </a:lnTo>
                <a:lnTo>
                  <a:pt x="910" y="859"/>
                </a:lnTo>
                <a:lnTo>
                  <a:pt x="910" y="722"/>
                </a:lnTo>
                <a:lnTo>
                  <a:pt x="911" y="733"/>
                </a:lnTo>
                <a:lnTo>
                  <a:pt x="911" y="859"/>
                </a:lnTo>
                <a:lnTo>
                  <a:pt x="912" y="797"/>
                </a:lnTo>
                <a:lnTo>
                  <a:pt x="912" y="859"/>
                </a:lnTo>
                <a:lnTo>
                  <a:pt x="913" y="859"/>
                </a:lnTo>
                <a:lnTo>
                  <a:pt x="913" y="835"/>
                </a:lnTo>
                <a:lnTo>
                  <a:pt x="914" y="859"/>
                </a:lnTo>
                <a:lnTo>
                  <a:pt x="914" y="836"/>
                </a:lnTo>
                <a:lnTo>
                  <a:pt x="915" y="812"/>
                </a:lnTo>
                <a:lnTo>
                  <a:pt x="915" y="859"/>
                </a:lnTo>
                <a:lnTo>
                  <a:pt x="916" y="859"/>
                </a:lnTo>
                <a:lnTo>
                  <a:pt x="916" y="801"/>
                </a:lnTo>
                <a:lnTo>
                  <a:pt x="917" y="791"/>
                </a:lnTo>
                <a:lnTo>
                  <a:pt x="917" y="859"/>
                </a:lnTo>
                <a:lnTo>
                  <a:pt x="918" y="859"/>
                </a:lnTo>
                <a:lnTo>
                  <a:pt x="918" y="809"/>
                </a:lnTo>
                <a:lnTo>
                  <a:pt x="919" y="859"/>
                </a:lnTo>
                <a:lnTo>
                  <a:pt x="919" y="808"/>
                </a:lnTo>
                <a:lnTo>
                  <a:pt x="920" y="757"/>
                </a:lnTo>
                <a:lnTo>
                  <a:pt x="920" y="859"/>
                </a:lnTo>
                <a:lnTo>
                  <a:pt x="921" y="859"/>
                </a:lnTo>
                <a:lnTo>
                  <a:pt x="921" y="671"/>
                </a:lnTo>
                <a:lnTo>
                  <a:pt x="922" y="657"/>
                </a:lnTo>
                <a:lnTo>
                  <a:pt x="922" y="859"/>
                </a:lnTo>
                <a:lnTo>
                  <a:pt x="923" y="703"/>
                </a:lnTo>
                <a:lnTo>
                  <a:pt x="923" y="859"/>
                </a:lnTo>
                <a:lnTo>
                  <a:pt x="924" y="757"/>
                </a:lnTo>
                <a:lnTo>
                  <a:pt x="924" y="859"/>
                </a:lnTo>
                <a:lnTo>
                  <a:pt x="925" y="811"/>
                </a:lnTo>
                <a:lnTo>
                  <a:pt x="925" y="859"/>
                </a:lnTo>
                <a:lnTo>
                  <a:pt x="926" y="859"/>
                </a:lnTo>
                <a:lnTo>
                  <a:pt x="926" y="813"/>
                </a:lnTo>
                <a:lnTo>
                  <a:pt x="927" y="859"/>
                </a:lnTo>
                <a:lnTo>
                  <a:pt x="927" y="815"/>
                </a:lnTo>
                <a:lnTo>
                  <a:pt x="928" y="859"/>
                </a:lnTo>
                <a:lnTo>
                  <a:pt x="928" y="815"/>
                </a:lnTo>
                <a:lnTo>
                  <a:pt x="929" y="859"/>
                </a:lnTo>
                <a:lnTo>
                  <a:pt x="929" y="812"/>
                </a:lnTo>
                <a:lnTo>
                  <a:pt x="930" y="813"/>
                </a:lnTo>
                <a:lnTo>
                  <a:pt x="930" y="859"/>
                </a:lnTo>
                <a:lnTo>
                  <a:pt x="931" y="808"/>
                </a:lnTo>
                <a:lnTo>
                  <a:pt x="931" y="859"/>
                </a:lnTo>
                <a:lnTo>
                  <a:pt x="932" y="859"/>
                </a:lnTo>
                <a:lnTo>
                  <a:pt x="932" y="808"/>
                </a:lnTo>
                <a:lnTo>
                  <a:pt x="933" y="859"/>
                </a:lnTo>
                <a:lnTo>
                  <a:pt x="933" y="770"/>
                </a:lnTo>
                <a:lnTo>
                  <a:pt x="934" y="734"/>
                </a:lnTo>
                <a:lnTo>
                  <a:pt x="934" y="859"/>
                </a:lnTo>
                <a:lnTo>
                  <a:pt x="935" y="687"/>
                </a:lnTo>
                <a:lnTo>
                  <a:pt x="935" y="859"/>
                </a:lnTo>
                <a:lnTo>
                  <a:pt x="936" y="728"/>
                </a:lnTo>
                <a:lnTo>
                  <a:pt x="936" y="859"/>
                </a:lnTo>
                <a:lnTo>
                  <a:pt x="937" y="806"/>
                </a:lnTo>
                <a:lnTo>
                  <a:pt x="937" y="859"/>
                </a:lnTo>
                <a:lnTo>
                  <a:pt x="938" y="838"/>
                </a:lnTo>
                <a:lnTo>
                  <a:pt x="938" y="859"/>
                </a:lnTo>
                <a:lnTo>
                  <a:pt x="939" y="859"/>
                </a:lnTo>
                <a:lnTo>
                  <a:pt x="939" y="835"/>
                </a:lnTo>
                <a:lnTo>
                  <a:pt x="940" y="824"/>
                </a:lnTo>
                <a:lnTo>
                  <a:pt x="940" y="859"/>
                </a:lnTo>
                <a:lnTo>
                  <a:pt x="941" y="774"/>
                </a:lnTo>
                <a:lnTo>
                  <a:pt x="941" y="859"/>
                </a:lnTo>
                <a:lnTo>
                  <a:pt x="942" y="859"/>
                </a:lnTo>
                <a:lnTo>
                  <a:pt x="942" y="770"/>
                </a:lnTo>
                <a:lnTo>
                  <a:pt x="943" y="859"/>
                </a:lnTo>
                <a:lnTo>
                  <a:pt x="943" y="745"/>
                </a:lnTo>
                <a:lnTo>
                  <a:pt x="944" y="767"/>
                </a:lnTo>
                <a:lnTo>
                  <a:pt x="944" y="859"/>
                </a:lnTo>
                <a:lnTo>
                  <a:pt x="945" y="802"/>
                </a:lnTo>
                <a:lnTo>
                  <a:pt x="945" y="859"/>
                </a:lnTo>
                <a:lnTo>
                  <a:pt x="946" y="830"/>
                </a:lnTo>
                <a:lnTo>
                  <a:pt x="946" y="859"/>
                </a:lnTo>
                <a:lnTo>
                  <a:pt x="947" y="834"/>
                </a:lnTo>
                <a:lnTo>
                  <a:pt x="947" y="859"/>
                </a:lnTo>
                <a:lnTo>
                  <a:pt x="948" y="832"/>
                </a:lnTo>
                <a:lnTo>
                  <a:pt x="948" y="859"/>
                </a:lnTo>
                <a:lnTo>
                  <a:pt x="949" y="789"/>
                </a:lnTo>
                <a:lnTo>
                  <a:pt x="949" y="859"/>
                </a:lnTo>
                <a:lnTo>
                  <a:pt x="950" y="859"/>
                </a:lnTo>
                <a:lnTo>
                  <a:pt x="950" y="777"/>
                </a:lnTo>
                <a:lnTo>
                  <a:pt x="951" y="859"/>
                </a:lnTo>
                <a:lnTo>
                  <a:pt x="951" y="763"/>
                </a:lnTo>
                <a:lnTo>
                  <a:pt x="952" y="751"/>
                </a:lnTo>
                <a:lnTo>
                  <a:pt x="952" y="859"/>
                </a:lnTo>
                <a:lnTo>
                  <a:pt x="953" y="766"/>
                </a:lnTo>
                <a:lnTo>
                  <a:pt x="953" y="859"/>
                </a:lnTo>
                <a:lnTo>
                  <a:pt x="954" y="859"/>
                </a:lnTo>
                <a:lnTo>
                  <a:pt x="954" y="800"/>
                </a:lnTo>
                <a:lnTo>
                  <a:pt x="955" y="859"/>
                </a:lnTo>
                <a:lnTo>
                  <a:pt x="955" y="758"/>
                </a:lnTo>
                <a:lnTo>
                  <a:pt x="956" y="735"/>
                </a:lnTo>
                <a:lnTo>
                  <a:pt x="956" y="859"/>
                </a:lnTo>
                <a:lnTo>
                  <a:pt x="957" y="859"/>
                </a:lnTo>
                <a:lnTo>
                  <a:pt x="957" y="650"/>
                </a:lnTo>
                <a:lnTo>
                  <a:pt x="958" y="658"/>
                </a:lnTo>
                <a:lnTo>
                  <a:pt x="958" y="859"/>
                </a:lnTo>
                <a:lnTo>
                  <a:pt x="959" y="859"/>
                </a:lnTo>
                <a:lnTo>
                  <a:pt x="959" y="683"/>
                </a:lnTo>
                <a:lnTo>
                  <a:pt x="960" y="859"/>
                </a:lnTo>
                <a:lnTo>
                  <a:pt x="960" y="701"/>
                </a:lnTo>
                <a:lnTo>
                  <a:pt x="961" y="788"/>
                </a:lnTo>
                <a:lnTo>
                  <a:pt x="961" y="859"/>
                </a:lnTo>
                <a:lnTo>
                  <a:pt x="962" y="859"/>
                </a:lnTo>
                <a:lnTo>
                  <a:pt x="962" y="768"/>
                </a:lnTo>
                <a:lnTo>
                  <a:pt x="963" y="859"/>
                </a:lnTo>
                <a:lnTo>
                  <a:pt x="963" y="778"/>
                </a:lnTo>
                <a:lnTo>
                  <a:pt x="964" y="859"/>
                </a:lnTo>
                <a:lnTo>
                  <a:pt x="964" y="782"/>
                </a:lnTo>
                <a:lnTo>
                  <a:pt x="965" y="859"/>
                </a:lnTo>
                <a:lnTo>
                  <a:pt x="965" y="723"/>
                </a:lnTo>
                <a:lnTo>
                  <a:pt x="966" y="859"/>
                </a:lnTo>
                <a:lnTo>
                  <a:pt x="966" y="592"/>
                </a:lnTo>
                <a:lnTo>
                  <a:pt x="967" y="505"/>
                </a:lnTo>
                <a:lnTo>
                  <a:pt x="967" y="859"/>
                </a:lnTo>
                <a:lnTo>
                  <a:pt x="968" y="422"/>
                </a:lnTo>
                <a:lnTo>
                  <a:pt x="968" y="859"/>
                </a:lnTo>
                <a:lnTo>
                  <a:pt x="969" y="489"/>
                </a:lnTo>
                <a:lnTo>
                  <a:pt x="969" y="859"/>
                </a:lnTo>
                <a:lnTo>
                  <a:pt x="970" y="584"/>
                </a:lnTo>
                <a:lnTo>
                  <a:pt x="970" y="859"/>
                </a:lnTo>
                <a:lnTo>
                  <a:pt x="971" y="755"/>
                </a:lnTo>
                <a:lnTo>
                  <a:pt x="971" y="859"/>
                </a:lnTo>
                <a:lnTo>
                  <a:pt x="972" y="802"/>
                </a:lnTo>
                <a:lnTo>
                  <a:pt x="972" y="859"/>
                </a:lnTo>
                <a:lnTo>
                  <a:pt x="973" y="859"/>
                </a:lnTo>
                <a:lnTo>
                  <a:pt x="973" y="784"/>
                </a:lnTo>
                <a:lnTo>
                  <a:pt x="974" y="859"/>
                </a:lnTo>
                <a:lnTo>
                  <a:pt x="974" y="724"/>
                </a:lnTo>
                <a:lnTo>
                  <a:pt x="975" y="859"/>
                </a:lnTo>
                <a:lnTo>
                  <a:pt x="975" y="665"/>
                </a:lnTo>
                <a:lnTo>
                  <a:pt x="976" y="662"/>
                </a:lnTo>
                <a:lnTo>
                  <a:pt x="976" y="859"/>
                </a:lnTo>
                <a:lnTo>
                  <a:pt x="977" y="859"/>
                </a:lnTo>
                <a:lnTo>
                  <a:pt x="977" y="754"/>
                </a:lnTo>
                <a:lnTo>
                  <a:pt x="978" y="814"/>
                </a:lnTo>
                <a:lnTo>
                  <a:pt x="978" y="859"/>
                </a:lnTo>
                <a:lnTo>
                  <a:pt x="979" y="859"/>
                </a:lnTo>
                <a:lnTo>
                  <a:pt x="979" y="802"/>
                </a:lnTo>
                <a:lnTo>
                  <a:pt x="980" y="786"/>
                </a:lnTo>
                <a:lnTo>
                  <a:pt x="980" y="859"/>
                </a:lnTo>
                <a:lnTo>
                  <a:pt x="981" y="747"/>
                </a:lnTo>
                <a:lnTo>
                  <a:pt x="981" y="859"/>
                </a:lnTo>
                <a:lnTo>
                  <a:pt x="982" y="859"/>
                </a:lnTo>
                <a:lnTo>
                  <a:pt x="982" y="751"/>
                </a:lnTo>
                <a:lnTo>
                  <a:pt x="983" y="859"/>
                </a:lnTo>
                <a:lnTo>
                  <a:pt x="983" y="800"/>
                </a:lnTo>
                <a:lnTo>
                  <a:pt x="984" y="859"/>
                </a:lnTo>
                <a:lnTo>
                  <a:pt x="984" y="831"/>
                </a:lnTo>
                <a:lnTo>
                  <a:pt x="985" y="842"/>
                </a:lnTo>
                <a:lnTo>
                  <a:pt x="985" y="859"/>
                </a:lnTo>
                <a:lnTo>
                  <a:pt x="986" y="815"/>
                </a:lnTo>
                <a:lnTo>
                  <a:pt x="986" y="859"/>
                </a:lnTo>
                <a:lnTo>
                  <a:pt x="987" y="859"/>
                </a:lnTo>
                <a:lnTo>
                  <a:pt x="987" y="777"/>
                </a:lnTo>
                <a:lnTo>
                  <a:pt x="988" y="859"/>
                </a:lnTo>
                <a:lnTo>
                  <a:pt x="988" y="749"/>
                </a:lnTo>
                <a:lnTo>
                  <a:pt x="989" y="859"/>
                </a:lnTo>
                <a:lnTo>
                  <a:pt x="989" y="717"/>
                </a:lnTo>
                <a:lnTo>
                  <a:pt x="990" y="711"/>
                </a:lnTo>
                <a:lnTo>
                  <a:pt x="990" y="859"/>
                </a:lnTo>
                <a:lnTo>
                  <a:pt x="991" y="859"/>
                </a:lnTo>
                <a:lnTo>
                  <a:pt x="991" y="752"/>
                </a:lnTo>
                <a:lnTo>
                  <a:pt x="992" y="859"/>
                </a:lnTo>
                <a:lnTo>
                  <a:pt x="992" y="793"/>
                </a:lnTo>
                <a:lnTo>
                  <a:pt x="993" y="810"/>
                </a:lnTo>
                <a:lnTo>
                  <a:pt x="993" y="859"/>
                </a:lnTo>
                <a:lnTo>
                  <a:pt x="994" y="859"/>
                </a:lnTo>
                <a:lnTo>
                  <a:pt x="994" y="821"/>
                </a:lnTo>
                <a:lnTo>
                  <a:pt x="995" y="859"/>
                </a:lnTo>
                <a:lnTo>
                  <a:pt x="995" y="829"/>
                </a:lnTo>
                <a:lnTo>
                  <a:pt x="996" y="691"/>
                </a:lnTo>
                <a:lnTo>
                  <a:pt x="996" y="859"/>
                </a:lnTo>
                <a:lnTo>
                  <a:pt x="997" y="859"/>
                </a:lnTo>
                <a:lnTo>
                  <a:pt x="997" y="610"/>
                </a:lnTo>
                <a:lnTo>
                  <a:pt x="998" y="859"/>
                </a:lnTo>
                <a:lnTo>
                  <a:pt x="998" y="649"/>
                </a:lnTo>
                <a:lnTo>
                  <a:pt x="999" y="712"/>
                </a:lnTo>
                <a:lnTo>
                  <a:pt x="999" y="859"/>
                </a:lnTo>
                <a:lnTo>
                  <a:pt x="1000" y="800"/>
                </a:lnTo>
                <a:lnTo>
                  <a:pt x="1000" y="859"/>
                </a:lnTo>
                <a:lnTo>
                  <a:pt x="1001" y="780"/>
                </a:lnTo>
                <a:lnTo>
                  <a:pt x="1001" y="859"/>
                </a:lnTo>
                <a:lnTo>
                  <a:pt x="1002" y="859"/>
                </a:lnTo>
                <a:lnTo>
                  <a:pt x="1002" y="691"/>
                </a:lnTo>
                <a:lnTo>
                  <a:pt x="1003" y="859"/>
                </a:lnTo>
                <a:lnTo>
                  <a:pt x="1003" y="625"/>
                </a:lnTo>
                <a:lnTo>
                  <a:pt x="1004" y="706"/>
                </a:lnTo>
                <a:lnTo>
                  <a:pt x="1004" y="859"/>
                </a:lnTo>
                <a:lnTo>
                  <a:pt x="1005" y="792"/>
                </a:lnTo>
                <a:lnTo>
                  <a:pt x="1005" y="859"/>
                </a:lnTo>
                <a:lnTo>
                  <a:pt x="1006" y="859"/>
                </a:lnTo>
                <a:lnTo>
                  <a:pt x="1006" y="733"/>
                </a:lnTo>
                <a:lnTo>
                  <a:pt x="1007" y="859"/>
                </a:lnTo>
                <a:lnTo>
                  <a:pt x="1007" y="701"/>
                </a:lnTo>
                <a:lnTo>
                  <a:pt x="1008" y="859"/>
                </a:lnTo>
                <a:lnTo>
                  <a:pt x="1008" y="645"/>
                </a:lnTo>
                <a:lnTo>
                  <a:pt x="1009" y="859"/>
                </a:lnTo>
                <a:lnTo>
                  <a:pt x="1009" y="654"/>
                </a:lnTo>
                <a:lnTo>
                  <a:pt x="1010" y="859"/>
                </a:lnTo>
                <a:lnTo>
                  <a:pt x="1010" y="682"/>
                </a:lnTo>
                <a:lnTo>
                  <a:pt x="1011" y="859"/>
                </a:lnTo>
                <a:lnTo>
                  <a:pt x="1011" y="731"/>
                </a:lnTo>
                <a:lnTo>
                  <a:pt x="1012" y="859"/>
                </a:lnTo>
                <a:lnTo>
                  <a:pt x="1012" y="720"/>
                </a:lnTo>
                <a:lnTo>
                  <a:pt x="1013" y="859"/>
                </a:lnTo>
                <a:lnTo>
                  <a:pt x="1013" y="753"/>
                </a:lnTo>
                <a:lnTo>
                  <a:pt x="1014" y="783"/>
                </a:lnTo>
                <a:lnTo>
                  <a:pt x="1014" y="859"/>
                </a:lnTo>
                <a:lnTo>
                  <a:pt x="1015" y="807"/>
                </a:lnTo>
                <a:lnTo>
                  <a:pt x="1015" y="859"/>
                </a:lnTo>
                <a:lnTo>
                  <a:pt x="1016" y="859"/>
                </a:lnTo>
                <a:lnTo>
                  <a:pt x="1016" y="812"/>
                </a:lnTo>
                <a:lnTo>
                  <a:pt x="1017" y="859"/>
                </a:lnTo>
                <a:lnTo>
                  <a:pt x="1017" y="803"/>
                </a:lnTo>
                <a:lnTo>
                  <a:pt x="1018" y="808"/>
                </a:lnTo>
                <a:lnTo>
                  <a:pt x="1018" y="859"/>
                </a:lnTo>
                <a:lnTo>
                  <a:pt x="1019" y="859"/>
                </a:lnTo>
                <a:lnTo>
                  <a:pt x="1019" y="798"/>
                </a:lnTo>
                <a:lnTo>
                  <a:pt x="1020" y="796"/>
                </a:lnTo>
                <a:lnTo>
                  <a:pt x="1020" y="859"/>
                </a:lnTo>
                <a:lnTo>
                  <a:pt x="1021" y="859"/>
                </a:lnTo>
                <a:lnTo>
                  <a:pt x="1021" y="822"/>
                </a:lnTo>
                <a:lnTo>
                  <a:pt x="1022" y="859"/>
                </a:lnTo>
                <a:lnTo>
                  <a:pt x="1022" y="820"/>
                </a:lnTo>
                <a:lnTo>
                  <a:pt x="1023" y="829"/>
                </a:lnTo>
                <a:lnTo>
                  <a:pt x="1023" y="859"/>
                </a:lnTo>
                <a:lnTo>
                  <a:pt x="1024" y="859"/>
                </a:lnTo>
                <a:lnTo>
                  <a:pt x="1024" y="830"/>
                </a:lnTo>
                <a:lnTo>
                  <a:pt x="1025" y="842"/>
                </a:lnTo>
                <a:lnTo>
                  <a:pt x="1025" y="859"/>
                </a:lnTo>
                <a:lnTo>
                  <a:pt x="1026" y="859"/>
                </a:lnTo>
                <a:lnTo>
                  <a:pt x="1026" y="840"/>
                </a:lnTo>
                <a:lnTo>
                  <a:pt x="1027" y="832"/>
                </a:lnTo>
                <a:lnTo>
                  <a:pt x="1027" y="859"/>
                </a:lnTo>
                <a:lnTo>
                  <a:pt x="1028" y="859"/>
                </a:lnTo>
                <a:lnTo>
                  <a:pt x="1028" y="827"/>
                </a:lnTo>
                <a:lnTo>
                  <a:pt x="1029" y="819"/>
                </a:lnTo>
                <a:lnTo>
                  <a:pt x="1029" y="859"/>
                </a:lnTo>
                <a:lnTo>
                  <a:pt x="1030" y="818"/>
                </a:lnTo>
                <a:lnTo>
                  <a:pt x="1030" y="859"/>
                </a:lnTo>
                <a:lnTo>
                  <a:pt x="1031" y="859"/>
                </a:lnTo>
                <a:lnTo>
                  <a:pt x="1031" y="803"/>
                </a:lnTo>
                <a:lnTo>
                  <a:pt x="1032" y="859"/>
                </a:lnTo>
                <a:lnTo>
                  <a:pt x="1032" y="738"/>
                </a:lnTo>
                <a:lnTo>
                  <a:pt x="1033" y="710"/>
                </a:lnTo>
                <a:lnTo>
                  <a:pt x="1033" y="859"/>
                </a:lnTo>
                <a:lnTo>
                  <a:pt x="1034" y="752"/>
                </a:lnTo>
                <a:lnTo>
                  <a:pt x="1034" y="859"/>
                </a:lnTo>
                <a:lnTo>
                  <a:pt x="1035" y="859"/>
                </a:lnTo>
                <a:lnTo>
                  <a:pt x="1035" y="808"/>
                </a:lnTo>
                <a:lnTo>
                  <a:pt x="1036" y="859"/>
                </a:lnTo>
                <a:lnTo>
                  <a:pt x="1036" y="836"/>
                </a:lnTo>
                <a:lnTo>
                  <a:pt x="1037" y="859"/>
                </a:lnTo>
                <a:lnTo>
                  <a:pt x="1037" y="792"/>
                </a:lnTo>
                <a:lnTo>
                  <a:pt x="1038" y="859"/>
                </a:lnTo>
                <a:lnTo>
                  <a:pt x="1038" y="747"/>
                </a:lnTo>
                <a:lnTo>
                  <a:pt x="1039" y="770"/>
                </a:lnTo>
                <a:lnTo>
                  <a:pt x="1039" y="859"/>
                </a:lnTo>
                <a:lnTo>
                  <a:pt x="1040" y="817"/>
                </a:lnTo>
                <a:lnTo>
                  <a:pt x="1040" y="859"/>
                </a:lnTo>
                <a:lnTo>
                  <a:pt x="1041" y="859"/>
                </a:lnTo>
                <a:lnTo>
                  <a:pt x="1041" y="786"/>
                </a:lnTo>
                <a:lnTo>
                  <a:pt x="1042" y="749"/>
                </a:lnTo>
                <a:lnTo>
                  <a:pt x="1042" y="859"/>
                </a:lnTo>
                <a:lnTo>
                  <a:pt x="1043" y="645"/>
                </a:lnTo>
                <a:lnTo>
                  <a:pt x="1043" y="859"/>
                </a:lnTo>
                <a:lnTo>
                  <a:pt x="1044" y="859"/>
                </a:lnTo>
                <a:lnTo>
                  <a:pt x="1044" y="732"/>
                </a:lnTo>
                <a:lnTo>
                  <a:pt x="1045" y="771"/>
                </a:lnTo>
                <a:lnTo>
                  <a:pt x="1045" y="859"/>
                </a:lnTo>
                <a:lnTo>
                  <a:pt x="1046" y="859"/>
                </a:lnTo>
                <a:lnTo>
                  <a:pt x="1046" y="821"/>
                </a:lnTo>
                <a:lnTo>
                  <a:pt x="1047" y="859"/>
                </a:lnTo>
                <a:lnTo>
                  <a:pt x="1047" y="807"/>
                </a:lnTo>
                <a:lnTo>
                  <a:pt x="1048" y="819"/>
                </a:lnTo>
                <a:lnTo>
                  <a:pt x="1048" y="859"/>
                </a:lnTo>
                <a:lnTo>
                  <a:pt x="1049" y="859"/>
                </a:lnTo>
                <a:lnTo>
                  <a:pt x="1049" y="793"/>
                </a:lnTo>
                <a:lnTo>
                  <a:pt x="1050" y="859"/>
                </a:lnTo>
                <a:lnTo>
                  <a:pt x="1050" y="704"/>
                </a:lnTo>
                <a:lnTo>
                  <a:pt x="1051" y="859"/>
                </a:lnTo>
                <a:lnTo>
                  <a:pt x="1051" y="712"/>
                </a:lnTo>
                <a:lnTo>
                  <a:pt x="1052" y="859"/>
                </a:lnTo>
                <a:lnTo>
                  <a:pt x="1052" y="752"/>
                </a:lnTo>
                <a:lnTo>
                  <a:pt x="1053" y="767"/>
                </a:lnTo>
                <a:lnTo>
                  <a:pt x="1053" y="859"/>
                </a:lnTo>
                <a:lnTo>
                  <a:pt x="1054" y="792"/>
                </a:lnTo>
                <a:lnTo>
                  <a:pt x="1054" y="859"/>
                </a:lnTo>
                <a:lnTo>
                  <a:pt x="1055" y="859"/>
                </a:lnTo>
                <a:lnTo>
                  <a:pt x="1055" y="813"/>
                </a:lnTo>
                <a:lnTo>
                  <a:pt x="1056" y="859"/>
                </a:lnTo>
                <a:lnTo>
                  <a:pt x="1056" y="770"/>
                </a:lnTo>
                <a:lnTo>
                  <a:pt x="1057" y="767"/>
                </a:lnTo>
                <a:lnTo>
                  <a:pt x="1057" y="859"/>
                </a:lnTo>
                <a:lnTo>
                  <a:pt x="1058" y="859"/>
                </a:lnTo>
                <a:lnTo>
                  <a:pt x="1058" y="793"/>
                </a:lnTo>
                <a:lnTo>
                  <a:pt x="1059" y="806"/>
                </a:lnTo>
                <a:lnTo>
                  <a:pt x="1059" y="859"/>
                </a:lnTo>
                <a:lnTo>
                  <a:pt x="1060" y="783"/>
                </a:lnTo>
                <a:lnTo>
                  <a:pt x="1060" y="859"/>
                </a:lnTo>
                <a:lnTo>
                  <a:pt x="1061" y="704"/>
                </a:lnTo>
                <a:lnTo>
                  <a:pt x="1061" y="859"/>
                </a:lnTo>
                <a:lnTo>
                  <a:pt x="1062" y="859"/>
                </a:lnTo>
                <a:lnTo>
                  <a:pt x="1062" y="698"/>
                </a:lnTo>
                <a:lnTo>
                  <a:pt x="1063" y="758"/>
                </a:lnTo>
                <a:lnTo>
                  <a:pt x="1063" y="859"/>
                </a:lnTo>
                <a:lnTo>
                  <a:pt x="1064" y="859"/>
                </a:lnTo>
                <a:lnTo>
                  <a:pt x="1064" y="824"/>
                </a:lnTo>
                <a:lnTo>
                  <a:pt x="1065" y="859"/>
                </a:lnTo>
                <a:lnTo>
                  <a:pt x="1065" y="834"/>
                </a:lnTo>
                <a:lnTo>
                  <a:pt x="1066" y="813"/>
                </a:lnTo>
                <a:lnTo>
                  <a:pt x="1066" y="859"/>
                </a:lnTo>
                <a:lnTo>
                  <a:pt x="1067" y="859"/>
                </a:lnTo>
                <a:lnTo>
                  <a:pt x="1067" y="792"/>
                </a:lnTo>
                <a:lnTo>
                  <a:pt x="1068" y="859"/>
                </a:lnTo>
                <a:lnTo>
                  <a:pt x="1068" y="788"/>
                </a:lnTo>
                <a:lnTo>
                  <a:pt x="1069" y="807"/>
                </a:lnTo>
                <a:lnTo>
                  <a:pt x="1069" y="859"/>
                </a:lnTo>
                <a:lnTo>
                  <a:pt x="1070" y="829"/>
                </a:lnTo>
                <a:lnTo>
                  <a:pt x="1070" y="859"/>
                </a:lnTo>
                <a:lnTo>
                  <a:pt x="1071" y="859"/>
                </a:lnTo>
                <a:lnTo>
                  <a:pt x="1071" y="833"/>
                </a:lnTo>
                <a:lnTo>
                  <a:pt x="1072" y="800"/>
                </a:lnTo>
                <a:lnTo>
                  <a:pt x="1072" y="859"/>
                </a:lnTo>
                <a:lnTo>
                  <a:pt x="1073" y="859"/>
                </a:lnTo>
                <a:lnTo>
                  <a:pt x="1073" y="791"/>
                </a:lnTo>
                <a:lnTo>
                  <a:pt x="1074" y="859"/>
                </a:lnTo>
                <a:lnTo>
                  <a:pt x="1074" y="636"/>
                </a:lnTo>
                <a:lnTo>
                  <a:pt x="1075" y="631"/>
                </a:lnTo>
                <a:lnTo>
                  <a:pt x="1075" y="859"/>
                </a:lnTo>
                <a:lnTo>
                  <a:pt x="1076" y="859"/>
                </a:lnTo>
                <a:lnTo>
                  <a:pt x="1076" y="661"/>
                </a:lnTo>
                <a:lnTo>
                  <a:pt x="1077" y="738"/>
                </a:lnTo>
                <a:lnTo>
                  <a:pt x="1077" y="859"/>
                </a:lnTo>
                <a:lnTo>
                  <a:pt x="1078" y="796"/>
                </a:lnTo>
                <a:lnTo>
                  <a:pt x="1078" y="859"/>
                </a:lnTo>
                <a:lnTo>
                  <a:pt x="1079" y="859"/>
                </a:lnTo>
                <a:lnTo>
                  <a:pt x="1079" y="822"/>
                </a:lnTo>
                <a:lnTo>
                  <a:pt x="1080" y="859"/>
                </a:lnTo>
                <a:lnTo>
                  <a:pt x="1080" y="750"/>
                </a:lnTo>
                <a:lnTo>
                  <a:pt x="1081" y="859"/>
                </a:lnTo>
                <a:lnTo>
                  <a:pt x="1081" y="668"/>
                </a:lnTo>
                <a:lnTo>
                  <a:pt x="1082" y="859"/>
                </a:lnTo>
                <a:lnTo>
                  <a:pt x="1082" y="730"/>
                </a:lnTo>
                <a:lnTo>
                  <a:pt x="1083" y="673"/>
                </a:lnTo>
                <a:lnTo>
                  <a:pt x="1083" y="859"/>
                </a:lnTo>
                <a:lnTo>
                  <a:pt x="1084" y="859"/>
                </a:lnTo>
                <a:lnTo>
                  <a:pt x="1084" y="693"/>
                </a:lnTo>
                <a:lnTo>
                  <a:pt x="1085" y="751"/>
                </a:lnTo>
                <a:lnTo>
                  <a:pt x="1085" y="859"/>
                </a:lnTo>
                <a:lnTo>
                  <a:pt x="1086" y="859"/>
                </a:lnTo>
                <a:lnTo>
                  <a:pt x="1086" y="784"/>
                </a:lnTo>
                <a:lnTo>
                  <a:pt x="1087" y="822"/>
                </a:lnTo>
                <a:lnTo>
                  <a:pt x="1087" y="859"/>
                </a:lnTo>
                <a:lnTo>
                  <a:pt x="1088" y="859"/>
                </a:lnTo>
                <a:lnTo>
                  <a:pt x="1088" y="820"/>
                </a:lnTo>
                <a:lnTo>
                  <a:pt x="1089" y="821"/>
                </a:lnTo>
                <a:lnTo>
                  <a:pt x="1089" y="859"/>
                </a:lnTo>
                <a:lnTo>
                  <a:pt x="1090" y="859"/>
                </a:lnTo>
                <a:lnTo>
                  <a:pt x="1090" y="758"/>
                </a:lnTo>
                <a:lnTo>
                  <a:pt x="1091" y="727"/>
                </a:lnTo>
                <a:lnTo>
                  <a:pt x="1091" y="859"/>
                </a:lnTo>
                <a:lnTo>
                  <a:pt x="1092" y="859"/>
                </a:lnTo>
                <a:lnTo>
                  <a:pt x="1092" y="757"/>
                </a:lnTo>
                <a:lnTo>
                  <a:pt x="1093" y="804"/>
                </a:lnTo>
                <a:lnTo>
                  <a:pt x="1093" y="859"/>
                </a:lnTo>
                <a:lnTo>
                  <a:pt x="1094" y="859"/>
                </a:lnTo>
                <a:lnTo>
                  <a:pt x="1094" y="780"/>
                </a:lnTo>
                <a:lnTo>
                  <a:pt x="1095" y="859"/>
                </a:lnTo>
                <a:lnTo>
                  <a:pt x="1095" y="773"/>
                </a:lnTo>
                <a:lnTo>
                  <a:pt x="1096" y="859"/>
                </a:lnTo>
                <a:lnTo>
                  <a:pt x="1096" y="716"/>
                </a:lnTo>
                <a:lnTo>
                  <a:pt x="1097" y="859"/>
                </a:lnTo>
                <a:lnTo>
                  <a:pt x="1097" y="654"/>
                </a:lnTo>
                <a:lnTo>
                  <a:pt x="1098" y="626"/>
                </a:lnTo>
                <a:lnTo>
                  <a:pt x="1098" y="859"/>
                </a:lnTo>
                <a:lnTo>
                  <a:pt x="1099" y="617"/>
                </a:lnTo>
                <a:lnTo>
                  <a:pt x="1099" y="859"/>
                </a:lnTo>
                <a:lnTo>
                  <a:pt x="1100" y="859"/>
                </a:lnTo>
                <a:lnTo>
                  <a:pt x="1100" y="801"/>
                </a:lnTo>
                <a:lnTo>
                  <a:pt x="1101" y="859"/>
                </a:lnTo>
                <a:lnTo>
                  <a:pt x="1101" y="728"/>
                </a:lnTo>
                <a:lnTo>
                  <a:pt x="1102" y="639"/>
                </a:lnTo>
                <a:lnTo>
                  <a:pt x="1102" y="859"/>
                </a:lnTo>
                <a:lnTo>
                  <a:pt x="1103" y="487"/>
                </a:lnTo>
                <a:lnTo>
                  <a:pt x="1103" y="859"/>
                </a:lnTo>
                <a:lnTo>
                  <a:pt x="1104" y="859"/>
                </a:lnTo>
                <a:lnTo>
                  <a:pt x="1104" y="463"/>
                </a:lnTo>
                <a:lnTo>
                  <a:pt x="1105" y="615"/>
                </a:lnTo>
                <a:lnTo>
                  <a:pt x="1105" y="859"/>
                </a:lnTo>
                <a:lnTo>
                  <a:pt x="1106" y="769"/>
                </a:lnTo>
                <a:lnTo>
                  <a:pt x="1106" y="859"/>
                </a:lnTo>
                <a:lnTo>
                  <a:pt x="1107" y="832"/>
                </a:lnTo>
                <a:lnTo>
                  <a:pt x="1107" y="859"/>
                </a:lnTo>
                <a:lnTo>
                  <a:pt x="1108" y="859"/>
                </a:lnTo>
                <a:lnTo>
                  <a:pt x="1108" y="832"/>
                </a:lnTo>
                <a:lnTo>
                  <a:pt x="1109" y="859"/>
                </a:lnTo>
                <a:lnTo>
                  <a:pt x="1109" y="696"/>
                </a:lnTo>
                <a:lnTo>
                  <a:pt x="1110" y="859"/>
                </a:lnTo>
                <a:lnTo>
                  <a:pt x="1110" y="473"/>
                </a:lnTo>
                <a:lnTo>
                  <a:pt x="1111" y="468"/>
                </a:lnTo>
                <a:lnTo>
                  <a:pt x="1111" y="859"/>
                </a:lnTo>
                <a:lnTo>
                  <a:pt x="1112" y="630"/>
                </a:lnTo>
                <a:lnTo>
                  <a:pt x="1112" y="859"/>
                </a:lnTo>
                <a:lnTo>
                  <a:pt x="1113" y="817"/>
                </a:lnTo>
                <a:lnTo>
                  <a:pt x="1113" y="859"/>
                </a:lnTo>
                <a:lnTo>
                  <a:pt x="1114" y="859"/>
                </a:lnTo>
                <a:lnTo>
                  <a:pt x="1114" y="787"/>
                </a:lnTo>
                <a:lnTo>
                  <a:pt x="1115" y="859"/>
                </a:lnTo>
                <a:lnTo>
                  <a:pt x="1115" y="781"/>
                </a:lnTo>
                <a:lnTo>
                  <a:pt x="1116" y="859"/>
                </a:lnTo>
                <a:lnTo>
                  <a:pt x="1116" y="783"/>
                </a:lnTo>
                <a:lnTo>
                  <a:pt x="1117" y="859"/>
                </a:lnTo>
                <a:lnTo>
                  <a:pt x="1117" y="798"/>
                </a:lnTo>
                <a:lnTo>
                  <a:pt x="1118" y="789"/>
                </a:lnTo>
                <a:lnTo>
                  <a:pt x="1118" y="859"/>
                </a:lnTo>
                <a:lnTo>
                  <a:pt x="1119" y="859"/>
                </a:lnTo>
                <a:lnTo>
                  <a:pt x="1119" y="669"/>
                </a:lnTo>
                <a:lnTo>
                  <a:pt x="1120" y="859"/>
                </a:lnTo>
                <a:lnTo>
                  <a:pt x="1120" y="633"/>
                </a:lnTo>
                <a:lnTo>
                  <a:pt x="1121" y="859"/>
                </a:lnTo>
                <a:lnTo>
                  <a:pt x="1121" y="773"/>
                </a:lnTo>
                <a:lnTo>
                  <a:pt x="1122" y="763"/>
                </a:lnTo>
                <a:lnTo>
                  <a:pt x="1122" y="859"/>
                </a:lnTo>
                <a:lnTo>
                  <a:pt x="1123" y="748"/>
                </a:lnTo>
                <a:lnTo>
                  <a:pt x="1123" y="859"/>
                </a:lnTo>
                <a:lnTo>
                  <a:pt x="1124" y="859"/>
                </a:lnTo>
                <a:lnTo>
                  <a:pt x="1124" y="592"/>
                </a:lnTo>
                <a:lnTo>
                  <a:pt x="1125" y="859"/>
                </a:lnTo>
                <a:lnTo>
                  <a:pt x="1125" y="649"/>
                </a:lnTo>
                <a:lnTo>
                  <a:pt x="1126" y="615"/>
                </a:lnTo>
                <a:lnTo>
                  <a:pt x="1126" y="859"/>
                </a:lnTo>
                <a:lnTo>
                  <a:pt x="1127" y="859"/>
                </a:lnTo>
                <a:lnTo>
                  <a:pt x="1127" y="376"/>
                </a:lnTo>
                <a:lnTo>
                  <a:pt x="1128" y="470"/>
                </a:lnTo>
                <a:lnTo>
                  <a:pt x="1128" y="859"/>
                </a:lnTo>
                <a:lnTo>
                  <a:pt x="1129" y="859"/>
                </a:lnTo>
                <a:lnTo>
                  <a:pt x="1129" y="735"/>
                </a:lnTo>
                <a:lnTo>
                  <a:pt x="1130" y="754"/>
                </a:lnTo>
                <a:lnTo>
                  <a:pt x="1130" y="859"/>
                </a:lnTo>
                <a:lnTo>
                  <a:pt x="1131" y="859"/>
                </a:lnTo>
                <a:lnTo>
                  <a:pt x="1131" y="799"/>
                </a:lnTo>
                <a:lnTo>
                  <a:pt x="1132" y="772"/>
                </a:lnTo>
                <a:lnTo>
                  <a:pt x="1132" y="859"/>
                </a:lnTo>
                <a:lnTo>
                  <a:pt x="1133" y="859"/>
                </a:lnTo>
                <a:lnTo>
                  <a:pt x="1133" y="760"/>
                </a:lnTo>
                <a:lnTo>
                  <a:pt x="1134" y="859"/>
                </a:lnTo>
                <a:lnTo>
                  <a:pt x="1134" y="702"/>
                </a:lnTo>
                <a:lnTo>
                  <a:pt x="1135" y="859"/>
                </a:lnTo>
                <a:lnTo>
                  <a:pt x="1135" y="650"/>
                </a:lnTo>
                <a:lnTo>
                  <a:pt x="1136" y="640"/>
                </a:lnTo>
                <a:lnTo>
                  <a:pt x="1136" y="859"/>
                </a:lnTo>
                <a:lnTo>
                  <a:pt x="1137" y="625"/>
                </a:lnTo>
                <a:lnTo>
                  <a:pt x="1137" y="859"/>
                </a:lnTo>
                <a:lnTo>
                  <a:pt x="1138" y="513"/>
                </a:lnTo>
                <a:lnTo>
                  <a:pt x="1138" y="859"/>
                </a:lnTo>
                <a:lnTo>
                  <a:pt x="1139" y="353"/>
                </a:lnTo>
                <a:lnTo>
                  <a:pt x="1139" y="859"/>
                </a:lnTo>
                <a:lnTo>
                  <a:pt x="1140" y="726"/>
                </a:lnTo>
                <a:lnTo>
                  <a:pt x="1140" y="859"/>
                </a:lnTo>
                <a:lnTo>
                  <a:pt x="1141" y="859"/>
                </a:lnTo>
                <a:lnTo>
                  <a:pt x="1141" y="754"/>
                </a:lnTo>
                <a:lnTo>
                  <a:pt x="1142" y="750"/>
                </a:lnTo>
                <a:lnTo>
                  <a:pt x="1142" y="859"/>
                </a:lnTo>
                <a:lnTo>
                  <a:pt x="1143" y="764"/>
                </a:lnTo>
                <a:lnTo>
                  <a:pt x="1143" y="859"/>
                </a:lnTo>
                <a:lnTo>
                  <a:pt x="1144" y="859"/>
                </a:lnTo>
                <a:lnTo>
                  <a:pt x="1144" y="737"/>
                </a:lnTo>
                <a:lnTo>
                  <a:pt x="1145" y="859"/>
                </a:lnTo>
                <a:lnTo>
                  <a:pt x="1145" y="738"/>
                </a:lnTo>
                <a:lnTo>
                  <a:pt x="1146" y="778"/>
                </a:lnTo>
                <a:lnTo>
                  <a:pt x="1146" y="859"/>
                </a:lnTo>
                <a:lnTo>
                  <a:pt x="1147" y="859"/>
                </a:lnTo>
                <a:lnTo>
                  <a:pt x="1147" y="791"/>
                </a:lnTo>
                <a:lnTo>
                  <a:pt x="1148" y="721"/>
                </a:lnTo>
                <a:lnTo>
                  <a:pt x="1148" y="859"/>
                </a:lnTo>
                <a:lnTo>
                  <a:pt x="1149" y="717"/>
                </a:lnTo>
                <a:lnTo>
                  <a:pt x="1149" y="859"/>
                </a:lnTo>
                <a:lnTo>
                  <a:pt x="1150" y="859"/>
                </a:lnTo>
                <a:lnTo>
                  <a:pt x="1150" y="683"/>
                </a:lnTo>
                <a:lnTo>
                  <a:pt x="1151" y="859"/>
                </a:lnTo>
                <a:lnTo>
                  <a:pt x="1151" y="680"/>
                </a:lnTo>
                <a:lnTo>
                  <a:pt x="1152" y="773"/>
                </a:lnTo>
                <a:lnTo>
                  <a:pt x="1152" y="859"/>
                </a:lnTo>
                <a:lnTo>
                  <a:pt x="1153" y="859"/>
                </a:lnTo>
                <a:lnTo>
                  <a:pt x="1153" y="800"/>
                </a:lnTo>
                <a:lnTo>
                  <a:pt x="1154" y="859"/>
                </a:lnTo>
                <a:lnTo>
                  <a:pt x="1154" y="804"/>
                </a:lnTo>
                <a:lnTo>
                  <a:pt x="1155" y="859"/>
                </a:lnTo>
                <a:lnTo>
                  <a:pt x="1155" y="754"/>
                </a:lnTo>
                <a:lnTo>
                  <a:pt x="1156" y="769"/>
                </a:lnTo>
                <a:lnTo>
                  <a:pt x="1156" y="859"/>
                </a:lnTo>
                <a:lnTo>
                  <a:pt x="1157" y="766"/>
                </a:lnTo>
                <a:lnTo>
                  <a:pt x="1157" y="859"/>
                </a:lnTo>
                <a:lnTo>
                  <a:pt x="1158" y="859"/>
                </a:lnTo>
                <a:lnTo>
                  <a:pt x="1158" y="781"/>
                </a:lnTo>
                <a:lnTo>
                  <a:pt x="1159" y="797"/>
                </a:lnTo>
                <a:lnTo>
                  <a:pt x="1159" y="859"/>
                </a:lnTo>
                <a:lnTo>
                  <a:pt x="1160" y="859"/>
                </a:lnTo>
                <a:lnTo>
                  <a:pt x="1160" y="795"/>
                </a:lnTo>
                <a:lnTo>
                  <a:pt x="1161" y="859"/>
                </a:lnTo>
                <a:lnTo>
                  <a:pt x="1161" y="816"/>
                </a:lnTo>
                <a:lnTo>
                  <a:pt x="1162" y="819"/>
                </a:lnTo>
                <a:lnTo>
                  <a:pt x="1162" y="859"/>
                </a:lnTo>
                <a:lnTo>
                  <a:pt x="1163" y="859"/>
                </a:lnTo>
                <a:lnTo>
                  <a:pt x="1163" y="827"/>
                </a:lnTo>
                <a:lnTo>
                  <a:pt x="1164" y="859"/>
                </a:lnTo>
                <a:lnTo>
                  <a:pt x="1164" y="831"/>
                </a:lnTo>
                <a:lnTo>
                  <a:pt x="1165" y="832"/>
                </a:lnTo>
                <a:lnTo>
                  <a:pt x="1165" y="859"/>
                </a:lnTo>
                <a:lnTo>
                  <a:pt x="1166" y="859"/>
                </a:lnTo>
                <a:lnTo>
                  <a:pt x="1166" y="816"/>
                </a:lnTo>
                <a:lnTo>
                  <a:pt x="1167" y="859"/>
                </a:lnTo>
                <a:lnTo>
                  <a:pt x="1167" y="787"/>
                </a:lnTo>
                <a:lnTo>
                  <a:pt x="1168" y="859"/>
                </a:lnTo>
                <a:lnTo>
                  <a:pt x="1168" y="811"/>
                </a:lnTo>
                <a:lnTo>
                  <a:pt x="1169" y="819"/>
                </a:lnTo>
                <a:lnTo>
                  <a:pt x="1169" y="859"/>
                </a:lnTo>
                <a:lnTo>
                  <a:pt x="1170" y="859"/>
                </a:lnTo>
                <a:lnTo>
                  <a:pt x="1170" y="833"/>
                </a:lnTo>
                <a:lnTo>
                  <a:pt x="1171" y="859"/>
                </a:lnTo>
                <a:lnTo>
                  <a:pt x="1171" y="728"/>
                </a:lnTo>
                <a:lnTo>
                  <a:pt x="1172" y="859"/>
                </a:lnTo>
                <a:lnTo>
                  <a:pt x="1172" y="753"/>
                </a:lnTo>
                <a:lnTo>
                  <a:pt x="1173" y="859"/>
                </a:lnTo>
                <a:lnTo>
                  <a:pt x="1173" y="762"/>
                </a:lnTo>
                <a:lnTo>
                  <a:pt x="1174" y="761"/>
                </a:lnTo>
                <a:lnTo>
                  <a:pt x="1174" y="859"/>
                </a:lnTo>
                <a:lnTo>
                  <a:pt x="1175" y="834"/>
                </a:lnTo>
                <a:lnTo>
                  <a:pt x="1175" y="859"/>
                </a:lnTo>
                <a:lnTo>
                  <a:pt x="1176" y="859"/>
                </a:lnTo>
                <a:lnTo>
                  <a:pt x="1176" y="808"/>
                </a:lnTo>
                <a:lnTo>
                  <a:pt x="1177" y="859"/>
                </a:lnTo>
                <a:lnTo>
                  <a:pt x="1177" y="787"/>
                </a:lnTo>
                <a:lnTo>
                  <a:pt x="1178" y="859"/>
                </a:lnTo>
                <a:lnTo>
                  <a:pt x="1178" y="802"/>
                </a:lnTo>
                <a:lnTo>
                  <a:pt x="1179" y="827"/>
                </a:lnTo>
                <a:lnTo>
                  <a:pt x="1179" y="859"/>
                </a:lnTo>
                <a:lnTo>
                  <a:pt x="1180" y="838"/>
                </a:lnTo>
                <a:lnTo>
                  <a:pt x="1180" y="859"/>
                </a:lnTo>
                <a:lnTo>
                  <a:pt x="1181" y="859"/>
                </a:lnTo>
                <a:lnTo>
                  <a:pt x="1181" y="827"/>
                </a:lnTo>
                <a:lnTo>
                  <a:pt x="1182" y="859"/>
                </a:lnTo>
                <a:lnTo>
                  <a:pt x="1182" y="784"/>
                </a:lnTo>
                <a:lnTo>
                  <a:pt x="1183" y="859"/>
                </a:lnTo>
                <a:lnTo>
                  <a:pt x="1183" y="685"/>
                </a:lnTo>
                <a:lnTo>
                  <a:pt x="1184" y="701"/>
                </a:lnTo>
                <a:lnTo>
                  <a:pt x="1184" y="859"/>
                </a:lnTo>
                <a:lnTo>
                  <a:pt x="1185" y="859"/>
                </a:lnTo>
                <a:lnTo>
                  <a:pt x="1185" y="775"/>
                </a:lnTo>
                <a:lnTo>
                  <a:pt x="1186" y="795"/>
                </a:lnTo>
                <a:lnTo>
                  <a:pt x="1186" y="859"/>
                </a:lnTo>
                <a:lnTo>
                  <a:pt x="1187" y="681"/>
                </a:lnTo>
                <a:lnTo>
                  <a:pt x="1187" y="859"/>
                </a:lnTo>
                <a:lnTo>
                  <a:pt x="1188" y="859"/>
                </a:lnTo>
                <a:lnTo>
                  <a:pt x="1188" y="499"/>
                </a:lnTo>
                <a:lnTo>
                  <a:pt x="1189" y="859"/>
                </a:lnTo>
                <a:lnTo>
                  <a:pt x="1189" y="531"/>
                </a:lnTo>
                <a:lnTo>
                  <a:pt x="1190" y="693"/>
                </a:lnTo>
                <a:lnTo>
                  <a:pt x="1190" y="859"/>
                </a:lnTo>
                <a:lnTo>
                  <a:pt x="1191" y="825"/>
                </a:lnTo>
                <a:lnTo>
                  <a:pt x="1191" y="859"/>
                </a:lnTo>
                <a:lnTo>
                  <a:pt x="1192" y="859"/>
                </a:lnTo>
                <a:lnTo>
                  <a:pt x="1192" y="830"/>
                </a:lnTo>
                <a:lnTo>
                  <a:pt x="1193" y="859"/>
                </a:lnTo>
                <a:lnTo>
                  <a:pt x="1193" y="806"/>
                </a:lnTo>
                <a:lnTo>
                  <a:pt x="1194" y="803"/>
                </a:lnTo>
                <a:lnTo>
                  <a:pt x="1194" y="859"/>
                </a:lnTo>
                <a:lnTo>
                  <a:pt x="1195" y="812"/>
                </a:lnTo>
                <a:lnTo>
                  <a:pt x="1195" y="859"/>
                </a:lnTo>
                <a:lnTo>
                  <a:pt x="1196" y="859"/>
                </a:lnTo>
                <a:lnTo>
                  <a:pt x="1196" y="803"/>
                </a:lnTo>
                <a:lnTo>
                  <a:pt x="1197" y="801"/>
                </a:lnTo>
                <a:lnTo>
                  <a:pt x="1197" y="859"/>
                </a:lnTo>
                <a:lnTo>
                  <a:pt x="1198" y="798"/>
                </a:lnTo>
                <a:lnTo>
                  <a:pt x="1198" y="859"/>
                </a:lnTo>
                <a:lnTo>
                  <a:pt x="1199" y="859"/>
                </a:lnTo>
                <a:lnTo>
                  <a:pt x="1199" y="715"/>
                </a:lnTo>
                <a:lnTo>
                  <a:pt x="1200" y="753"/>
                </a:lnTo>
                <a:lnTo>
                  <a:pt x="1200" y="859"/>
                </a:lnTo>
                <a:lnTo>
                  <a:pt x="1201" y="548"/>
                </a:lnTo>
                <a:lnTo>
                  <a:pt x="1201" y="859"/>
                </a:lnTo>
                <a:lnTo>
                  <a:pt x="1202" y="859"/>
                </a:lnTo>
                <a:lnTo>
                  <a:pt x="1202" y="308"/>
                </a:lnTo>
                <a:lnTo>
                  <a:pt x="1203" y="383"/>
                </a:lnTo>
                <a:lnTo>
                  <a:pt x="1203" y="859"/>
                </a:lnTo>
                <a:lnTo>
                  <a:pt x="1204" y="655"/>
                </a:lnTo>
                <a:lnTo>
                  <a:pt x="1204" y="859"/>
                </a:lnTo>
                <a:lnTo>
                  <a:pt x="1205" y="767"/>
                </a:lnTo>
                <a:lnTo>
                  <a:pt x="1205" y="859"/>
                </a:lnTo>
                <a:lnTo>
                  <a:pt x="1206" y="859"/>
                </a:lnTo>
                <a:lnTo>
                  <a:pt x="1206" y="793"/>
                </a:lnTo>
                <a:lnTo>
                  <a:pt x="1207" y="769"/>
                </a:lnTo>
                <a:lnTo>
                  <a:pt x="1207" y="859"/>
                </a:lnTo>
                <a:lnTo>
                  <a:pt x="1208" y="859"/>
                </a:lnTo>
                <a:lnTo>
                  <a:pt x="1208" y="708"/>
                </a:lnTo>
                <a:lnTo>
                  <a:pt x="1209" y="540"/>
                </a:lnTo>
                <a:lnTo>
                  <a:pt x="1209" y="859"/>
                </a:lnTo>
                <a:lnTo>
                  <a:pt x="1210" y="554"/>
                </a:lnTo>
                <a:lnTo>
                  <a:pt x="1210" y="859"/>
                </a:lnTo>
                <a:lnTo>
                  <a:pt x="1211" y="759"/>
                </a:lnTo>
                <a:lnTo>
                  <a:pt x="1211" y="859"/>
                </a:lnTo>
                <a:lnTo>
                  <a:pt x="1212" y="859"/>
                </a:lnTo>
                <a:lnTo>
                  <a:pt x="1212" y="734"/>
                </a:lnTo>
                <a:lnTo>
                  <a:pt x="1213" y="723"/>
                </a:lnTo>
                <a:lnTo>
                  <a:pt x="1213" y="859"/>
                </a:lnTo>
                <a:lnTo>
                  <a:pt x="1214" y="576"/>
                </a:lnTo>
                <a:lnTo>
                  <a:pt x="1214" y="859"/>
                </a:lnTo>
                <a:lnTo>
                  <a:pt x="1215" y="749"/>
                </a:lnTo>
                <a:lnTo>
                  <a:pt x="1215" y="859"/>
                </a:lnTo>
                <a:lnTo>
                  <a:pt x="1216" y="859"/>
                </a:lnTo>
                <a:lnTo>
                  <a:pt x="1216" y="825"/>
                </a:lnTo>
                <a:lnTo>
                  <a:pt x="1217" y="859"/>
                </a:lnTo>
                <a:lnTo>
                  <a:pt x="1217" y="679"/>
                </a:lnTo>
                <a:lnTo>
                  <a:pt x="1218" y="859"/>
                </a:lnTo>
                <a:lnTo>
                  <a:pt x="1218" y="664"/>
                </a:lnTo>
                <a:lnTo>
                  <a:pt x="1219" y="797"/>
                </a:lnTo>
                <a:lnTo>
                  <a:pt x="1219" y="859"/>
                </a:lnTo>
                <a:lnTo>
                  <a:pt x="1220" y="791"/>
                </a:lnTo>
                <a:lnTo>
                  <a:pt x="1220" y="859"/>
                </a:lnTo>
                <a:lnTo>
                  <a:pt x="1221" y="859"/>
                </a:lnTo>
                <a:lnTo>
                  <a:pt x="1221" y="749"/>
                </a:lnTo>
                <a:lnTo>
                  <a:pt x="1222" y="675"/>
                </a:lnTo>
                <a:lnTo>
                  <a:pt x="1222" y="859"/>
                </a:lnTo>
                <a:lnTo>
                  <a:pt x="1223" y="859"/>
                </a:lnTo>
                <a:lnTo>
                  <a:pt x="1223" y="622"/>
                </a:lnTo>
                <a:lnTo>
                  <a:pt x="1224" y="859"/>
                </a:lnTo>
                <a:lnTo>
                  <a:pt x="1224" y="531"/>
                </a:lnTo>
                <a:lnTo>
                  <a:pt x="1225" y="492"/>
                </a:lnTo>
                <a:lnTo>
                  <a:pt x="1225" y="859"/>
                </a:lnTo>
                <a:lnTo>
                  <a:pt x="1226" y="859"/>
                </a:lnTo>
                <a:lnTo>
                  <a:pt x="1226" y="704"/>
                </a:lnTo>
                <a:lnTo>
                  <a:pt x="1227" y="859"/>
                </a:lnTo>
                <a:lnTo>
                  <a:pt x="1227" y="755"/>
                </a:lnTo>
                <a:lnTo>
                  <a:pt x="1228" y="735"/>
                </a:lnTo>
                <a:lnTo>
                  <a:pt x="1228" y="859"/>
                </a:lnTo>
                <a:lnTo>
                  <a:pt x="1229" y="859"/>
                </a:lnTo>
                <a:lnTo>
                  <a:pt x="1229" y="814"/>
                </a:lnTo>
                <a:lnTo>
                  <a:pt x="1230" y="859"/>
                </a:lnTo>
                <a:lnTo>
                  <a:pt x="1230" y="807"/>
                </a:lnTo>
                <a:lnTo>
                  <a:pt x="1231" y="859"/>
                </a:lnTo>
                <a:lnTo>
                  <a:pt x="1231" y="793"/>
                </a:lnTo>
                <a:lnTo>
                  <a:pt x="1232" y="859"/>
                </a:lnTo>
                <a:lnTo>
                  <a:pt x="1232" y="695"/>
                </a:lnTo>
                <a:lnTo>
                  <a:pt x="1233" y="685"/>
                </a:lnTo>
                <a:lnTo>
                  <a:pt x="1233" y="859"/>
                </a:lnTo>
                <a:lnTo>
                  <a:pt x="1234" y="859"/>
                </a:lnTo>
                <a:lnTo>
                  <a:pt x="1234" y="744"/>
                </a:lnTo>
                <a:lnTo>
                  <a:pt x="1235" y="859"/>
                </a:lnTo>
                <a:lnTo>
                  <a:pt x="1235" y="799"/>
                </a:lnTo>
                <a:lnTo>
                  <a:pt x="1236" y="803"/>
                </a:lnTo>
                <a:lnTo>
                  <a:pt x="1236" y="859"/>
                </a:lnTo>
                <a:lnTo>
                  <a:pt x="1237" y="779"/>
                </a:lnTo>
                <a:lnTo>
                  <a:pt x="1237" y="859"/>
                </a:lnTo>
                <a:lnTo>
                  <a:pt x="1238" y="777"/>
                </a:lnTo>
                <a:lnTo>
                  <a:pt x="1238" y="859"/>
                </a:lnTo>
                <a:lnTo>
                  <a:pt x="1239" y="718"/>
                </a:lnTo>
                <a:lnTo>
                  <a:pt x="1239" y="859"/>
                </a:lnTo>
                <a:lnTo>
                  <a:pt x="1240" y="818"/>
                </a:lnTo>
                <a:lnTo>
                  <a:pt x="1240" y="859"/>
                </a:lnTo>
                <a:lnTo>
                  <a:pt x="1241" y="859"/>
                </a:lnTo>
                <a:lnTo>
                  <a:pt x="1241" y="826"/>
                </a:lnTo>
                <a:lnTo>
                  <a:pt x="1242" y="859"/>
                </a:lnTo>
                <a:lnTo>
                  <a:pt x="1242" y="824"/>
                </a:lnTo>
                <a:lnTo>
                  <a:pt x="1243" y="859"/>
                </a:lnTo>
                <a:lnTo>
                  <a:pt x="1243" y="788"/>
                </a:lnTo>
                <a:lnTo>
                  <a:pt x="1244" y="789"/>
                </a:lnTo>
                <a:lnTo>
                  <a:pt x="1244" y="859"/>
                </a:lnTo>
                <a:lnTo>
                  <a:pt x="1245" y="859"/>
                </a:lnTo>
                <a:lnTo>
                  <a:pt x="1245" y="813"/>
                </a:lnTo>
                <a:lnTo>
                  <a:pt x="1246" y="859"/>
                </a:lnTo>
                <a:lnTo>
                  <a:pt x="1246" y="793"/>
                </a:lnTo>
                <a:lnTo>
                  <a:pt x="1247" y="859"/>
                </a:lnTo>
                <a:lnTo>
                  <a:pt x="1247" y="772"/>
                </a:lnTo>
                <a:lnTo>
                  <a:pt x="1248" y="790"/>
                </a:lnTo>
                <a:lnTo>
                  <a:pt x="1248" y="859"/>
                </a:lnTo>
                <a:lnTo>
                  <a:pt x="1249" y="840"/>
                </a:lnTo>
                <a:lnTo>
                  <a:pt x="1249" y="859"/>
                </a:lnTo>
                <a:lnTo>
                  <a:pt x="1250" y="859"/>
                </a:lnTo>
                <a:lnTo>
                  <a:pt x="1250" y="843"/>
                </a:lnTo>
                <a:lnTo>
                  <a:pt x="1251" y="837"/>
                </a:lnTo>
                <a:lnTo>
                  <a:pt x="1251" y="859"/>
                </a:lnTo>
                <a:lnTo>
                  <a:pt x="1252" y="859"/>
                </a:lnTo>
                <a:lnTo>
                  <a:pt x="1252" y="827"/>
                </a:lnTo>
                <a:lnTo>
                  <a:pt x="1253" y="826"/>
                </a:lnTo>
                <a:lnTo>
                  <a:pt x="1253" y="859"/>
                </a:lnTo>
                <a:lnTo>
                  <a:pt x="1254" y="859"/>
                </a:lnTo>
                <a:lnTo>
                  <a:pt x="1254" y="783"/>
                </a:lnTo>
                <a:lnTo>
                  <a:pt x="1255" y="859"/>
                </a:lnTo>
                <a:lnTo>
                  <a:pt x="1255" y="786"/>
                </a:lnTo>
                <a:lnTo>
                  <a:pt x="1256" y="859"/>
                </a:lnTo>
                <a:lnTo>
                  <a:pt x="1256" y="823"/>
                </a:lnTo>
                <a:lnTo>
                  <a:pt x="1257" y="725"/>
                </a:lnTo>
                <a:lnTo>
                  <a:pt x="1257" y="859"/>
                </a:lnTo>
                <a:lnTo>
                  <a:pt x="1258" y="859"/>
                </a:lnTo>
                <a:lnTo>
                  <a:pt x="1258" y="659"/>
                </a:lnTo>
                <a:lnTo>
                  <a:pt x="1259" y="755"/>
                </a:lnTo>
                <a:lnTo>
                  <a:pt x="1259" y="859"/>
                </a:lnTo>
                <a:lnTo>
                  <a:pt x="1260" y="859"/>
                </a:lnTo>
                <a:lnTo>
                  <a:pt x="1260" y="812"/>
                </a:lnTo>
                <a:lnTo>
                  <a:pt x="1261" y="859"/>
                </a:lnTo>
                <a:lnTo>
                  <a:pt x="1261" y="827"/>
                </a:lnTo>
                <a:lnTo>
                  <a:pt x="1262" y="859"/>
                </a:lnTo>
                <a:lnTo>
                  <a:pt x="1262" y="694"/>
                </a:lnTo>
                <a:lnTo>
                  <a:pt x="1263" y="859"/>
                </a:lnTo>
                <a:lnTo>
                  <a:pt x="1263" y="672"/>
                </a:lnTo>
                <a:lnTo>
                  <a:pt x="1264" y="716"/>
                </a:lnTo>
                <a:lnTo>
                  <a:pt x="1264" y="859"/>
                </a:lnTo>
                <a:lnTo>
                  <a:pt x="1265" y="821"/>
                </a:lnTo>
                <a:lnTo>
                  <a:pt x="1265" y="859"/>
                </a:lnTo>
                <a:lnTo>
                  <a:pt x="1266" y="841"/>
                </a:lnTo>
                <a:lnTo>
                  <a:pt x="1266" y="859"/>
                </a:lnTo>
                <a:lnTo>
                  <a:pt x="1267" y="778"/>
                </a:lnTo>
                <a:lnTo>
                  <a:pt x="1267" y="859"/>
                </a:lnTo>
                <a:lnTo>
                  <a:pt x="1268" y="859"/>
                </a:lnTo>
                <a:lnTo>
                  <a:pt x="1268" y="670"/>
                </a:lnTo>
                <a:lnTo>
                  <a:pt x="1269" y="740"/>
                </a:lnTo>
                <a:lnTo>
                  <a:pt x="1269" y="859"/>
                </a:lnTo>
                <a:lnTo>
                  <a:pt x="1270" y="859"/>
                </a:lnTo>
                <a:lnTo>
                  <a:pt x="1270" y="773"/>
                </a:lnTo>
                <a:lnTo>
                  <a:pt x="1271" y="859"/>
                </a:lnTo>
                <a:lnTo>
                  <a:pt x="1271" y="779"/>
                </a:lnTo>
                <a:lnTo>
                  <a:pt x="1272" y="815"/>
                </a:lnTo>
                <a:lnTo>
                  <a:pt x="1272" y="859"/>
                </a:lnTo>
                <a:lnTo>
                  <a:pt x="1273" y="859"/>
                </a:lnTo>
                <a:lnTo>
                  <a:pt x="1273" y="809"/>
                </a:lnTo>
                <a:lnTo>
                  <a:pt x="1274" y="798"/>
                </a:lnTo>
                <a:lnTo>
                  <a:pt x="1274" y="859"/>
                </a:lnTo>
                <a:lnTo>
                  <a:pt x="1275" y="774"/>
                </a:lnTo>
                <a:lnTo>
                  <a:pt x="1275" y="859"/>
                </a:lnTo>
                <a:lnTo>
                  <a:pt x="1276" y="859"/>
                </a:lnTo>
                <a:lnTo>
                  <a:pt x="1276" y="786"/>
                </a:lnTo>
                <a:lnTo>
                  <a:pt x="1277" y="827"/>
                </a:lnTo>
                <a:lnTo>
                  <a:pt x="1277" y="859"/>
                </a:lnTo>
                <a:lnTo>
                  <a:pt x="1278" y="744"/>
                </a:lnTo>
                <a:lnTo>
                  <a:pt x="1278" y="859"/>
                </a:lnTo>
                <a:lnTo>
                  <a:pt x="1279" y="859"/>
                </a:lnTo>
                <a:lnTo>
                  <a:pt x="1279" y="707"/>
                </a:lnTo>
                <a:lnTo>
                  <a:pt x="1280" y="859"/>
                </a:lnTo>
                <a:lnTo>
                  <a:pt x="1280" y="779"/>
                </a:lnTo>
                <a:lnTo>
                  <a:pt x="1281" y="823"/>
                </a:lnTo>
                <a:lnTo>
                  <a:pt x="1281" y="859"/>
                </a:lnTo>
                <a:lnTo>
                  <a:pt x="1282" y="859"/>
                </a:lnTo>
                <a:lnTo>
                  <a:pt x="1282" y="821"/>
                </a:lnTo>
                <a:lnTo>
                  <a:pt x="1283" y="818"/>
                </a:lnTo>
                <a:lnTo>
                  <a:pt x="1283" y="859"/>
                </a:lnTo>
                <a:lnTo>
                  <a:pt x="1284" y="859"/>
                </a:lnTo>
                <a:lnTo>
                  <a:pt x="1284" y="816"/>
                </a:lnTo>
                <a:lnTo>
                  <a:pt x="1285" y="841"/>
                </a:lnTo>
                <a:lnTo>
                  <a:pt x="1285" y="859"/>
                </a:lnTo>
                <a:lnTo>
                  <a:pt x="1286" y="835"/>
                </a:lnTo>
                <a:lnTo>
                  <a:pt x="1286" y="859"/>
                </a:lnTo>
                <a:lnTo>
                  <a:pt x="1287" y="859"/>
                </a:lnTo>
                <a:lnTo>
                  <a:pt x="1287" y="836"/>
                </a:lnTo>
                <a:lnTo>
                  <a:pt x="1288" y="859"/>
                </a:lnTo>
                <a:lnTo>
                  <a:pt x="1288" y="815"/>
                </a:lnTo>
                <a:lnTo>
                  <a:pt x="1289" y="802"/>
                </a:lnTo>
                <a:lnTo>
                  <a:pt x="1289" y="859"/>
                </a:lnTo>
                <a:lnTo>
                  <a:pt x="1290" y="859"/>
                </a:lnTo>
                <a:lnTo>
                  <a:pt x="1290" y="834"/>
                </a:lnTo>
                <a:lnTo>
                  <a:pt x="1291" y="859"/>
                </a:lnTo>
                <a:lnTo>
                  <a:pt x="1291" y="830"/>
                </a:lnTo>
                <a:lnTo>
                  <a:pt x="1292" y="859"/>
                </a:lnTo>
                <a:lnTo>
                  <a:pt x="1292" y="840"/>
                </a:lnTo>
                <a:lnTo>
                  <a:pt x="1293" y="824"/>
                </a:lnTo>
                <a:lnTo>
                  <a:pt x="1293" y="859"/>
                </a:lnTo>
                <a:lnTo>
                  <a:pt x="1294" y="803"/>
                </a:lnTo>
                <a:lnTo>
                  <a:pt x="1294" y="859"/>
                </a:lnTo>
                <a:lnTo>
                  <a:pt x="1295" y="809"/>
                </a:lnTo>
                <a:lnTo>
                  <a:pt x="1295" y="859"/>
                </a:lnTo>
                <a:lnTo>
                  <a:pt x="1296" y="859"/>
                </a:lnTo>
                <a:lnTo>
                  <a:pt x="1296" y="764"/>
                </a:lnTo>
                <a:lnTo>
                  <a:pt x="1297" y="786"/>
                </a:lnTo>
                <a:lnTo>
                  <a:pt x="1297" y="859"/>
                </a:lnTo>
                <a:lnTo>
                  <a:pt x="1298" y="859"/>
                </a:lnTo>
                <a:lnTo>
                  <a:pt x="1298" y="818"/>
                </a:lnTo>
                <a:lnTo>
                  <a:pt x="1299" y="859"/>
                </a:lnTo>
                <a:lnTo>
                  <a:pt x="1299" y="816"/>
                </a:lnTo>
                <a:lnTo>
                  <a:pt x="1300" y="859"/>
                </a:lnTo>
                <a:lnTo>
                  <a:pt x="1300" y="821"/>
                </a:lnTo>
                <a:lnTo>
                  <a:pt x="1301" y="859"/>
                </a:lnTo>
                <a:lnTo>
                  <a:pt x="1301" y="786"/>
                </a:lnTo>
                <a:lnTo>
                  <a:pt x="1302" y="859"/>
                </a:lnTo>
                <a:lnTo>
                  <a:pt x="1302" y="732"/>
                </a:lnTo>
                <a:lnTo>
                  <a:pt x="1303" y="859"/>
                </a:lnTo>
                <a:lnTo>
                  <a:pt x="1303" y="672"/>
                </a:lnTo>
                <a:lnTo>
                  <a:pt x="1304" y="711"/>
                </a:lnTo>
                <a:lnTo>
                  <a:pt x="1304" y="859"/>
                </a:lnTo>
                <a:lnTo>
                  <a:pt x="1305" y="859"/>
                </a:lnTo>
                <a:lnTo>
                  <a:pt x="1305" y="811"/>
                </a:lnTo>
                <a:lnTo>
                  <a:pt x="1306" y="859"/>
                </a:lnTo>
                <a:lnTo>
                  <a:pt x="1306" y="822"/>
                </a:lnTo>
                <a:lnTo>
                  <a:pt x="1307" y="837"/>
                </a:lnTo>
                <a:lnTo>
                  <a:pt x="1307" y="859"/>
                </a:lnTo>
                <a:lnTo>
                  <a:pt x="1308" y="808"/>
                </a:lnTo>
                <a:lnTo>
                  <a:pt x="1308" y="859"/>
                </a:lnTo>
                <a:lnTo>
                  <a:pt x="1309" y="859"/>
                </a:lnTo>
                <a:lnTo>
                  <a:pt x="1309" y="818"/>
                </a:lnTo>
                <a:lnTo>
                  <a:pt x="1310" y="812"/>
                </a:lnTo>
                <a:lnTo>
                  <a:pt x="1310" y="859"/>
                </a:lnTo>
                <a:lnTo>
                  <a:pt x="1311" y="859"/>
                </a:lnTo>
                <a:lnTo>
                  <a:pt x="1311" y="807"/>
                </a:lnTo>
                <a:lnTo>
                  <a:pt x="1312" y="859"/>
                </a:lnTo>
                <a:lnTo>
                  <a:pt x="1312" y="835"/>
                </a:lnTo>
                <a:lnTo>
                  <a:pt x="1313" y="728"/>
                </a:lnTo>
                <a:lnTo>
                  <a:pt x="1313" y="859"/>
                </a:lnTo>
                <a:lnTo>
                  <a:pt x="1314" y="859"/>
                </a:lnTo>
                <a:lnTo>
                  <a:pt x="1314" y="482"/>
                </a:lnTo>
                <a:lnTo>
                  <a:pt x="1315" y="859"/>
                </a:lnTo>
                <a:lnTo>
                  <a:pt x="1315" y="551"/>
                </a:lnTo>
                <a:lnTo>
                  <a:pt x="1316" y="733"/>
                </a:lnTo>
                <a:lnTo>
                  <a:pt x="1316" y="859"/>
                </a:lnTo>
                <a:lnTo>
                  <a:pt x="1317" y="859"/>
                </a:lnTo>
                <a:lnTo>
                  <a:pt x="1317" y="804"/>
                </a:lnTo>
                <a:lnTo>
                  <a:pt x="1318" y="506"/>
                </a:lnTo>
                <a:lnTo>
                  <a:pt x="1318" y="859"/>
                </a:lnTo>
                <a:lnTo>
                  <a:pt x="1319" y="585"/>
                </a:lnTo>
                <a:lnTo>
                  <a:pt x="1319" y="859"/>
                </a:lnTo>
                <a:lnTo>
                  <a:pt x="1320" y="859"/>
                </a:lnTo>
                <a:lnTo>
                  <a:pt x="1320" y="804"/>
                </a:lnTo>
                <a:lnTo>
                  <a:pt x="1321" y="859"/>
                </a:lnTo>
                <a:lnTo>
                  <a:pt x="1321" y="577"/>
                </a:lnTo>
                <a:lnTo>
                  <a:pt x="1322" y="775"/>
                </a:lnTo>
                <a:lnTo>
                  <a:pt x="1322" y="859"/>
                </a:lnTo>
                <a:lnTo>
                  <a:pt x="1323" y="859"/>
                </a:lnTo>
                <a:lnTo>
                  <a:pt x="1323" y="815"/>
                </a:lnTo>
                <a:lnTo>
                  <a:pt x="1324" y="859"/>
                </a:lnTo>
                <a:lnTo>
                  <a:pt x="1324" y="811"/>
                </a:lnTo>
                <a:lnTo>
                  <a:pt x="1325" y="763"/>
                </a:lnTo>
                <a:lnTo>
                  <a:pt x="1325" y="859"/>
                </a:lnTo>
                <a:lnTo>
                  <a:pt x="1326" y="709"/>
                </a:lnTo>
                <a:lnTo>
                  <a:pt x="1326" y="859"/>
                </a:lnTo>
                <a:lnTo>
                  <a:pt x="1327" y="736"/>
                </a:lnTo>
                <a:lnTo>
                  <a:pt x="1327" y="859"/>
                </a:lnTo>
                <a:lnTo>
                  <a:pt x="1328" y="859"/>
                </a:lnTo>
                <a:lnTo>
                  <a:pt x="1328" y="669"/>
                </a:lnTo>
                <a:lnTo>
                  <a:pt x="1329" y="761"/>
                </a:lnTo>
                <a:lnTo>
                  <a:pt x="1329" y="859"/>
                </a:lnTo>
                <a:lnTo>
                  <a:pt x="1330" y="859"/>
                </a:lnTo>
                <a:lnTo>
                  <a:pt x="1330" y="826"/>
                </a:lnTo>
                <a:lnTo>
                  <a:pt x="1331" y="859"/>
                </a:lnTo>
                <a:lnTo>
                  <a:pt x="1331" y="842"/>
                </a:lnTo>
                <a:lnTo>
                  <a:pt x="1332" y="859"/>
                </a:lnTo>
                <a:lnTo>
                  <a:pt x="1332" y="853"/>
                </a:lnTo>
                <a:lnTo>
                  <a:pt x="1333" y="848"/>
                </a:lnTo>
                <a:lnTo>
                  <a:pt x="1333" y="859"/>
                </a:lnTo>
                <a:lnTo>
                  <a:pt x="1334" y="850"/>
                </a:lnTo>
                <a:lnTo>
                  <a:pt x="1334" y="859"/>
                </a:lnTo>
                <a:lnTo>
                  <a:pt x="1335" y="850"/>
                </a:lnTo>
                <a:lnTo>
                  <a:pt x="1335" y="859"/>
                </a:lnTo>
                <a:lnTo>
                  <a:pt x="1336" y="853"/>
                </a:lnTo>
                <a:lnTo>
                  <a:pt x="1336" y="859"/>
                </a:lnTo>
                <a:lnTo>
                  <a:pt x="1337" y="852"/>
                </a:lnTo>
                <a:lnTo>
                  <a:pt x="1337" y="859"/>
                </a:lnTo>
                <a:lnTo>
                  <a:pt x="1338" y="859"/>
                </a:lnTo>
                <a:lnTo>
                  <a:pt x="1338" y="856"/>
                </a:lnTo>
                <a:lnTo>
                  <a:pt x="1339" y="856"/>
                </a:lnTo>
                <a:lnTo>
                  <a:pt x="1339" y="859"/>
                </a:lnTo>
                <a:lnTo>
                  <a:pt x="1340" y="857"/>
                </a:lnTo>
                <a:lnTo>
                  <a:pt x="1340" y="859"/>
                </a:lnTo>
                <a:lnTo>
                  <a:pt x="1341" y="859"/>
                </a:lnTo>
                <a:lnTo>
                  <a:pt x="1341" y="857"/>
                </a:lnTo>
                <a:lnTo>
                  <a:pt x="1342" y="859"/>
                </a:lnTo>
                <a:lnTo>
                  <a:pt x="1342" y="858"/>
                </a:lnTo>
                <a:lnTo>
                  <a:pt x="1343" y="858"/>
                </a:lnTo>
                <a:lnTo>
                  <a:pt x="1343" y="859"/>
                </a:lnTo>
                <a:lnTo>
                  <a:pt x="1344" y="859"/>
                </a:lnTo>
                <a:lnTo>
                  <a:pt x="1344" y="859"/>
                </a:lnTo>
                <a:lnTo>
                  <a:pt x="1345" y="859"/>
                </a:lnTo>
                <a:lnTo>
                  <a:pt x="1345" y="859"/>
                </a:lnTo>
                <a:lnTo>
                  <a:pt x="1346" y="859"/>
                </a:lnTo>
                <a:lnTo>
                  <a:pt x="1346" y="859"/>
                </a:lnTo>
                <a:lnTo>
                  <a:pt x="1347" y="859"/>
                </a:lnTo>
                <a:lnTo>
                  <a:pt x="1347" y="859"/>
                </a:lnTo>
                <a:lnTo>
                  <a:pt x="1348" y="859"/>
                </a:lnTo>
                <a:lnTo>
                  <a:pt x="1348" y="859"/>
                </a:lnTo>
                <a:lnTo>
                  <a:pt x="1349" y="859"/>
                </a:lnTo>
                <a:lnTo>
                  <a:pt x="1349" y="859"/>
                </a:lnTo>
                <a:lnTo>
                  <a:pt x="1350" y="859"/>
                </a:lnTo>
                <a:lnTo>
                  <a:pt x="1350" y="859"/>
                </a:lnTo>
                <a:lnTo>
                  <a:pt x="1351" y="859"/>
                </a:lnTo>
                <a:lnTo>
                  <a:pt x="1351" y="859"/>
                </a:lnTo>
                <a:lnTo>
                  <a:pt x="1352" y="859"/>
                </a:lnTo>
                <a:lnTo>
                  <a:pt x="1352" y="859"/>
                </a:lnTo>
                <a:lnTo>
                  <a:pt x="1353" y="859"/>
                </a:lnTo>
                <a:lnTo>
                  <a:pt x="1353" y="853"/>
                </a:lnTo>
                <a:lnTo>
                  <a:pt x="1354" y="849"/>
                </a:lnTo>
                <a:lnTo>
                  <a:pt x="1354" y="859"/>
                </a:lnTo>
                <a:lnTo>
                  <a:pt x="1355" y="859"/>
                </a:lnTo>
                <a:lnTo>
                  <a:pt x="1355" y="859"/>
                </a:lnTo>
                <a:lnTo>
                  <a:pt x="1356" y="859"/>
                </a:lnTo>
                <a:lnTo>
                  <a:pt x="1356" y="859"/>
                </a:lnTo>
                <a:lnTo>
                  <a:pt x="1357" y="859"/>
                </a:lnTo>
                <a:lnTo>
                  <a:pt x="1357" y="859"/>
                </a:lnTo>
                <a:lnTo>
                  <a:pt x="1358" y="859"/>
                </a:lnTo>
                <a:lnTo>
                  <a:pt x="1358" y="859"/>
                </a:lnTo>
                <a:lnTo>
                  <a:pt x="1359" y="859"/>
                </a:lnTo>
                <a:lnTo>
                  <a:pt x="1359" y="859"/>
                </a:lnTo>
                <a:lnTo>
                  <a:pt x="1360" y="859"/>
                </a:lnTo>
                <a:lnTo>
                  <a:pt x="1360" y="859"/>
                </a:lnTo>
                <a:lnTo>
                  <a:pt x="1361" y="859"/>
                </a:lnTo>
                <a:lnTo>
                  <a:pt x="1361" y="859"/>
                </a:lnTo>
                <a:lnTo>
                  <a:pt x="1362" y="859"/>
                </a:lnTo>
                <a:lnTo>
                  <a:pt x="1362" y="859"/>
                </a:lnTo>
                <a:lnTo>
                  <a:pt x="1363" y="859"/>
                </a:lnTo>
                <a:lnTo>
                  <a:pt x="1363" y="859"/>
                </a:lnTo>
                <a:lnTo>
                  <a:pt x="1364" y="859"/>
                </a:lnTo>
                <a:lnTo>
                  <a:pt x="1364" y="859"/>
                </a:lnTo>
                <a:lnTo>
                  <a:pt x="1365" y="859"/>
                </a:lnTo>
                <a:lnTo>
                  <a:pt x="1365" y="859"/>
                </a:lnTo>
                <a:lnTo>
                  <a:pt x="1366" y="859"/>
                </a:lnTo>
                <a:lnTo>
                  <a:pt x="1366" y="859"/>
                </a:lnTo>
                <a:lnTo>
                  <a:pt x="1367" y="859"/>
                </a:lnTo>
                <a:lnTo>
                  <a:pt x="1367" y="859"/>
                </a:lnTo>
                <a:lnTo>
                  <a:pt x="1368" y="859"/>
                </a:lnTo>
                <a:lnTo>
                  <a:pt x="1368" y="859"/>
                </a:lnTo>
                <a:lnTo>
                  <a:pt x="1369" y="859"/>
                </a:lnTo>
                <a:lnTo>
                  <a:pt x="1369" y="859"/>
                </a:lnTo>
                <a:lnTo>
                  <a:pt x="1370" y="859"/>
                </a:lnTo>
                <a:lnTo>
                  <a:pt x="1370" y="859"/>
                </a:lnTo>
                <a:lnTo>
                  <a:pt x="1371" y="859"/>
                </a:lnTo>
                <a:lnTo>
                  <a:pt x="1371" y="859"/>
                </a:lnTo>
                <a:lnTo>
                  <a:pt x="1372" y="859"/>
                </a:lnTo>
                <a:lnTo>
                  <a:pt x="1372" y="859"/>
                </a:lnTo>
              </a:path>
            </a:pathLst>
          </a:custGeom>
          <a:noFill/>
          <a:ln w="3175">
            <a:solidFill>
              <a:sysClr val="windowText" lastClr="000000"/>
            </a:solidFill>
            <a:prstDash val="solid"/>
            <a:round/>
          </a:ln>
          <a:extLst>
            <a:ext uri="{909E8E84-426E-40DD-AFC4-6F175D3DCCD1}">
              <a14:hiddenFill xmlns:a14="http://schemas.microsoft.com/office/drawing/2010/main">
                <a:solidFill>
                  <a:srgbClr val="FFFFFF"/>
                </a:solidFill>
              </a14:hiddenFill>
            </a:ext>
          </a:extLst>
        </p:spPr>
        <p:txBody>
          <a:bodyPr vert="horz" wrap="square" lIns="58293" tIns="29146" rIns="58293" bIns="29146" numCol="1" anchor="t" anchorCtr="0" compatLnSpc="1"/>
          <a:lstStyle/>
          <a:p>
            <a:endParaRPr lang="en-US" sz="1150" kern="0">
              <a:solidFill>
                <a:srgbClr val="00B050"/>
              </a:solidFill>
            </a:endParaRPr>
          </a:p>
        </p:txBody>
      </p:sp>
      <p:sp>
        <p:nvSpPr>
          <p:cNvPr id="5" name="Left Brace 4"/>
          <p:cNvSpPr/>
          <p:nvPr/>
        </p:nvSpPr>
        <p:spPr>
          <a:xfrm rot="5400000">
            <a:off x="3707866" y="-749324"/>
            <a:ext cx="488871" cy="4749528"/>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99"/>
              </a:solidFill>
              <a:latin typeface="微软雅黑" panose="020B0503020204020204" charset="-122"/>
              <a:ea typeface="微软雅黑" panose="020B0503020204020204" charset="-122"/>
            </a:endParaRPr>
          </a:p>
        </p:txBody>
      </p:sp>
      <p:sp>
        <p:nvSpPr>
          <p:cNvPr id="31" name="TextBox 30"/>
          <p:cNvSpPr txBox="1"/>
          <p:nvPr/>
        </p:nvSpPr>
        <p:spPr>
          <a:xfrm>
            <a:off x="2930770" y="1983427"/>
            <a:ext cx="2098430" cy="1015663"/>
          </a:xfrm>
          <a:prstGeom prst="rect">
            <a:avLst/>
          </a:prstGeom>
          <a:noFill/>
        </p:spPr>
        <p:txBody>
          <a:bodyPr wrap="square" rtlCol="0">
            <a:spAutoFit/>
          </a:bodyPr>
          <a:lstStyle/>
          <a:p>
            <a:pPr algn="ctr"/>
            <a:r>
              <a:rPr lang="en-US" sz="2000" b="1" dirty="0" err="1">
                <a:solidFill>
                  <a:srgbClr val="000099"/>
                </a:solidFill>
                <a:latin typeface="微软雅黑" panose="020B0503020204020204" charset="-122"/>
                <a:ea typeface="微软雅黑" panose="020B0503020204020204" charset="-122"/>
              </a:rPr>
              <a:t>JUMPp</a:t>
            </a:r>
            <a:endParaRPr lang="en-US" sz="2000" b="1" dirty="0">
              <a:solidFill>
                <a:srgbClr val="000099"/>
              </a:solidFill>
              <a:latin typeface="微软雅黑" panose="020B0503020204020204" charset="-122"/>
              <a:ea typeface="微软雅黑" panose="020B0503020204020204" charset="-122"/>
            </a:endParaRPr>
          </a:p>
          <a:p>
            <a:pPr algn="ctr"/>
            <a:r>
              <a:rPr lang="en-US" sz="2000" b="1" dirty="0" err="1">
                <a:solidFill>
                  <a:srgbClr val="000099"/>
                </a:solidFill>
                <a:latin typeface="微软雅黑" panose="020B0503020204020204" charset="-122"/>
                <a:ea typeface="微软雅黑" panose="020B0503020204020204" charset="-122"/>
              </a:rPr>
              <a:t>蛋白质数据库搜索引擎</a:t>
            </a:r>
            <a:endParaRPr lang="en-US" sz="2000" b="1" dirty="0">
              <a:solidFill>
                <a:srgbClr val="000099"/>
              </a:solidFill>
              <a:latin typeface="微软雅黑" panose="020B0503020204020204" charset="-122"/>
              <a:ea typeface="微软雅黑" panose="020B0503020204020204" charset="-122"/>
            </a:endParaRPr>
          </a:p>
        </p:txBody>
      </p:sp>
      <p:sp>
        <p:nvSpPr>
          <p:cNvPr id="33" name="TextBox 32"/>
          <p:cNvSpPr txBox="1"/>
          <p:nvPr/>
        </p:nvSpPr>
        <p:spPr>
          <a:xfrm>
            <a:off x="5277854" y="1979341"/>
            <a:ext cx="2317763" cy="1015663"/>
          </a:xfrm>
          <a:prstGeom prst="rect">
            <a:avLst/>
          </a:prstGeom>
          <a:noFill/>
        </p:spPr>
        <p:txBody>
          <a:bodyPr wrap="square" rtlCol="0">
            <a:spAutoFit/>
          </a:bodyPr>
          <a:lstStyle/>
          <a:p>
            <a:pPr algn="ctr"/>
            <a:r>
              <a:rPr lang="en-US" sz="2000" b="1" err="1">
                <a:solidFill>
                  <a:srgbClr val="000099"/>
                </a:solidFill>
                <a:latin typeface="微软雅黑" panose="020B0503020204020204" charset="-122"/>
                <a:ea typeface="微软雅黑" panose="020B0503020204020204" charset="-122"/>
              </a:rPr>
              <a:t>JUMPm</a:t>
            </a:r>
            <a:endParaRPr lang="en-US" sz="2000" b="1">
              <a:solidFill>
                <a:srgbClr val="000099"/>
              </a:solidFill>
              <a:latin typeface="微软雅黑" panose="020B0503020204020204" charset="-122"/>
              <a:ea typeface="微软雅黑" panose="020B0503020204020204" charset="-122"/>
            </a:endParaRPr>
          </a:p>
          <a:p>
            <a:pPr algn="ctr"/>
            <a:r>
              <a:rPr lang="en-US" sz="2000" b="1" err="1">
                <a:solidFill>
                  <a:srgbClr val="000099"/>
                </a:solidFill>
                <a:latin typeface="微软雅黑" panose="020B0503020204020204" charset="-122"/>
                <a:ea typeface="微软雅黑" panose="020B0503020204020204" charset="-122"/>
              </a:rPr>
              <a:t>代谢组数据库搜索引擎</a:t>
            </a:r>
            <a:endParaRPr lang="en-US" sz="2000" b="1">
              <a:solidFill>
                <a:srgbClr val="000099"/>
              </a:solidFill>
              <a:latin typeface="微软雅黑" panose="020B0503020204020204" charset="-122"/>
              <a:ea typeface="微软雅黑" panose="020B0503020204020204" charset="-122"/>
            </a:endParaRPr>
          </a:p>
        </p:txBody>
      </p:sp>
      <p:cxnSp>
        <p:nvCxnSpPr>
          <p:cNvPr id="7" name="Straight Arrow Connector 6"/>
          <p:cNvCxnSpPr/>
          <p:nvPr/>
        </p:nvCxnSpPr>
        <p:spPr>
          <a:xfrm>
            <a:off x="2778371" y="3013248"/>
            <a:ext cx="0" cy="27432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436735" y="3013248"/>
            <a:ext cx="0" cy="27432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767718" y="3287568"/>
            <a:ext cx="2098430" cy="707886"/>
          </a:xfrm>
          <a:prstGeom prst="rect">
            <a:avLst/>
          </a:prstGeom>
          <a:noFill/>
        </p:spPr>
        <p:txBody>
          <a:bodyPr wrap="square" rtlCol="0">
            <a:spAutoFit/>
          </a:bodyPr>
          <a:lstStyle/>
          <a:p>
            <a:pPr algn="ctr"/>
            <a:r>
              <a:rPr lang="en-US" sz="2000" b="1" err="1">
                <a:solidFill>
                  <a:srgbClr val="000099"/>
                </a:solidFill>
                <a:latin typeface="微软雅黑" panose="020B0503020204020204" charset="-122"/>
                <a:ea typeface="微软雅黑" panose="020B0503020204020204" charset="-122"/>
              </a:rPr>
              <a:t>JUMPpf</a:t>
            </a:r>
            <a:endParaRPr lang="en-US" sz="2000" b="1">
              <a:solidFill>
                <a:srgbClr val="000099"/>
              </a:solidFill>
              <a:latin typeface="微软雅黑" panose="020B0503020204020204" charset="-122"/>
              <a:ea typeface="微软雅黑" panose="020B0503020204020204" charset="-122"/>
            </a:endParaRPr>
          </a:p>
          <a:p>
            <a:pPr algn="ctr"/>
            <a:r>
              <a:rPr lang="en-US" sz="2000" b="1" err="1">
                <a:solidFill>
                  <a:srgbClr val="000099"/>
                </a:solidFill>
                <a:latin typeface="微软雅黑" panose="020B0503020204020204" charset="-122"/>
                <a:ea typeface="微软雅黑" panose="020B0503020204020204" charset="-122"/>
              </a:rPr>
              <a:t>蛋白质ID质控</a:t>
            </a:r>
            <a:endParaRPr lang="en-US" sz="2000" b="1">
              <a:solidFill>
                <a:srgbClr val="000099"/>
              </a:solidFill>
              <a:latin typeface="微软雅黑" panose="020B0503020204020204" charset="-122"/>
              <a:ea typeface="微软雅黑" panose="020B0503020204020204" charset="-122"/>
            </a:endParaRPr>
          </a:p>
        </p:txBody>
      </p:sp>
      <p:sp>
        <p:nvSpPr>
          <p:cNvPr id="37" name="TextBox 36"/>
          <p:cNvSpPr txBox="1"/>
          <p:nvPr/>
        </p:nvSpPr>
        <p:spPr>
          <a:xfrm>
            <a:off x="1729156" y="4305527"/>
            <a:ext cx="2098430" cy="707886"/>
          </a:xfrm>
          <a:prstGeom prst="rect">
            <a:avLst/>
          </a:prstGeom>
          <a:noFill/>
        </p:spPr>
        <p:txBody>
          <a:bodyPr wrap="square" rtlCol="0">
            <a:spAutoFit/>
          </a:bodyPr>
          <a:lstStyle/>
          <a:p>
            <a:pPr algn="ctr"/>
            <a:r>
              <a:rPr lang="en-US" sz="2000" b="1" err="1">
                <a:solidFill>
                  <a:srgbClr val="000099"/>
                </a:solidFill>
                <a:latin typeface="微软雅黑" panose="020B0503020204020204" charset="-122"/>
                <a:ea typeface="微软雅黑" panose="020B0503020204020204" charset="-122"/>
              </a:rPr>
              <a:t>JUMPpq</a:t>
            </a:r>
            <a:endParaRPr lang="en-US" sz="2000" b="1">
              <a:solidFill>
                <a:srgbClr val="000099"/>
              </a:solidFill>
              <a:latin typeface="微软雅黑" panose="020B0503020204020204" charset="-122"/>
              <a:ea typeface="微软雅黑" panose="020B0503020204020204" charset="-122"/>
            </a:endParaRPr>
          </a:p>
          <a:p>
            <a:pPr algn="ctr"/>
            <a:r>
              <a:rPr lang="en-US" sz="2000" b="1" err="1">
                <a:solidFill>
                  <a:srgbClr val="000099"/>
                </a:solidFill>
                <a:latin typeface="微软雅黑" panose="020B0503020204020204" charset="-122"/>
                <a:ea typeface="微软雅黑" panose="020B0503020204020204" charset="-122"/>
              </a:rPr>
              <a:t>蛋白质组定量</a:t>
            </a:r>
            <a:endParaRPr lang="en-US" sz="2000" b="1">
              <a:solidFill>
                <a:srgbClr val="000099"/>
              </a:solidFill>
              <a:latin typeface="微软雅黑" panose="020B0503020204020204" charset="-122"/>
              <a:ea typeface="微软雅黑" panose="020B0503020204020204" charset="-122"/>
            </a:endParaRPr>
          </a:p>
        </p:txBody>
      </p:sp>
      <p:cxnSp>
        <p:nvCxnSpPr>
          <p:cNvPr id="38" name="Straight Arrow Connector 37"/>
          <p:cNvCxnSpPr/>
          <p:nvPr/>
        </p:nvCxnSpPr>
        <p:spPr>
          <a:xfrm>
            <a:off x="2778371" y="3995454"/>
            <a:ext cx="0" cy="27432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8503" y="1987520"/>
            <a:ext cx="2098430" cy="1015663"/>
          </a:xfrm>
          <a:prstGeom prst="rect">
            <a:avLst/>
          </a:prstGeom>
          <a:noFill/>
        </p:spPr>
        <p:txBody>
          <a:bodyPr wrap="square" rtlCol="0">
            <a:spAutoFit/>
          </a:bodyPr>
          <a:lstStyle/>
          <a:p>
            <a:pPr algn="ctr"/>
            <a:r>
              <a:rPr lang="en-US" sz="2000" b="1" err="1">
                <a:solidFill>
                  <a:srgbClr val="000099"/>
                </a:solidFill>
                <a:latin typeface="微软雅黑" panose="020B0503020204020204" charset="-122"/>
                <a:ea typeface="微软雅黑" panose="020B0503020204020204" charset="-122"/>
              </a:rPr>
              <a:t>JUMPg</a:t>
            </a:r>
            <a:endParaRPr lang="en-US" sz="2000" b="1">
              <a:solidFill>
                <a:srgbClr val="000099"/>
              </a:solidFill>
              <a:latin typeface="微软雅黑" panose="020B0503020204020204" charset="-122"/>
              <a:ea typeface="微软雅黑" panose="020B0503020204020204" charset="-122"/>
            </a:endParaRPr>
          </a:p>
          <a:p>
            <a:pPr algn="ctr"/>
            <a:r>
              <a:rPr lang="en-US" sz="2000" b="1" err="1">
                <a:solidFill>
                  <a:srgbClr val="000099"/>
                </a:solidFill>
                <a:latin typeface="微软雅黑" panose="020B0503020204020204" charset="-122"/>
                <a:ea typeface="微软雅黑" panose="020B0503020204020204" charset="-122"/>
              </a:rPr>
              <a:t>蛋白质基因组学软件</a:t>
            </a:r>
            <a:endParaRPr lang="en-US" sz="2000" b="1">
              <a:solidFill>
                <a:srgbClr val="000099"/>
              </a:solidFill>
              <a:latin typeface="微软雅黑" panose="020B0503020204020204" charset="-122"/>
              <a:ea typeface="微软雅黑" panose="020B0503020204020204" charset="-122"/>
            </a:endParaRPr>
          </a:p>
        </p:txBody>
      </p:sp>
      <p:sp>
        <p:nvSpPr>
          <p:cNvPr id="46" name="TextBox 45"/>
          <p:cNvSpPr txBox="1"/>
          <p:nvPr/>
        </p:nvSpPr>
        <p:spPr>
          <a:xfrm>
            <a:off x="1577538" y="5324318"/>
            <a:ext cx="2355093" cy="707886"/>
          </a:xfrm>
          <a:prstGeom prst="rect">
            <a:avLst/>
          </a:prstGeom>
          <a:noFill/>
        </p:spPr>
        <p:txBody>
          <a:bodyPr wrap="square" rtlCol="0">
            <a:spAutoFit/>
          </a:bodyPr>
          <a:lstStyle/>
          <a:p>
            <a:pPr algn="ctr"/>
            <a:r>
              <a:rPr lang="en-US" sz="2000" b="1" err="1">
                <a:solidFill>
                  <a:srgbClr val="000099"/>
                </a:solidFill>
                <a:latin typeface="微软雅黑" panose="020B0503020204020204" charset="-122"/>
                <a:ea typeface="微软雅黑" panose="020B0503020204020204" charset="-122"/>
              </a:rPr>
              <a:t>JUMPpn</a:t>
            </a:r>
            <a:endParaRPr lang="en-US" sz="2000" b="1">
              <a:solidFill>
                <a:srgbClr val="000099"/>
              </a:solidFill>
              <a:latin typeface="微软雅黑" panose="020B0503020204020204" charset="-122"/>
              <a:ea typeface="微软雅黑" panose="020B0503020204020204" charset="-122"/>
            </a:endParaRPr>
          </a:p>
          <a:p>
            <a:pPr algn="ctr"/>
            <a:r>
              <a:rPr lang="en-US" sz="2000" b="1" err="1">
                <a:solidFill>
                  <a:srgbClr val="000099"/>
                </a:solidFill>
                <a:latin typeface="微软雅黑" panose="020B0503020204020204" charset="-122"/>
                <a:ea typeface="微软雅黑" panose="020B0503020204020204" charset="-122"/>
              </a:rPr>
              <a:t>蛋白质组网络分析</a:t>
            </a:r>
            <a:endParaRPr lang="en-US" sz="2000" b="1">
              <a:solidFill>
                <a:srgbClr val="000099"/>
              </a:solidFill>
              <a:latin typeface="微软雅黑" panose="020B0503020204020204" charset="-122"/>
              <a:ea typeface="微软雅黑" panose="020B0503020204020204" charset="-122"/>
            </a:endParaRPr>
          </a:p>
        </p:txBody>
      </p:sp>
      <p:cxnSp>
        <p:nvCxnSpPr>
          <p:cNvPr id="47" name="Straight Arrow Connector 46"/>
          <p:cNvCxnSpPr/>
          <p:nvPr/>
        </p:nvCxnSpPr>
        <p:spPr>
          <a:xfrm>
            <a:off x="2778371" y="5045139"/>
            <a:ext cx="0" cy="27432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427619" y="3323745"/>
            <a:ext cx="2317763" cy="707886"/>
          </a:xfrm>
          <a:prstGeom prst="rect">
            <a:avLst/>
          </a:prstGeom>
          <a:noFill/>
        </p:spPr>
        <p:txBody>
          <a:bodyPr wrap="square" rtlCol="0">
            <a:spAutoFit/>
          </a:bodyPr>
          <a:lstStyle/>
          <a:p>
            <a:pPr algn="ctr"/>
            <a:r>
              <a:rPr lang="en-US" sz="2000" b="1" err="1">
                <a:solidFill>
                  <a:srgbClr val="000099"/>
                </a:solidFill>
                <a:latin typeface="微软雅黑" panose="020B0503020204020204" charset="-122"/>
                <a:ea typeface="微软雅黑" panose="020B0503020204020204" charset="-122"/>
              </a:rPr>
              <a:t>基于标记的</a:t>
            </a:r>
            <a:endParaRPr lang="en-US" sz="2000" b="1">
              <a:solidFill>
                <a:srgbClr val="000099"/>
              </a:solidFill>
              <a:latin typeface="微软雅黑" panose="020B0503020204020204" charset="-122"/>
              <a:ea typeface="微软雅黑" panose="020B0503020204020204" charset="-122"/>
            </a:endParaRPr>
          </a:p>
          <a:p>
            <a:pPr algn="ctr"/>
            <a:r>
              <a:rPr lang="en-US" sz="2000" b="1" err="1">
                <a:solidFill>
                  <a:srgbClr val="000099"/>
                </a:solidFill>
                <a:latin typeface="微软雅黑" panose="020B0503020204020204" charset="-122"/>
                <a:ea typeface="微软雅黑" panose="020B0503020204020204" charset="-122"/>
              </a:rPr>
              <a:t>代谢组分析</a:t>
            </a:r>
            <a:endParaRPr lang="en-US" sz="2000" b="1">
              <a:solidFill>
                <a:srgbClr val="000099"/>
              </a:solidFill>
              <a:latin typeface="微软雅黑" panose="020B0503020204020204" charset="-122"/>
              <a:ea typeface="微软雅黑" panose="020B0503020204020204" charset="-122"/>
            </a:endParaRPr>
          </a:p>
        </p:txBody>
      </p:sp>
      <p:sp>
        <p:nvSpPr>
          <p:cNvPr id="51" name="TextBox 50"/>
          <p:cNvSpPr txBox="1"/>
          <p:nvPr/>
        </p:nvSpPr>
        <p:spPr>
          <a:xfrm>
            <a:off x="6184230" y="3327991"/>
            <a:ext cx="2317763" cy="707886"/>
          </a:xfrm>
          <a:prstGeom prst="rect">
            <a:avLst/>
          </a:prstGeom>
          <a:noFill/>
        </p:spPr>
        <p:txBody>
          <a:bodyPr wrap="square" rtlCol="0">
            <a:spAutoFit/>
          </a:bodyPr>
          <a:lstStyle/>
          <a:p>
            <a:pPr algn="ctr"/>
            <a:r>
              <a:rPr lang="en-US" sz="2000" b="1" err="1">
                <a:solidFill>
                  <a:srgbClr val="000099"/>
                </a:solidFill>
                <a:latin typeface="微软雅黑" panose="020B0503020204020204" charset="-122"/>
                <a:ea typeface="微软雅黑" panose="020B0503020204020204" charset="-122"/>
              </a:rPr>
              <a:t>基于非标记的</a:t>
            </a:r>
            <a:endParaRPr lang="en-US" sz="2000" b="1">
              <a:solidFill>
                <a:srgbClr val="000099"/>
              </a:solidFill>
              <a:latin typeface="微软雅黑" panose="020B0503020204020204" charset="-122"/>
              <a:ea typeface="微软雅黑" panose="020B0503020204020204" charset="-122"/>
            </a:endParaRPr>
          </a:p>
          <a:p>
            <a:pPr algn="ctr"/>
            <a:r>
              <a:rPr lang="en-US" sz="2000" b="1" err="1">
                <a:solidFill>
                  <a:srgbClr val="000099"/>
                </a:solidFill>
                <a:latin typeface="微软雅黑" panose="020B0503020204020204" charset="-122"/>
                <a:ea typeface="微软雅黑" panose="020B0503020204020204" charset="-122"/>
              </a:rPr>
              <a:t>代谢组分析</a:t>
            </a:r>
            <a:endParaRPr lang="en-US" sz="2000" b="1">
              <a:solidFill>
                <a:srgbClr val="000099"/>
              </a:solidFill>
              <a:latin typeface="微软雅黑" panose="020B0503020204020204" charset="-122"/>
              <a:ea typeface="微软雅黑" panose="020B0503020204020204" charset="-122"/>
            </a:endParaRPr>
          </a:p>
        </p:txBody>
      </p:sp>
      <p:sp>
        <p:nvSpPr>
          <p:cNvPr id="9" name="Rectangle 8"/>
          <p:cNvSpPr/>
          <p:nvPr/>
        </p:nvSpPr>
        <p:spPr>
          <a:xfrm>
            <a:off x="6327066" y="4741438"/>
            <a:ext cx="2153090" cy="1384995"/>
          </a:xfrm>
          <a:prstGeom prst="rect">
            <a:avLst/>
          </a:prstGeom>
        </p:spPr>
        <p:txBody>
          <a:bodyPr wrap="none">
            <a:spAutoFit/>
          </a:bodyPr>
          <a:lstStyle/>
          <a:p>
            <a:r>
              <a:rPr lang="en-US" sz="1400" dirty="0"/>
              <a:t>Wang X. MCP. 2014</a:t>
            </a:r>
          </a:p>
          <a:p>
            <a:r>
              <a:rPr lang="en-US" sz="1400" dirty="0"/>
              <a:t>Li Y. JPR. 2016</a:t>
            </a:r>
          </a:p>
          <a:p>
            <a:r>
              <a:rPr lang="en-US" sz="1400" dirty="0" err="1"/>
              <a:t>Niu</a:t>
            </a:r>
            <a:r>
              <a:rPr lang="en-US" sz="1400" dirty="0"/>
              <a:t> M. Anal Chem. 2017</a:t>
            </a:r>
          </a:p>
          <a:p>
            <a:r>
              <a:rPr lang="en-US" sz="1400" dirty="0"/>
              <a:t>Shen J. JPR. 2018</a:t>
            </a:r>
          </a:p>
          <a:p>
            <a:r>
              <a:rPr lang="en-US" sz="1400" dirty="0"/>
              <a:t>Wang X. JPR. 2018</a:t>
            </a:r>
          </a:p>
          <a:p>
            <a:r>
              <a:rPr lang="en-US" sz="1400" dirty="0"/>
              <a:t>Wang X. Metabolites. 2020</a:t>
            </a:r>
          </a:p>
        </p:txBody>
      </p:sp>
      <p:sp>
        <p:nvSpPr>
          <p:cNvPr id="2" name="Slide Number Placeholder 1"/>
          <p:cNvSpPr>
            <a:spLocks noGrp="1"/>
          </p:cNvSpPr>
          <p:nvPr>
            <p:ph type="sldNum" sz="quarter" idx="12"/>
          </p:nvPr>
        </p:nvSpPr>
        <p:spPr/>
        <p:txBody>
          <a:bodyPr/>
          <a:lstStyle/>
          <a:p>
            <a:fld id="{46D8353B-DA5D-46E4-A56D-39D5E65D63F5}" type="slidenum">
              <a:rPr lang="en-US" smtClean="0"/>
              <a:t>6</a:t>
            </a:fld>
            <a:endParaRPr lang="en-US"/>
          </a:p>
        </p:txBody>
      </p:sp>
    </p:spTree>
    <p:extLst>
      <p:ext uri="{BB962C8B-B14F-4D97-AF65-F5344CB8AC3E}">
        <p14:creationId xmlns:p14="http://schemas.microsoft.com/office/powerpoint/2010/main" val="1804749781"/>
      </p:ext>
    </p:extLst>
  </p:cSld>
  <p:clrMapOvr>
    <a:masterClrMapping/>
  </p:clrMapOvr>
  <mc:AlternateContent xmlns:mc="http://schemas.openxmlformats.org/markup-compatibility/2006" xmlns:p14="http://schemas.microsoft.com/office/powerpoint/2010/main">
    <mc:Choice Requires="p14">
      <p:transition spd="slow" p14:dur="2000" advTm="55718"/>
    </mc:Choice>
    <mc:Fallback xmlns="">
      <p:transition spd="slow" advTm="5571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p:nvPr/>
        </p:nvSpPr>
        <p:spPr>
          <a:xfrm>
            <a:off x="229788" y="-231950"/>
            <a:ext cx="8719765"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800" b="1" dirty="0">
                <a:solidFill>
                  <a:srgbClr val="002060"/>
                </a:solidFill>
                <a:latin typeface="微软雅黑" panose="020B0503020204020204" charset="-122"/>
                <a:ea typeface="微软雅黑" panose="020B0503020204020204" charset="-122"/>
              </a:rPr>
              <a:t>同行证实及学界认可</a:t>
            </a:r>
            <a:endParaRPr lang="ja-JP" altLang="en-US" sz="2800" b="1" dirty="0">
              <a:solidFill>
                <a:srgbClr val="002060"/>
              </a:solidFill>
              <a:latin typeface="微软雅黑" panose="020B0503020204020204" charset="-122"/>
              <a:ea typeface="微软雅黑" panose="020B0503020204020204" charset="-122"/>
            </a:endParaRPr>
          </a:p>
        </p:txBody>
      </p:sp>
      <p:sp>
        <p:nvSpPr>
          <p:cNvPr id="38" name="文本框 3">
            <a:extLst>
              <a:ext uri="{FF2B5EF4-FFF2-40B4-BE49-F238E27FC236}">
                <a16:creationId xmlns:a16="http://schemas.microsoft.com/office/drawing/2014/main" id="{C13986AD-346D-22CB-7B0F-50475FC9732D}"/>
              </a:ext>
            </a:extLst>
          </p:cNvPr>
          <p:cNvSpPr txBox="1"/>
          <p:nvPr/>
        </p:nvSpPr>
        <p:spPr>
          <a:xfrm>
            <a:off x="191688" y="3581400"/>
            <a:ext cx="2475312" cy="369332"/>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rPr>
              <a:t>同行专家的认可与推荐：</a:t>
            </a:r>
            <a:endParaRPr lang="en-US" altLang="zh-CN"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3" name="文本框 3">
            <a:extLst>
              <a:ext uri="{FF2B5EF4-FFF2-40B4-BE49-F238E27FC236}">
                <a16:creationId xmlns:a16="http://schemas.microsoft.com/office/drawing/2014/main" id="{58F30FDD-24B6-F0DE-3FA4-024DB67448ED}"/>
              </a:ext>
            </a:extLst>
          </p:cNvPr>
          <p:cNvSpPr txBox="1"/>
          <p:nvPr/>
        </p:nvSpPr>
        <p:spPr>
          <a:xfrm>
            <a:off x="229788" y="838200"/>
            <a:ext cx="2971800" cy="400110"/>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rPr>
              <a:t>合作团队的代表成果：</a:t>
            </a:r>
            <a:endParaRPr lang="en-US" altLang="zh-CN" sz="2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7" name="TextBox 44">
            <a:extLst>
              <a:ext uri="{FF2B5EF4-FFF2-40B4-BE49-F238E27FC236}">
                <a16:creationId xmlns:a16="http://schemas.microsoft.com/office/drawing/2014/main" id="{8E103E30-5337-6EE9-5516-F84C1C30E77C}"/>
              </a:ext>
            </a:extLst>
          </p:cNvPr>
          <p:cNvSpPr txBox="1"/>
          <p:nvPr/>
        </p:nvSpPr>
        <p:spPr>
          <a:xfrm>
            <a:off x="391586" y="1355160"/>
            <a:ext cx="6811153" cy="830997"/>
          </a:xfrm>
          <a:prstGeom prst="rect">
            <a:avLst/>
          </a:prstGeom>
          <a:noFill/>
          <a:ln>
            <a:solidFill>
              <a:srgbClr val="C00000"/>
            </a:solidFill>
          </a:ln>
        </p:spPr>
        <p:txBody>
          <a:bodyPr wrap="square">
            <a:spAutoFit/>
          </a:bodyPr>
          <a:lstStyle/>
          <a:p>
            <a:pPr algn="just"/>
            <a:r>
              <a:rPr lang="en-US" altLang="zh-CN" sz="1600" b="1" i="0" dirty="0" err="1">
                <a:solidFill>
                  <a:srgbClr val="212121"/>
                </a:solidFill>
                <a:effectLst/>
                <a:latin typeface="Times New Roman" panose="02020603050405020304" pitchFamily="18" charset="0"/>
                <a:cs typeface="Times New Roman" panose="02020603050405020304" pitchFamily="18" charset="0"/>
              </a:rPr>
              <a:t>Myasnikov</a:t>
            </a:r>
            <a:r>
              <a:rPr lang="en-US" altLang="zh-CN" sz="1600" b="1" i="0" dirty="0">
                <a:solidFill>
                  <a:srgbClr val="212121"/>
                </a:solidFill>
                <a:effectLst/>
                <a:latin typeface="Times New Roman" panose="02020603050405020304" pitchFamily="18" charset="0"/>
                <a:cs typeface="Times New Roman" panose="02020603050405020304" pitchFamily="18" charset="0"/>
              </a:rPr>
              <a:t> A. </a:t>
            </a:r>
            <a:r>
              <a:rPr lang="en-US" altLang="zh-CN"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Cell</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 2021; </a:t>
            </a:r>
            <a:r>
              <a:rPr lang="en-US" sz="1600" b="1" i="0" dirty="0">
                <a:solidFill>
                  <a:srgbClr val="212121"/>
                </a:solidFill>
                <a:effectLst/>
                <a:latin typeface="Times New Roman" panose="02020603050405020304" pitchFamily="18" charset="0"/>
                <a:cs typeface="Times New Roman" panose="02020603050405020304" pitchFamily="18" charset="0"/>
              </a:rPr>
              <a:t>Maxwell BA. </a:t>
            </a:r>
            <a:r>
              <a:rPr lang="en-US"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Science</a:t>
            </a:r>
            <a:r>
              <a:rPr lang="en-US" sz="1600" b="1" i="0" dirty="0">
                <a:solidFill>
                  <a:srgbClr val="212121"/>
                </a:solidFill>
                <a:effectLst/>
                <a:latin typeface="Times New Roman" panose="02020603050405020304" pitchFamily="18" charset="0"/>
                <a:cs typeface="Times New Roman" panose="02020603050405020304" pitchFamily="18" charset="0"/>
              </a:rPr>
              <a:t>. 2021; </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Long L.</a:t>
            </a:r>
            <a:r>
              <a:rPr lang="en-US" altLang="zh-CN"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 Nature</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.2021; </a:t>
            </a:r>
            <a:r>
              <a:rPr lang="en-US" sz="1600" b="1" i="0" dirty="0">
                <a:solidFill>
                  <a:srgbClr val="212121"/>
                </a:solidFill>
                <a:effectLst/>
                <a:latin typeface="Times New Roman" panose="02020603050405020304" pitchFamily="18" charset="0"/>
                <a:cs typeface="Times New Roman" panose="02020603050405020304" pitchFamily="18" charset="0"/>
              </a:rPr>
              <a:t>Marti-Solano M.</a:t>
            </a:r>
            <a:r>
              <a:rPr lang="en-US" sz="1600" b="1" dirty="0">
                <a:latin typeface="Times New Roman" panose="02020603050405020304" pitchFamily="18" charset="0"/>
                <a:ea typeface="微软雅黑" panose="020B0503020204020204" charset="-122"/>
                <a:cs typeface="Times New Roman" panose="02020603050405020304" pitchFamily="18" charset="0"/>
              </a:rPr>
              <a:t> </a:t>
            </a:r>
            <a:r>
              <a:rPr lang="en-US"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Nature</a:t>
            </a:r>
            <a:r>
              <a:rPr lang="en-US" sz="1600" b="1" dirty="0">
                <a:latin typeface="Times New Roman" panose="02020603050405020304" pitchFamily="18" charset="0"/>
                <a:ea typeface="微软雅黑" panose="020B0503020204020204" charset="-122"/>
                <a:cs typeface="Times New Roman" panose="02020603050405020304" pitchFamily="18" charset="0"/>
              </a:rPr>
              <a:t>. 2020; Ma X.</a:t>
            </a:r>
            <a:r>
              <a:rPr lang="en-US" sz="1600" b="1" i="1" dirty="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r>
              <a:rPr lang="en-US"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Nature</a:t>
            </a:r>
            <a:r>
              <a:rPr lang="en-US" sz="1600" b="1" dirty="0">
                <a:latin typeface="Times New Roman" panose="02020603050405020304" pitchFamily="18" charset="0"/>
                <a:ea typeface="微软雅黑" panose="020B0503020204020204" charset="-122"/>
                <a:cs typeface="Times New Roman" panose="02020603050405020304" pitchFamily="18" charset="0"/>
              </a:rPr>
              <a:t>.2020; Du X. </a:t>
            </a:r>
            <a:r>
              <a:rPr lang="en-US"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Nature</a:t>
            </a:r>
            <a:r>
              <a:rPr lang="en-US" sz="1600" b="1" dirty="0">
                <a:latin typeface="Times New Roman" panose="02020603050405020304" pitchFamily="18" charset="0"/>
                <a:ea typeface="微软雅黑" panose="020B0503020204020204" charset="-122"/>
                <a:cs typeface="Times New Roman" panose="02020603050405020304" pitchFamily="18" charset="0"/>
              </a:rPr>
              <a:t>. 2018;  Gong J. </a:t>
            </a:r>
            <a:r>
              <a:rPr lang="en-US"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Cell</a:t>
            </a:r>
            <a:r>
              <a:rPr lang="en-US" sz="1600" b="1" dirty="0">
                <a:latin typeface="Times New Roman" panose="02020603050405020304" pitchFamily="18" charset="0"/>
                <a:ea typeface="微软雅黑" panose="020B0503020204020204" charset="-122"/>
                <a:cs typeface="Times New Roman" panose="02020603050405020304" pitchFamily="18" charset="0"/>
              </a:rPr>
              <a:t>. 2017;  Wang Z. </a:t>
            </a:r>
            <a:r>
              <a:rPr lang="en-US" sz="1600" b="1" i="1" dirty="0">
                <a:solidFill>
                  <a:srgbClr val="C00000"/>
                </a:solidFill>
                <a:latin typeface="Times New Roman" panose="02020603050405020304" pitchFamily="18" charset="0"/>
                <a:ea typeface="微软雅黑" panose="020B0503020204020204" charset="-122"/>
                <a:cs typeface="Times New Roman" panose="02020603050405020304" pitchFamily="18" charset="0"/>
              </a:rPr>
              <a:t>Nature</a:t>
            </a:r>
            <a:r>
              <a:rPr lang="en-US" sz="1600" b="1" dirty="0">
                <a:latin typeface="Times New Roman" panose="02020603050405020304" pitchFamily="18" charset="0"/>
                <a:ea typeface="微软雅黑" panose="020B0503020204020204" charset="-122"/>
                <a:cs typeface="Times New Roman" panose="02020603050405020304" pitchFamily="18" charset="0"/>
              </a:rPr>
              <a:t>. 2018</a:t>
            </a:r>
            <a:endParaRPr lang="en-US" sz="1600" b="1" dirty="0">
              <a:latin typeface="Times New Roman" panose="02020603050405020304" pitchFamily="18" charset="0"/>
              <a:cs typeface="Times New Roman" panose="02020603050405020304" pitchFamily="18" charset="0"/>
            </a:endParaRPr>
          </a:p>
        </p:txBody>
      </p:sp>
      <p:sp>
        <p:nvSpPr>
          <p:cNvPr id="48" name="文本框 47">
            <a:extLst>
              <a:ext uri="{FF2B5EF4-FFF2-40B4-BE49-F238E27FC236}">
                <a16:creationId xmlns:a16="http://schemas.microsoft.com/office/drawing/2014/main" id="{11B54AED-E002-5AAE-78C3-AB777EADD96E}"/>
              </a:ext>
            </a:extLst>
          </p:cNvPr>
          <p:cNvSpPr txBox="1"/>
          <p:nvPr/>
        </p:nvSpPr>
        <p:spPr>
          <a:xfrm>
            <a:off x="429687" y="2303007"/>
            <a:ext cx="7876114" cy="1169551"/>
          </a:xfrm>
          <a:prstGeom prst="rect">
            <a:avLst/>
          </a:prstGeom>
          <a:noFill/>
        </p:spPr>
        <p:txBody>
          <a:bodyPr wrap="square">
            <a:spAutoFit/>
          </a:bodyPr>
          <a:lstStyle/>
          <a:p>
            <a:r>
              <a:rPr lang="zh-CN" altLang="en-US" sz="1400" b="1" dirty="0">
                <a:latin typeface="微软雅黑" panose="020B0503020204020204" charset="-122"/>
                <a:ea typeface="微软雅黑" panose="020B0503020204020204" charset="-122"/>
              </a:rPr>
              <a:t>免疫学权威专家迟洪波教授</a:t>
            </a:r>
            <a:r>
              <a:rPr lang="zh-CN" altLang="en-US" sz="1400" dirty="0">
                <a:latin typeface="微软雅黑" panose="020B0503020204020204" charset="-122"/>
                <a:ea typeface="微软雅黑" panose="020B0503020204020204" charset="-122"/>
              </a:rPr>
              <a:t>采用我新研发的技术首次系统解析了免疫细胞的关键代谢调控机制</a:t>
            </a:r>
            <a:r>
              <a:rPr lang="en-US" altLang="zh-CN" sz="1400" dirty="0">
                <a:latin typeface="微软雅黑" panose="020B0503020204020204" charset="-122"/>
                <a:ea typeface="微软雅黑" panose="020B0503020204020204" charset="-122"/>
              </a:rPr>
              <a:t> </a:t>
            </a:r>
            <a:endParaRPr lang="en-US" altLang="zh-CN" sz="1400" dirty="0">
              <a:latin typeface="微软雅黑" panose="020B0503020204020204" charset="-122"/>
              <a:ea typeface="微软雅黑" panose="020B0503020204020204" charset="-122"/>
              <a:cs typeface="Times New Roman" panose="02020603050405020304" charset="0"/>
            </a:endParaRPr>
          </a:p>
          <a:p>
            <a:r>
              <a:rPr lang="en-US" altLang="zh-CN" sz="1400" i="1" dirty="0">
                <a:solidFill>
                  <a:schemeClr val="accent6"/>
                </a:solidFill>
                <a:latin typeface="微软雅黑" panose="020B0503020204020204" charset="-122"/>
                <a:ea typeface="微软雅黑" panose="020B0503020204020204" charset="-122"/>
              </a:rPr>
              <a:t>Nature. 2018 558(7708):141-145-439</a:t>
            </a:r>
            <a:r>
              <a:rPr lang="en-US" altLang="zh-CN" sz="1400" dirty="0">
                <a:solidFill>
                  <a:schemeClr val="accent6"/>
                </a:solidFill>
                <a:latin typeface="微软雅黑" panose="020B0503020204020204" charset="-122"/>
                <a:ea typeface="微软雅黑" panose="020B0503020204020204" charset="-122"/>
              </a:rPr>
              <a:t> </a:t>
            </a:r>
          </a:p>
          <a:p>
            <a:endParaRPr lang="en-US" altLang="zh-CN" sz="1400" b="1" dirty="0">
              <a:ea typeface="微软雅黑" panose="020B0503020204020204" charset="-122"/>
              <a:cs typeface="Times New Roman" panose="02020603050405020304" charset="0"/>
            </a:endParaRPr>
          </a:p>
          <a:p>
            <a:r>
              <a:rPr lang="zh-CN" altLang="en-US" sz="1400" dirty="0">
                <a:latin typeface="微软雅黑" panose="020B0503020204020204" charset="-122"/>
                <a:ea typeface="微软雅黑" panose="020B0503020204020204" charset="-122"/>
              </a:rPr>
              <a:t>脑科学专家</a:t>
            </a:r>
            <a:r>
              <a:rPr lang="en-US" altLang="zh-CN" sz="1400" dirty="0">
                <a:latin typeface="微软雅黑" panose="020B0503020204020204" charset="-122"/>
                <a:ea typeface="微软雅黑" panose="020B0503020204020204" charset="-122"/>
              </a:rPr>
              <a:t> </a:t>
            </a:r>
            <a:r>
              <a:rPr lang="en-US" altLang="zh-CN" sz="1400" b="1" dirty="0">
                <a:latin typeface="微软雅黑" panose="020B0503020204020204" charset="-122"/>
                <a:ea typeface="微软雅黑" panose="020B0503020204020204" charset="-122"/>
              </a:rPr>
              <a:t>Masashi Yanagisawa</a:t>
            </a: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a:t>
            </a:r>
            <a:r>
              <a:rPr lang="en-US" altLang="zh-CN" sz="1400" dirty="0">
                <a:latin typeface="微软雅黑" panose="020B0503020204020204" charset="-122"/>
                <a:ea typeface="微软雅黑" panose="020B0503020204020204" charset="-122"/>
              </a:rPr>
              <a:t>HHMI</a:t>
            </a:r>
            <a:r>
              <a:rPr lang="zh-CN" altLang="en-US" sz="1400" dirty="0">
                <a:latin typeface="微软雅黑" panose="020B0503020204020204" charset="-122"/>
                <a:ea typeface="微软雅黑" panose="020B0503020204020204" charset="-122"/>
              </a:rPr>
              <a:t>）使用我的技术发现了睡眠的蛋白质磷酸化动态分子调控机制</a:t>
            </a:r>
            <a:r>
              <a:rPr lang="en-US" altLang="zh-CN" sz="1400" dirty="0">
                <a:latin typeface="微软雅黑" panose="020B0503020204020204" charset="-122"/>
                <a:ea typeface="微软雅黑" panose="020B0503020204020204" charset="-122"/>
              </a:rPr>
              <a:t> </a:t>
            </a:r>
            <a:r>
              <a:rPr lang="en-US" altLang="zh-CN" sz="1400" i="1" dirty="0">
                <a:solidFill>
                  <a:schemeClr val="accent6"/>
                </a:solidFill>
                <a:latin typeface="微软雅黑" panose="020B0503020204020204" charset="-122"/>
                <a:ea typeface="微软雅黑" panose="020B0503020204020204" charset="-122"/>
              </a:rPr>
              <a:t>Nature. 2018 558(7710):435-439</a:t>
            </a:r>
            <a:r>
              <a:rPr lang="en-US" altLang="zh-CN" sz="1400" dirty="0">
                <a:solidFill>
                  <a:schemeClr val="accent6"/>
                </a:solidFill>
                <a:latin typeface="微软雅黑" panose="020B0503020204020204" charset="-122"/>
                <a:ea typeface="微软雅黑" panose="020B0503020204020204" charset="-122"/>
              </a:rPr>
              <a:t>  </a:t>
            </a:r>
            <a:endParaRPr lang="en-US" altLang="zh-CN" sz="1400" b="1" dirty="0">
              <a:solidFill>
                <a:schemeClr val="accent6"/>
              </a:solidFill>
              <a:latin typeface="微软雅黑" panose="020B0503020204020204" charset="-122"/>
              <a:ea typeface="微软雅黑" panose="020B0503020204020204" charset="-122"/>
              <a:cs typeface="Times New Roman" panose="02020603050405020304" charset="0"/>
            </a:endParaRPr>
          </a:p>
        </p:txBody>
      </p:sp>
      <p:sp>
        <p:nvSpPr>
          <p:cNvPr id="56" name="TextBox 44">
            <a:extLst>
              <a:ext uri="{FF2B5EF4-FFF2-40B4-BE49-F238E27FC236}">
                <a16:creationId xmlns:a16="http://schemas.microsoft.com/office/drawing/2014/main" id="{5ED2DC50-FB5F-68D5-CBEB-B825ADBAE580}"/>
              </a:ext>
            </a:extLst>
          </p:cNvPr>
          <p:cNvSpPr txBox="1"/>
          <p:nvPr/>
        </p:nvSpPr>
        <p:spPr>
          <a:xfrm>
            <a:off x="183924" y="4890331"/>
            <a:ext cx="1724041" cy="369332"/>
          </a:xfrm>
          <a:prstGeom prst="rect">
            <a:avLst/>
          </a:prstGeom>
          <a:noFill/>
        </p:spPr>
        <p:txBody>
          <a:bodyPr wrap="square" lIns="0" tIns="0" rIns="0" bIns="0" rtlCol="0">
            <a:spAutoFit/>
          </a:bodyPr>
          <a:lstStyle/>
          <a:p>
            <a:pPr algn="ctr"/>
            <a:r>
              <a:rPr lang="en-US" altLang="ja-JP" sz="1200" dirty="0">
                <a:latin typeface="微软雅黑" panose="020B0503020204020204" charset="-122"/>
                <a:ea typeface="微软雅黑" panose="020B0503020204020204" charset="-122"/>
                <a:cs typeface="微软雅黑" panose="020B0503020204020204" charset="-122"/>
              </a:rPr>
              <a:t>Peter C. Doherty</a:t>
            </a:r>
          </a:p>
          <a:p>
            <a:pPr algn="ctr"/>
            <a:r>
              <a:rPr lang="zh-CN" altLang="en-US" sz="1200" b="1" dirty="0">
                <a:latin typeface="微软雅黑" panose="020B0503020204020204" charset="-122"/>
                <a:ea typeface="微软雅黑" panose="020B0503020204020204" charset="-122"/>
                <a:cs typeface="微软雅黑" panose="020B0503020204020204" charset="-122"/>
              </a:rPr>
              <a:t>诺贝尔奖得主</a:t>
            </a:r>
            <a:endParaRPr lang="en-US" altLang="zh-CN" sz="1200" b="1" dirty="0">
              <a:latin typeface="微软雅黑" panose="020B0503020204020204" charset="-122"/>
              <a:ea typeface="微软雅黑" panose="020B0503020204020204" charset="-122"/>
              <a:cs typeface="微软雅黑" panose="020B0503020204020204" charset="-122"/>
            </a:endParaRPr>
          </a:p>
        </p:txBody>
      </p:sp>
      <p:pic>
        <p:nvPicPr>
          <p:cNvPr id="57" name="Picture 45">
            <a:extLst>
              <a:ext uri="{FF2B5EF4-FFF2-40B4-BE49-F238E27FC236}">
                <a16:creationId xmlns:a16="http://schemas.microsoft.com/office/drawing/2014/main" id="{21773B8D-6F1C-D2C0-A950-FC77877B74EB}"/>
              </a:ext>
            </a:extLst>
          </p:cNvPr>
          <p:cNvPicPr>
            <a:picLocks noChangeAspect="1"/>
          </p:cNvPicPr>
          <p:nvPr/>
        </p:nvPicPr>
        <p:blipFill rotWithShape="1">
          <a:blip r:embed="rId3"/>
          <a:srcRect b="16441"/>
          <a:stretch>
            <a:fillRect/>
          </a:stretch>
        </p:blipFill>
        <p:spPr>
          <a:xfrm>
            <a:off x="672071" y="3950732"/>
            <a:ext cx="747748" cy="939599"/>
          </a:xfrm>
          <a:prstGeom prst="rect">
            <a:avLst/>
          </a:prstGeom>
        </p:spPr>
      </p:pic>
      <p:sp>
        <p:nvSpPr>
          <p:cNvPr id="58" name="文本框 57">
            <a:extLst>
              <a:ext uri="{FF2B5EF4-FFF2-40B4-BE49-F238E27FC236}">
                <a16:creationId xmlns:a16="http://schemas.microsoft.com/office/drawing/2014/main" id="{896F50B2-E8CE-6A25-C279-61D00A43FA5C}"/>
              </a:ext>
            </a:extLst>
          </p:cNvPr>
          <p:cNvSpPr txBox="1"/>
          <p:nvPr/>
        </p:nvSpPr>
        <p:spPr>
          <a:xfrm>
            <a:off x="1844890" y="4148741"/>
            <a:ext cx="6450963" cy="923330"/>
          </a:xfrm>
          <a:prstGeom prst="rect">
            <a:avLst/>
          </a:prstGeom>
          <a:noFill/>
          <a:ln w="19050">
            <a:solidFill>
              <a:srgbClr val="7030A0"/>
            </a:solidFill>
            <a:prstDash val="sysDot"/>
          </a:ln>
        </p:spPr>
        <p:txBody>
          <a:bodyPr wrap="square">
            <a:spAutoFit/>
          </a:bodyPr>
          <a:lstStyle/>
          <a:p>
            <a:r>
              <a:rPr lang="zh-CN" altLang="zh-CN" sz="1800" b="1"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rPr>
              <a:t>“</a:t>
            </a:r>
            <a:r>
              <a:rPr lang="en-US" altLang="zh-CN" sz="1800" b="1" i="1"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rPr>
              <a:t>Tools needed to tackle some of the most pressing challenges we are currently facing in our research</a:t>
            </a:r>
            <a:r>
              <a:rPr lang="zh-CN" altLang="zh-CN" sz="1800" b="1"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rPr>
              <a:t>”</a:t>
            </a:r>
            <a:endParaRPr lang="en-US" altLang="zh-CN" sz="1800" b="1"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endParaRPr>
          </a:p>
          <a:p>
            <a:r>
              <a:rPr lang="zh-CN" altLang="en-US" b="1" kern="100" spc="-45" dirty="0">
                <a:solidFill>
                  <a:srgbClr val="FF0000"/>
                </a:solidFill>
                <a:latin typeface="Calibri" panose="020F0502020204030204" pitchFamily="34" charset="0"/>
                <a:ea typeface="宋体" panose="02010600030101010101" pitchFamily="2" charset="-122"/>
                <a:cs typeface="Times New Roman" panose="02020603050405020304" pitchFamily="18" charset="0"/>
              </a:rPr>
              <a:t>“开发的技术能够解决当前生物医学最关键的难题”</a:t>
            </a:r>
            <a:endParaRPr lang="en-US" altLang="zh-CN" sz="1800" b="1" kern="100" spc="-45"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59" name="Picture 53">
            <a:extLst>
              <a:ext uri="{FF2B5EF4-FFF2-40B4-BE49-F238E27FC236}">
                <a16:creationId xmlns:a16="http://schemas.microsoft.com/office/drawing/2014/main" id="{9EF5FE66-49B5-4000-F273-835D2AE99719}"/>
              </a:ext>
            </a:extLst>
          </p:cNvPr>
          <p:cNvPicPr>
            <a:picLocks noChangeAspect="1"/>
          </p:cNvPicPr>
          <p:nvPr/>
        </p:nvPicPr>
        <p:blipFill>
          <a:blip r:embed="rId4"/>
          <a:stretch>
            <a:fillRect/>
          </a:stretch>
        </p:blipFill>
        <p:spPr>
          <a:xfrm>
            <a:off x="672071" y="5288026"/>
            <a:ext cx="705017" cy="940024"/>
          </a:xfrm>
          <a:prstGeom prst="rect">
            <a:avLst/>
          </a:prstGeom>
        </p:spPr>
      </p:pic>
      <p:sp>
        <p:nvSpPr>
          <p:cNvPr id="60" name="Rectangle 58">
            <a:extLst>
              <a:ext uri="{FF2B5EF4-FFF2-40B4-BE49-F238E27FC236}">
                <a16:creationId xmlns:a16="http://schemas.microsoft.com/office/drawing/2014/main" id="{B79BF36B-479F-CE60-AACE-21141F19EED2}"/>
              </a:ext>
            </a:extLst>
          </p:cNvPr>
          <p:cNvSpPr/>
          <p:nvPr/>
        </p:nvSpPr>
        <p:spPr>
          <a:xfrm>
            <a:off x="183924" y="6199262"/>
            <a:ext cx="1676400" cy="461665"/>
          </a:xfrm>
          <a:prstGeom prst="rect">
            <a:avLst/>
          </a:prstGeom>
        </p:spPr>
        <p:txBody>
          <a:bodyPr wrap="square">
            <a:spAutoFit/>
          </a:bodyPr>
          <a:lstStyle/>
          <a:p>
            <a:pPr algn="ctr"/>
            <a:r>
              <a:rPr lang="en-US" altLang="ja-JP" sz="1200" dirty="0">
                <a:latin typeface="Times New Roman" panose="02020603050405020304" pitchFamily="18" charset="0"/>
                <a:ea typeface="微软雅黑" panose="020B0503020204020204" charset="-122"/>
                <a:cs typeface="Times New Roman" panose="02020603050405020304" pitchFamily="18" charset="0"/>
              </a:rPr>
              <a:t>Wade</a:t>
            </a:r>
            <a:r>
              <a:rPr lang="zh-CN" altLang="en-US" sz="1200" dirty="0">
                <a:latin typeface="Times New Roman" panose="02020603050405020304" pitchFamily="18" charset="0"/>
                <a:ea typeface="微软雅黑" panose="020B0503020204020204" charset="-122"/>
                <a:cs typeface="Times New Roman" panose="02020603050405020304" pitchFamily="18" charset="0"/>
              </a:rPr>
              <a:t> </a:t>
            </a:r>
            <a:r>
              <a:rPr lang="en-US" altLang="zh-CN" sz="1200" dirty="0">
                <a:latin typeface="Times New Roman" panose="02020603050405020304" pitchFamily="18" charset="0"/>
                <a:ea typeface="微软雅黑" panose="020B0503020204020204" charset="-122"/>
                <a:cs typeface="Times New Roman" panose="02020603050405020304" pitchFamily="18" charset="0"/>
              </a:rPr>
              <a:t>Harper</a:t>
            </a:r>
            <a:r>
              <a:rPr lang="zh-CN" altLang="en-US" sz="1200" dirty="0">
                <a:latin typeface="Times New Roman" panose="02020603050405020304" pitchFamily="18" charset="0"/>
                <a:ea typeface="微软雅黑" panose="020B0503020204020204" charset="-122"/>
                <a:cs typeface="Times New Roman" panose="02020603050405020304" pitchFamily="18" charset="0"/>
              </a:rPr>
              <a:t> </a:t>
            </a:r>
            <a:r>
              <a:rPr lang="zh-CN" altLang="en-US" sz="1200" b="1" dirty="0">
                <a:latin typeface="Times New Roman" panose="02020603050405020304" pitchFamily="18" charset="0"/>
                <a:ea typeface="微软雅黑" panose="020B0503020204020204" charset="-122"/>
                <a:cs typeface="Times New Roman" panose="02020603050405020304" pitchFamily="18" charset="0"/>
              </a:rPr>
              <a:t>院士</a:t>
            </a:r>
            <a:endParaRPr lang="en-US" altLang="zh-CN" sz="1200" b="1" dirty="0">
              <a:latin typeface="Times New Roman" panose="02020603050405020304" pitchFamily="18" charset="0"/>
              <a:ea typeface="微软雅黑" panose="020B0503020204020204" charset="-122"/>
              <a:cs typeface="Times New Roman" panose="02020603050405020304" pitchFamily="18" charset="0"/>
            </a:endParaRPr>
          </a:p>
          <a:p>
            <a:pPr algn="ctr"/>
            <a:r>
              <a:rPr lang="zh-CN" altLang="en-US" sz="1200" dirty="0">
                <a:latin typeface="Times New Roman" panose="02020603050405020304" pitchFamily="18" charset="0"/>
                <a:ea typeface="微软雅黑" panose="020B0503020204020204" charset="-122"/>
                <a:cs typeface="Times New Roman" panose="02020603050405020304" pitchFamily="18" charset="0"/>
              </a:rPr>
              <a:t>哈佛大学医学院</a:t>
            </a:r>
            <a:endParaRPr lang="en-US" altLang="zh-CN" sz="12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61" name="文本框 60">
            <a:extLst>
              <a:ext uri="{FF2B5EF4-FFF2-40B4-BE49-F238E27FC236}">
                <a16:creationId xmlns:a16="http://schemas.microsoft.com/office/drawing/2014/main" id="{1EC14832-5C4E-CA33-0771-DE36DC2569B6}"/>
              </a:ext>
            </a:extLst>
          </p:cNvPr>
          <p:cNvSpPr txBox="1"/>
          <p:nvPr/>
        </p:nvSpPr>
        <p:spPr>
          <a:xfrm>
            <a:off x="1854415" y="5439736"/>
            <a:ext cx="6450963" cy="923330"/>
          </a:xfrm>
          <a:prstGeom prst="rect">
            <a:avLst/>
          </a:prstGeom>
          <a:noFill/>
          <a:ln w="19050">
            <a:solidFill>
              <a:srgbClr val="7030A0"/>
            </a:solidFill>
            <a:prstDash val="sysDot"/>
          </a:ln>
        </p:spPr>
        <p:txBody>
          <a:bodyPr wrap="square">
            <a:spAutoFit/>
          </a:bodyPr>
          <a:lstStyle/>
          <a:p>
            <a:r>
              <a:rPr lang="zh-CN" altLang="zh-CN" sz="1800" b="1"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rPr>
              <a:t>“</a:t>
            </a:r>
            <a:r>
              <a:rPr lang="en-US" altLang="zh-CN" sz="1800"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rPr>
              <a:t>“</a:t>
            </a:r>
            <a:r>
              <a:rPr lang="en-US" altLang="zh-CN" sz="1800" b="1" i="1" kern="100" spc="-45" dirty="0">
                <a:solidFill>
                  <a:srgbClr val="002060"/>
                </a:solidFill>
                <a:effectLst/>
                <a:latin typeface="Times New Roman" panose="02020603050405020304" pitchFamily="18" charset="0"/>
                <a:ea typeface="宋体" panose="02010600030101010101" pitchFamily="2" charset="-122"/>
              </a:rPr>
              <a:t>Innovation of JUMP</a:t>
            </a:r>
            <a:r>
              <a:rPr lang="en-US" altLang="zh-CN" sz="1800" b="1" i="1"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rPr>
              <a:t>…</a:t>
            </a:r>
            <a:r>
              <a:rPr lang="en-US" altLang="zh-CN" sz="1800" b="1" i="1" kern="100" spc="-45" dirty="0">
                <a:solidFill>
                  <a:srgbClr val="002060"/>
                </a:solidFill>
                <a:effectLst/>
                <a:latin typeface="Times New Roman" panose="02020603050405020304" pitchFamily="18" charset="0"/>
                <a:ea typeface="宋体" panose="02010600030101010101" pitchFamily="2" charset="-122"/>
              </a:rPr>
              <a:t>significantly improves the sensitivity of the search</a:t>
            </a:r>
            <a:r>
              <a:rPr lang="en-US" altLang="zh-CN" sz="1800" kern="100" spc="-45" dirty="0">
                <a:solidFill>
                  <a:srgbClr val="002060"/>
                </a:solidFill>
                <a:effectLst/>
                <a:latin typeface="Calibri" panose="020F0502020204030204" pitchFamily="34" charset="0"/>
                <a:ea typeface="宋体" panose="02010600030101010101" pitchFamily="2" charset="-122"/>
                <a:cs typeface="Times New Roman" panose="02020603050405020304" pitchFamily="18" charset="0"/>
              </a:rPr>
              <a:t>”</a:t>
            </a:r>
            <a:endParaRPr lang="zh-CN" altLang="en-US" dirty="0"/>
          </a:p>
          <a:p>
            <a:r>
              <a:rPr lang="zh-CN" altLang="en-US" b="1" kern="100" spc="-45" dirty="0">
                <a:solidFill>
                  <a:srgbClr val="FF0000"/>
                </a:solidFill>
                <a:latin typeface="Calibri" panose="020F0502020204030204" pitchFamily="34" charset="0"/>
                <a:ea typeface="宋体" panose="02010600030101010101" pitchFamily="2" charset="-122"/>
                <a:cs typeface="Times New Roman" panose="02020603050405020304" pitchFamily="18" charset="0"/>
              </a:rPr>
              <a:t>“发明的新技术</a:t>
            </a:r>
            <a:r>
              <a:rPr lang="en-US" altLang="zh-CN" b="1" kern="100" spc="-45" dirty="0">
                <a:solidFill>
                  <a:srgbClr val="FF0000"/>
                </a:solidFill>
                <a:latin typeface="Calibri" panose="020F0502020204030204" pitchFamily="34" charset="0"/>
                <a:ea typeface="宋体" panose="02010600030101010101" pitchFamily="2" charset="-122"/>
                <a:cs typeface="Times New Roman" panose="02020603050405020304" pitchFamily="18" charset="0"/>
              </a:rPr>
              <a:t>JUMP</a:t>
            </a:r>
            <a:r>
              <a:rPr lang="zh-CN" altLang="en-US" b="1" kern="100" spc="-45" dirty="0">
                <a:solidFill>
                  <a:srgbClr val="FF0000"/>
                </a:solidFill>
                <a:latin typeface="Calibri" panose="020F0502020204030204" pitchFamily="34" charset="0"/>
                <a:ea typeface="宋体" panose="02010600030101010101" pitchFamily="2" charset="-122"/>
                <a:cs typeface="Times New Roman" panose="02020603050405020304" pitchFamily="18" charset="0"/>
              </a:rPr>
              <a:t>明显的提升了蛋白质组检索的灵敏度”</a:t>
            </a:r>
            <a:endParaRPr lang="en-US" altLang="zh-CN" sz="1800" b="1" kern="100" spc="-45"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5" name="Rectangle 20">
            <a:extLst>
              <a:ext uri="{FF2B5EF4-FFF2-40B4-BE49-F238E27FC236}">
                <a16:creationId xmlns:a16="http://schemas.microsoft.com/office/drawing/2014/main" id="{56EFC943-53F4-E39C-3AB5-259FA9D82E14}"/>
              </a:ext>
            </a:extLst>
          </p:cNvPr>
          <p:cNvSpPr>
            <a:spLocks noChangeArrowheads="1"/>
          </p:cNvSpPr>
          <p:nvPr/>
        </p:nvSpPr>
        <p:spPr bwMode="auto">
          <a:xfrm>
            <a:off x="188784" y="65780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890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2C531754-2665-FAF4-819E-0C4B5BDBB228}"/>
              </a:ext>
            </a:extLst>
          </p:cNvPr>
          <p:cNvGrpSpPr/>
          <p:nvPr/>
        </p:nvGrpSpPr>
        <p:grpSpPr>
          <a:xfrm>
            <a:off x="3236812" y="1596916"/>
            <a:ext cx="2135733" cy="2253926"/>
            <a:chOff x="4421878" y="2193721"/>
            <a:chExt cx="3312091" cy="3311827"/>
          </a:xfrm>
        </p:grpSpPr>
        <p:grpSp>
          <p:nvGrpSpPr>
            <p:cNvPr id="38" name="组合 37">
              <a:extLst>
                <a:ext uri="{FF2B5EF4-FFF2-40B4-BE49-F238E27FC236}">
                  <a16:creationId xmlns:a16="http://schemas.microsoft.com/office/drawing/2014/main" id="{B13F6B37-907D-6FF7-44CA-920951D62988}"/>
                </a:ext>
              </a:extLst>
            </p:cNvPr>
            <p:cNvGrpSpPr/>
            <p:nvPr/>
          </p:nvGrpSpPr>
          <p:grpSpPr>
            <a:xfrm>
              <a:off x="4421878" y="2193721"/>
              <a:ext cx="3312091" cy="3311827"/>
              <a:chOff x="4784878" y="2345722"/>
              <a:chExt cx="3312091" cy="3311827"/>
            </a:xfrm>
          </p:grpSpPr>
          <p:sp>
            <p:nvSpPr>
              <p:cNvPr id="39" name="iS1ide-Freeform: Shape 41">
                <a:extLst>
                  <a:ext uri="{FF2B5EF4-FFF2-40B4-BE49-F238E27FC236}">
                    <a16:creationId xmlns:a16="http://schemas.microsoft.com/office/drawing/2014/main" id="{057E7F55-76CE-3A32-C638-A9C546629B8A}"/>
                  </a:ext>
                </a:extLst>
              </p:cNvPr>
              <p:cNvSpPr/>
              <p:nvPr/>
            </p:nvSpPr>
            <p:spPr bwMode="auto">
              <a:xfrm rot="2184384">
                <a:off x="6733133" y="3134013"/>
                <a:ext cx="1363836" cy="1649989"/>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gradFill flip="none" rotWithShape="1">
                <a:gsLst>
                  <a:gs pos="2000">
                    <a:srgbClr val="11B3ED">
                      <a:lumMod val="60000"/>
                      <a:lumOff val="40000"/>
                    </a:srgbClr>
                  </a:gs>
                  <a:gs pos="50000">
                    <a:srgbClr val="11B3ED">
                      <a:lumMod val="75000"/>
                      <a:shade val="67500"/>
                      <a:satMod val="115000"/>
                    </a:srgbClr>
                  </a:gs>
                  <a:gs pos="100000">
                    <a:srgbClr val="11B3ED">
                      <a:lumMod val="50000"/>
                    </a:srgb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sz="1013">
                  <a:solidFill>
                    <a:srgbClr val="FFFFFF"/>
                  </a:solidFill>
                  <a:latin typeface="Arial"/>
                  <a:ea typeface="黑体"/>
                </a:endParaRPr>
              </a:p>
            </p:txBody>
          </p:sp>
          <p:sp>
            <p:nvSpPr>
              <p:cNvPr id="40" name="iS1ide-Freeform: Shape 42">
                <a:extLst>
                  <a:ext uri="{FF2B5EF4-FFF2-40B4-BE49-F238E27FC236}">
                    <a16:creationId xmlns:a16="http://schemas.microsoft.com/office/drawing/2014/main" id="{144C9257-13CA-4D4C-4B49-082D1076E9DF}"/>
                  </a:ext>
                </a:extLst>
              </p:cNvPr>
              <p:cNvSpPr/>
              <p:nvPr/>
            </p:nvSpPr>
            <p:spPr bwMode="auto">
              <a:xfrm rot="2184384">
                <a:off x="5571750" y="2345722"/>
                <a:ext cx="1650059" cy="1363592"/>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gradFill flip="none" rotWithShape="1">
                <a:gsLst>
                  <a:gs pos="0">
                    <a:srgbClr val="11B3ED">
                      <a:lumMod val="75000"/>
                      <a:shade val="30000"/>
                      <a:satMod val="115000"/>
                    </a:srgbClr>
                  </a:gs>
                  <a:gs pos="50000">
                    <a:srgbClr val="11B3ED">
                      <a:lumMod val="75000"/>
                      <a:shade val="67500"/>
                      <a:satMod val="115000"/>
                    </a:srgbClr>
                  </a:gs>
                  <a:gs pos="100000">
                    <a:srgbClr val="11B3ED">
                      <a:lumMod val="60000"/>
                      <a:lumOff val="40000"/>
                    </a:srgb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sz="1013">
                  <a:solidFill>
                    <a:srgbClr val="FFFFFF"/>
                  </a:solidFill>
                  <a:latin typeface="Arial"/>
                  <a:ea typeface="黑体"/>
                </a:endParaRPr>
              </a:p>
            </p:txBody>
          </p:sp>
          <p:sp>
            <p:nvSpPr>
              <p:cNvPr id="41" name="iS1ide-Freeform: Shape 43">
                <a:extLst>
                  <a:ext uri="{FF2B5EF4-FFF2-40B4-BE49-F238E27FC236}">
                    <a16:creationId xmlns:a16="http://schemas.microsoft.com/office/drawing/2014/main" id="{774B1D07-5436-9076-0225-DC73AF548642}"/>
                  </a:ext>
                </a:extLst>
              </p:cNvPr>
              <p:cNvSpPr/>
              <p:nvPr/>
            </p:nvSpPr>
            <p:spPr bwMode="auto">
              <a:xfrm rot="2184384">
                <a:off x="5658848" y="4296094"/>
                <a:ext cx="1648992" cy="1361455"/>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gradFill flip="none" rotWithShape="1">
                <a:gsLst>
                  <a:gs pos="0">
                    <a:srgbClr val="11B3ED">
                      <a:lumMod val="60000"/>
                      <a:lumOff val="40000"/>
                    </a:srgbClr>
                  </a:gs>
                  <a:gs pos="50000">
                    <a:srgbClr val="11B3ED">
                      <a:lumMod val="75000"/>
                      <a:shade val="67500"/>
                      <a:satMod val="115000"/>
                    </a:srgbClr>
                  </a:gs>
                  <a:gs pos="99000">
                    <a:srgbClr val="002060"/>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sz="1013">
                  <a:solidFill>
                    <a:srgbClr val="FFFFFF"/>
                  </a:solidFill>
                  <a:latin typeface="Arial"/>
                  <a:ea typeface="黑体"/>
                </a:endParaRPr>
              </a:p>
            </p:txBody>
          </p:sp>
          <p:sp>
            <p:nvSpPr>
              <p:cNvPr id="42" name="iS1ide-Freeform: Shape 44">
                <a:extLst>
                  <a:ext uri="{FF2B5EF4-FFF2-40B4-BE49-F238E27FC236}">
                    <a16:creationId xmlns:a16="http://schemas.microsoft.com/office/drawing/2014/main" id="{8B749A04-71DC-0996-700B-8BDC77FDCCE0}"/>
                  </a:ext>
                </a:extLst>
              </p:cNvPr>
              <p:cNvSpPr/>
              <p:nvPr/>
            </p:nvSpPr>
            <p:spPr bwMode="auto">
              <a:xfrm rot="2184384">
                <a:off x="4784878" y="3222148"/>
                <a:ext cx="1361700" cy="1649989"/>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gradFill flip="none" rotWithShape="1">
                <a:gsLst>
                  <a:gs pos="0">
                    <a:srgbClr val="11B3ED">
                      <a:lumMod val="75000"/>
                      <a:shade val="30000"/>
                      <a:satMod val="115000"/>
                    </a:srgbClr>
                  </a:gs>
                  <a:gs pos="50000">
                    <a:srgbClr val="11B3ED">
                      <a:lumMod val="75000"/>
                      <a:shade val="67500"/>
                      <a:satMod val="115000"/>
                    </a:srgbClr>
                  </a:gs>
                  <a:gs pos="100000">
                    <a:srgbClr val="11B3ED">
                      <a:lumMod val="60000"/>
                      <a:lumOff val="40000"/>
                    </a:srgbClr>
                  </a:gs>
                </a:gsLst>
                <a:lin ang="5400000" scaled="1"/>
                <a:tileRect/>
              </a:gra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endParaRPr sz="1013" dirty="0">
                  <a:solidFill>
                    <a:srgbClr val="FFFFFF"/>
                  </a:solidFill>
                  <a:latin typeface="Arial"/>
                  <a:ea typeface="黑体"/>
                </a:endParaRPr>
              </a:p>
            </p:txBody>
          </p:sp>
        </p:grpSp>
        <p:sp>
          <p:nvSpPr>
            <p:cNvPr id="43" name="文本框 64">
              <a:extLst>
                <a:ext uri="{FF2B5EF4-FFF2-40B4-BE49-F238E27FC236}">
                  <a16:creationId xmlns:a16="http://schemas.microsoft.com/office/drawing/2014/main" id="{73B979D8-9175-179C-9597-32D34008572C}"/>
                </a:ext>
              </a:extLst>
            </p:cNvPr>
            <p:cNvSpPr txBox="1"/>
            <p:nvPr/>
          </p:nvSpPr>
          <p:spPr>
            <a:xfrm>
              <a:off x="5485585" y="2821161"/>
              <a:ext cx="1159341" cy="552320"/>
            </a:xfrm>
            <a:prstGeom prst="rect">
              <a:avLst/>
            </a:prstGeom>
            <a:noFill/>
          </p:spPr>
          <p:txBody>
            <a:bodyPr spcFirstLastPara="1" wrap="square" numCol="1" rtlCol="0">
              <a:prstTxWarp prst="textArchUp">
                <a:avLst>
                  <a:gd name="adj" fmla="val 11429373"/>
                </a:avLst>
              </a:prstTxWarp>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350" dirty="0">
                  <a:solidFill>
                    <a:srgbClr val="FFFFFF"/>
                  </a:solidFill>
                  <a:effectLst>
                    <a:glow rad="101600">
                      <a:srgbClr val="FFC000">
                        <a:satMod val="175000"/>
                        <a:alpha val="40000"/>
                      </a:srgbClr>
                    </a:glow>
                  </a:effectLst>
                  <a:latin typeface="微软雅黑" panose="020B0503020204020204" charset="-122"/>
                  <a:ea typeface="黑体"/>
                </a:rPr>
                <a:t>高深度</a:t>
              </a:r>
            </a:p>
          </p:txBody>
        </p:sp>
        <p:sp>
          <p:nvSpPr>
            <p:cNvPr id="44" name="文本框 65">
              <a:extLst>
                <a:ext uri="{FF2B5EF4-FFF2-40B4-BE49-F238E27FC236}">
                  <a16:creationId xmlns:a16="http://schemas.microsoft.com/office/drawing/2014/main" id="{A35829E8-5088-1F8D-3C57-7D52F66D57C8}"/>
                </a:ext>
              </a:extLst>
            </p:cNvPr>
            <p:cNvSpPr txBox="1"/>
            <p:nvPr/>
          </p:nvSpPr>
          <p:spPr>
            <a:xfrm rot="5639381">
              <a:off x="6262385" y="3588131"/>
              <a:ext cx="1159339" cy="552321"/>
            </a:xfrm>
            <a:prstGeom prst="rect">
              <a:avLst/>
            </a:prstGeom>
            <a:noFill/>
            <a:effectLst>
              <a:outerShdw blurRad="50800" dist="50800" dir="5400000" algn="ctr" rotWithShape="0">
                <a:srgbClr val="C00000"/>
              </a:outerShdw>
            </a:effectLst>
          </p:spPr>
          <p:txBody>
            <a:bodyPr spcFirstLastPara="1" wrap="square" numCol="1" rtlCol="0">
              <a:prstTxWarp prst="textArchUp">
                <a:avLst>
                  <a:gd name="adj" fmla="val 9909187"/>
                </a:avLst>
              </a:prstTxWarp>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350" dirty="0">
                  <a:solidFill>
                    <a:srgbClr val="FFFFFF"/>
                  </a:solidFill>
                  <a:effectLst>
                    <a:glow rad="101600">
                      <a:srgbClr val="92D050">
                        <a:satMod val="175000"/>
                        <a:alpha val="40000"/>
                      </a:srgbClr>
                    </a:glow>
                  </a:effectLst>
                  <a:latin typeface="微软雅黑" panose="020B0503020204020204" charset="-122"/>
                  <a:ea typeface="黑体"/>
                </a:rPr>
                <a:t>超灵敏度</a:t>
              </a:r>
            </a:p>
          </p:txBody>
        </p:sp>
        <p:sp>
          <p:nvSpPr>
            <p:cNvPr id="45" name="文本框 67">
              <a:extLst>
                <a:ext uri="{FF2B5EF4-FFF2-40B4-BE49-F238E27FC236}">
                  <a16:creationId xmlns:a16="http://schemas.microsoft.com/office/drawing/2014/main" id="{D4433D7F-4839-D7D1-66F4-7D9A0FBB0D4C}"/>
                </a:ext>
              </a:extLst>
            </p:cNvPr>
            <p:cNvSpPr txBox="1"/>
            <p:nvPr/>
          </p:nvSpPr>
          <p:spPr>
            <a:xfrm rot="5793528">
              <a:off x="4643256" y="3615979"/>
              <a:ext cx="1159339" cy="438443"/>
            </a:xfrm>
            <a:prstGeom prst="rect">
              <a:avLst/>
            </a:prstGeom>
            <a:noFill/>
          </p:spPr>
          <p:txBody>
            <a:bodyPr spcFirstLastPara="1" wrap="square" numCol="1" rtlCol="0">
              <a:prstTxWarp prst="textArchDown">
                <a:avLst>
                  <a:gd name="adj" fmla="val 744188"/>
                </a:avLst>
              </a:prstTxWarp>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350" dirty="0">
                  <a:solidFill>
                    <a:srgbClr val="FFFFFF"/>
                  </a:solidFill>
                  <a:effectLst>
                    <a:glow rad="101600">
                      <a:srgbClr val="1DAE9E">
                        <a:satMod val="175000"/>
                        <a:alpha val="40000"/>
                      </a:srgbClr>
                    </a:glow>
                  </a:effectLst>
                  <a:latin typeface="微软雅黑" panose="020B0503020204020204" charset="-122"/>
                  <a:ea typeface="黑体"/>
                </a:rPr>
                <a:t>高通量</a:t>
              </a:r>
            </a:p>
          </p:txBody>
        </p:sp>
        <p:sp>
          <p:nvSpPr>
            <p:cNvPr id="53" name="文本框 67">
              <a:extLst>
                <a:ext uri="{FF2B5EF4-FFF2-40B4-BE49-F238E27FC236}">
                  <a16:creationId xmlns:a16="http://schemas.microsoft.com/office/drawing/2014/main" id="{B3661AB0-63FA-2754-9F20-72C4CED4E6F5}"/>
                </a:ext>
              </a:extLst>
            </p:cNvPr>
            <p:cNvSpPr txBox="1"/>
            <p:nvPr/>
          </p:nvSpPr>
          <p:spPr>
            <a:xfrm>
              <a:off x="5517510" y="4517849"/>
              <a:ext cx="1159340" cy="438443"/>
            </a:xfrm>
            <a:prstGeom prst="rect">
              <a:avLst/>
            </a:prstGeom>
            <a:noFill/>
          </p:spPr>
          <p:txBody>
            <a:bodyPr spcFirstLastPara="1" wrap="square" numCol="1" rtlCol="0">
              <a:prstTxWarp prst="textArchDown">
                <a:avLst>
                  <a:gd name="adj" fmla="val 744188"/>
                </a:avLst>
              </a:prstTxWarp>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350" dirty="0">
                  <a:solidFill>
                    <a:srgbClr val="FFFFFF"/>
                  </a:solidFill>
                  <a:effectLst>
                    <a:glow rad="101600">
                      <a:srgbClr val="FF7450">
                        <a:satMod val="175000"/>
                        <a:alpha val="40000"/>
                      </a:srgbClr>
                    </a:glow>
                  </a:effectLst>
                  <a:latin typeface="微软雅黑" panose="020B0503020204020204" charset="-122"/>
                  <a:ea typeface="黑体"/>
                </a:rPr>
                <a:t>多组学整合</a:t>
              </a:r>
            </a:p>
          </p:txBody>
        </p:sp>
        <p:pic>
          <p:nvPicPr>
            <p:cNvPr id="60" name="图片 59">
              <a:extLst>
                <a:ext uri="{FF2B5EF4-FFF2-40B4-BE49-F238E27FC236}">
                  <a16:creationId xmlns:a16="http://schemas.microsoft.com/office/drawing/2014/main" id="{FBA50988-E759-4B8C-B954-D9A5BA2B0F3A}"/>
                </a:ext>
              </a:extLst>
            </p:cNvPr>
            <p:cNvPicPr>
              <a:picLocks noChangeAspect="1"/>
            </p:cNvPicPr>
            <p:nvPr/>
          </p:nvPicPr>
          <p:blipFill>
            <a:blip r:embed="rId3"/>
            <a:stretch>
              <a:fillRect/>
            </a:stretch>
          </p:blipFill>
          <p:spPr>
            <a:xfrm>
              <a:off x="5533118" y="3429559"/>
              <a:ext cx="1103292" cy="82010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7" name="Rectangle 20">
            <a:extLst>
              <a:ext uri="{FF2B5EF4-FFF2-40B4-BE49-F238E27FC236}">
                <a16:creationId xmlns:a16="http://schemas.microsoft.com/office/drawing/2014/main" id="{CC5CFB53-EB23-F242-B9F6-09447FD0589E}"/>
              </a:ext>
            </a:extLst>
          </p:cNvPr>
          <p:cNvSpPr>
            <a:spLocks noChangeArrowheads="1"/>
          </p:cNvSpPr>
          <p:nvPr/>
        </p:nvSpPr>
        <p:spPr bwMode="auto">
          <a:xfrm>
            <a:off x="454500" y="650596"/>
            <a:ext cx="8235000" cy="5136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endParaRPr lang="en-US" altLang="en-US" sz="863" kern="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3">
            <a:extLst>
              <a:ext uri="{FF2B5EF4-FFF2-40B4-BE49-F238E27FC236}">
                <a16:creationId xmlns:a16="http://schemas.microsoft.com/office/drawing/2014/main" id="{FCF2410B-1B8B-FE45-1AED-D21AF9E1559E}"/>
              </a:ext>
            </a:extLst>
          </p:cNvPr>
          <p:cNvSpPr txBox="1"/>
          <p:nvPr/>
        </p:nvSpPr>
        <p:spPr>
          <a:xfrm>
            <a:off x="3623490" y="3735393"/>
            <a:ext cx="1405710" cy="323165"/>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150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rPr>
              <a:t>前沿核心技术</a:t>
            </a:r>
            <a:endParaRPr lang="en-US" altLang="zh-CN" sz="150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cxnSp>
        <p:nvCxnSpPr>
          <p:cNvPr id="13" name="直线箭头连接符 12">
            <a:extLst>
              <a:ext uri="{FF2B5EF4-FFF2-40B4-BE49-F238E27FC236}">
                <a16:creationId xmlns:a16="http://schemas.microsoft.com/office/drawing/2014/main" id="{C7008EDD-1021-90BC-65FC-87679942030D}"/>
              </a:ext>
            </a:extLst>
          </p:cNvPr>
          <p:cNvCxnSpPr>
            <a:cxnSpLocks/>
          </p:cNvCxnSpPr>
          <p:nvPr/>
        </p:nvCxnSpPr>
        <p:spPr>
          <a:xfrm flipH="1">
            <a:off x="2844421" y="4065366"/>
            <a:ext cx="688422" cy="148590"/>
          </a:xfrm>
          <a:prstGeom prst="straightConnector1">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0" name="文本框 3">
            <a:extLst>
              <a:ext uri="{FF2B5EF4-FFF2-40B4-BE49-F238E27FC236}">
                <a16:creationId xmlns:a16="http://schemas.microsoft.com/office/drawing/2014/main" id="{3FED145E-3C74-8960-80BB-A2BEE63296C9}"/>
              </a:ext>
            </a:extLst>
          </p:cNvPr>
          <p:cNvSpPr txBox="1"/>
          <p:nvPr/>
        </p:nvSpPr>
        <p:spPr>
          <a:xfrm>
            <a:off x="1626171" y="3683552"/>
            <a:ext cx="1288475" cy="415498"/>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105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rPr>
              <a:t>指导个体化精准靶向治疗</a:t>
            </a:r>
            <a:endParaRPr lang="en-US" altLang="zh-CN" sz="105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26" name="图片 25">
            <a:extLst>
              <a:ext uri="{FF2B5EF4-FFF2-40B4-BE49-F238E27FC236}">
                <a16:creationId xmlns:a16="http://schemas.microsoft.com/office/drawing/2014/main" id="{7033DE98-D230-5F93-CACC-E35657C523E4}"/>
              </a:ext>
            </a:extLst>
          </p:cNvPr>
          <p:cNvPicPr>
            <a:picLocks noChangeAspect="1"/>
          </p:cNvPicPr>
          <p:nvPr/>
        </p:nvPicPr>
        <p:blipFill>
          <a:blip r:embed="rId4"/>
          <a:stretch>
            <a:fillRect/>
          </a:stretch>
        </p:blipFill>
        <p:spPr>
          <a:xfrm>
            <a:off x="1853015" y="4075967"/>
            <a:ext cx="794784" cy="900755"/>
          </a:xfrm>
          <a:prstGeom prst="rect">
            <a:avLst/>
          </a:prstGeom>
        </p:spPr>
      </p:pic>
      <p:grpSp>
        <p:nvGrpSpPr>
          <p:cNvPr id="27" name="组合 26">
            <a:extLst>
              <a:ext uri="{FF2B5EF4-FFF2-40B4-BE49-F238E27FC236}">
                <a16:creationId xmlns:a16="http://schemas.microsoft.com/office/drawing/2014/main" id="{03F558ED-89AC-006E-3B2A-4D0FE8F5D391}"/>
              </a:ext>
            </a:extLst>
          </p:cNvPr>
          <p:cNvGrpSpPr/>
          <p:nvPr/>
        </p:nvGrpSpPr>
        <p:grpSpPr>
          <a:xfrm>
            <a:off x="2134871" y="3302916"/>
            <a:ext cx="271075" cy="369332"/>
            <a:chOff x="1904249" y="2557933"/>
            <a:chExt cx="361433" cy="492442"/>
          </a:xfrm>
        </p:grpSpPr>
        <p:sp>
          <p:nvSpPr>
            <p:cNvPr id="28" name="椭圆 27">
              <a:extLst>
                <a:ext uri="{FF2B5EF4-FFF2-40B4-BE49-F238E27FC236}">
                  <a16:creationId xmlns:a16="http://schemas.microsoft.com/office/drawing/2014/main" id="{2EC28D8E-F55A-33EC-032D-C8052834A762}"/>
                </a:ext>
              </a:extLst>
            </p:cNvPr>
            <p:cNvSpPr/>
            <p:nvPr/>
          </p:nvSpPr>
          <p:spPr>
            <a:xfrm>
              <a:off x="1904249" y="2596194"/>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A0000"/>
                </a:solidFill>
                <a:latin typeface="微软雅黑" panose="020B0503020204020204" pitchFamily="34" charset="-122"/>
                <a:ea typeface="微软雅黑" panose="020B0503020204020204" pitchFamily="34" charset="-122"/>
              </a:endParaRPr>
            </a:p>
          </p:txBody>
        </p:sp>
        <p:sp>
          <p:nvSpPr>
            <p:cNvPr id="29" name="文本框 28">
              <a:extLst>
                <a:ext uri="{FF2B5EF4-FFF2-40B4-BE49-F238E27FC236}">
                  <a16:creationId xmlns:a16="http://schemas.microsoft.com/office/drawing/2014/main" id="{41737DCB-5A06-A18B-E750-6C374DC8D643}"/>
                </a:ext>
              </a:extLst>
            </p:cNvPr>
            <p:cNvSpPr txBox="1"/>
            <p:nvPr/>
          </p:nvSpPr>
          <p:spPr>
            <a:xfrm>
              <a:off x="1905681" y="2557933"/>
              <a:ext cx="360001" cy="492442"/>
            </a:xfrm>
            <a:prstGeom prst="rect">
              <a:avLst/>
            </a:prstGeom>
            <a:noFill/>
          </p:spPr>
          <p:txBody>
            <a:bodyPr wrap="square" rtlCol="0">
              <a:spAutoFit/>
            </a:bodyPr>
            <a:lstStyle/>
            <a:p>
              <a:pPr algn="ctr"/>
              <a:r>
                <a:rPr lang="en-US" altLang="zh-CN" dirty="0">
                  <a:solidFill>
                    <a:srgbClr val="9A0000"/>
                  </a:solidFill>
                  <a:latin typeface="微软雅黑" panose="020B0503020204020204" pitchFamily="34" charset="-122"/>
                  <a:ea typeface="微软雅黑" panose="020B0503020204020204" pitchFamily="34" charset="-122"/>
                </a:rPr>
                <a:t>1</a:t>
              </a:r>
              <a:endParaRPr lang="zh-CN" altLang="en-US" dirty="0">
                <a:solidFill>
                  <a:srgbClr val="9A0000"/>
                </a:solidFill>
                <a:latin typeface="微软雅黑" panose="020B0503020204020204" pitchFamily="34" charset="-122"/>
                <a:ea typeface="微软雅黑" panose="020B0503020204020204" pitchFamily="34" charset="-122"/>
              </a:endParaRPr>
            </a:p>
          </p:txBody>
        </p:sp>
      </p:grpSp>
      <p:sp>
        <p:nvSpPr>
          <p:cNvPr id="30" name="Rectangle 1">
            <a:extLst>
              <a:ext uri="{FF2B5EF4-FFF2-40B4-BE49-F238E27FC236}">
                <a16:creationId xmlns:a16="http://schemas.microsoft.com/office/drawing/2014/main" id="{AE6A5DFF-22B7-DE8B-F6E2-23055E3E45CD}"/>
              </a:ext>
            </a:extLst>
          </p:cNvPr>
          <p:cNvSpPr/>
          <p:nvPr/>
        </p:nvSpPr>
        <p:spPr>
          <a:xfrm>
            <a:off x="1012652" y="4960612"/>
            <a:ext cx="2377223" cy="830997"/>
          </a:xfrm>
          <a:prstGeom prst="rect">
            <a:avLst/>
          </a:prstGeom>
          <a:noFill/>
        </p:spPr>
        <p:txBody>
          <a:bodyPr wrap="square">
            <a:spAutoFit/>
          </a:bodyPr>
          <a:lstStyle/>
          <a:p>
            <a:pPr algn="ctr"/>
            <a:r>
              <a:rPr lang="en-US" altLang="zh-CN" sz="1200" b="1" i="1" dirty="0">
                <a:solidFill>
                  <a:srgbClr val="002060"/>
                </a:solidFill>
                <a:latin typeface="Arial" panose="020B0604020202020204" pitchFamily="34" charset="0"/>
                <a:cs typeface="Arial" panose="020B0604020202020204" pitchFamily="34" charset="0"/>
              </a:rPr>
              <a:t>Nature</a:t>
            </a:r>
            <a:r>
              <a:rPr lang="zh-CN" altLang="en-US" sz="1200" b="1" i="1" dirty="0">
                <a:solidFill>
                  <a:srgbClr val="002060"/>
                </a:solidFill>
                <a:latin typeface="Arial" panose="020B0604020202020204" pitchFamily="34" charset="0"/>
                <a:cs typeface="Arial" panose="020B0604020202020204" pitchFamily="34" charset="0"/>
              </a:rPr>
              <a:t> </a:t>
            </a:r>
            <a:r>
              <a:rPr lang="en-US" altLang="zh-CN" sz="1200" b="1" i="1" dirty="0">
                <a:solidFill>
                  <a:srgbClr val="002060"/>
                </a:solidFill>
                <a:latin typeface="Arial" panose="020B0604020202020204" pitchFamily="34" charset="0"/>
                <a:cs typeface="Arial" panose="020B0604020202020204" pitchFamily="34" charset="0"/>
              </a:rPr>
              <a:t>Communications</a:t>
            </a:r>
            <a:r>
              <a:rPr lang="en-US" altLang="zh-CN" sz="1200" i="1" dirty="0">
                <a:solidFill>
                  <a:srgbClr val="002060"/>
                </a:solidFill>
                <a:latin typeface="Arial" panose="020B0604020202020204" pitchFamily="34" charset="0"/>
                <a:cs typeface="Arial" panose="020B0604020202020204" pitchFamily="34" charset="0"/>
              </a:rPr>
              <a:t>. 2019</a:t>
            </a:r>
            <a:endParaRPr lang="en-US" altLang="zh-CN" sz="1200" b="1" i="1" dirty="0">
              <a:solidFill>
                <a:srgbClr val="002060"/>
              </a:solidFill>
              <a:latin typeface="Arial" panose="020B0604020202020204" pitchFamily="34" charset="0"/>
              <a:cs typeface="Arial" panose="020B0604020202020204" pitchFamily="34" charset="0"/>
            </a:endParaRPr>
          </a:p>
          <a:p>
            <a:pPr algn="ctr"/>
            <a:r>
              <a:rPr lang="en-US" altLang="zh-CN" sz="1200" b="1" i="1" dirty="0">
                <a:solidFill>
                  <a:srgbClr val="002060"/>
                </a:solidFill>
                <a:latin typeface="Arial" panose="020B0604020202020204" pitchFamily="34" charset="0"/>
                <a:cs typeface="Arial" panose="020B0604020202020204" pitchFamily="34" charset="0"/>
              </a:rPr>
              <a:t>Cancer</a:t>
            </a:r>
            <a:r>
              <a:rPr lang="zh-CN" altLang="en-US" sz="1200" b="1" i="1" dirty="0">
                <a:solidFill>
                  <a:srgbClr val="002060"/>
                </a:solidFill>
                <a:latin typeface="Arial" panose="020B0604020202020204" pitchFamily="34" charset="0"/>
                <a:cs typeface="Arial" panose="020B0604020202020204" pitchFamily="34" charset="0"/>
              </a:rPr>
              <a:t> </a:t>
            </a:r>
            <a:r>
              <a:rPr lang="en-US" altLang="zh-CN" sz="1200" b="1" i="1" dirty="0">
                <a:solidFill>
                  <a:srgbClr val="002060"/>
                </a:solidFill>
                <a:latin typeface="Arial" panose="020B0604020202020204" pitchFamily="34" charset="0"/>
                <a:cs typeface="Arial" panose="020B0604020202020204" pitchFamily="34" charset="0"/>
              </a:rPr>
              <a:t>Cell</a:t>
            </a:r>
            <a:r>
              <a:rPr lang="en-US" altLang="zh-CN" sz="1200" i="1" dirty="0">
                <a:solidFill>
                  <a:srgbClr val="002060"/>
                </a:solidFill>
                <a:latin typeface="Arial" panose="020B0604020202020204" pitchFamily="34" charset="0"/>
                <a:cs typeface="Arial" panose="020B0604020202020204" pitchFamily="34" charset="0"/>
              </a:rPr>
              <a:t>. 2018</a:t>
            </a:r>
            <a:r>
              <a:rPr lang="zh-CN" altLang="en-US" sz="1200" i="1" dirty="0">
                <a:solidFill>
                  <a:srgbClr val="002060"/>
                </a:solidFill>
                <a:latin typeface="Arial" panose="020B0604020202020204" pitchFamily="34" charset="0"/>
                <a:cs typeface="Arial" panose="020B0604020202020204" pitchFamily="34" charset="0"/>
              </a:rPr>
              <a:t> </a:t>
            </a:r>
            <a:endParaRPr lang="en-US" altLang="zh-CN" sz="120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ctr"/>
            <a:r>
              <a:rPr lang="zh-CN" altLang="en-US" sz="120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rPr>
              <a:t>成果已进入美国二期临床实验</a:t>
            </a:r>
            <a:endParaRPr lang="en-US" altLang="zh-CN" sz="120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ctr"/>
            <a:endParaRPr lang="en-US" altLang="ja-JP" sz="1200" i="1" dirty="0">
              <a:solidFill>
                <a:srgbClr val="002060"/>
              </a:solidFill>
              <a:latin typeface="Arial" panose="020B0604020202020204" pitchFamily="34" charset="0"/>
              <a:cs typeface="Arial" panose="020B0604020202020204" pitchFamily="34" charset="0"/>
            </a:endParaRPr>
          </a:p>
        </p:txBody>
      </p:sp>
      <p:cxnSp>
        <p:nvCxnSpPr>
          <p:cNvPr id="32" name="直线箭头连接符 31">
            <a:extLst>
              <a:ext uri="{FF2B5EF4-FFF2-40B4-BE49-F238E27FC236}">
                <a16:creationId xmlns:a16="http://schemas.microsoft.com/office/drawing/2014/main" id="{3804A38F-E35F-5398-7579-38AB23F50214}"/>
              </a:ext>
            </a:extLst>
          </p:cNvPr>
          <p:cNvCxnSpPr>
            <a:cxnSpLocks/>
          </p:cNvCxnSpPr>
          <p:nvPr/>
        </p:nvCxnSpPr>
        <p:spPr>
          <a:xfrm>
            <a:off x="4327223" y="4105345"/>
            <a:ext cx="0" cy="299360"/>
          </a:xfrm>
          <a:prstGeom prst="straightConnector1">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文本框 3">
            <a:extLst>
              <a:ext uri="{FF2B5EF4-FFF2-40B4-BE49-F238E27FC236}">
                <a16:creationId xmlns:a16="http://schemas.microsoft.com/office/drawing/2014/main" id="{1058E818-693E-960B-F76B-F364B17140E1}"/>
              </a:ext>
            </a:extLst>
          </p:cNvPr>
          <p:cNvSpPr txBox="1"/>
          <p:nvPr/>
        </p:nvSpPr>
        <p:spPr>
          <a:xfrm>
            <a:off x="3684580" y="4497349"/>
            <a:ext cx="1288475" cy="415498"/>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105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rPr>
              <a:t>靶向药耐药机理和联药策略</a:t>
            </a:r>
            <a:endParaRPr lang="en-US" altLang="zh-CN" sz="105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37" name="组合 36">
            <a:extLst>
              <a:ext uri="{FF2B5EF4-FFF2-40B4-BE49-F238E27FC236}">
                <a16:creationId xmlns:a16="http://schemas.microsoft.com/office/drawing/2014/main" id="{C6EC2CC0-278B-340E-5552-DD54F4B701A2}"/>
              </a:ext>
            </a:extLst>
          </p:cNvPr>
          <p:cNvGrpSpPr/>
          <p:nvPr/>
        </p:nvGrpSpPr>
        <p:grpSpPr>
          <a:xfrm>
            <a:off x="3972210" y="4096495"/>
            <a:ext cx="271075" cy="369332"/>
            <a:chOff x="1904249" y="2557933"/>
            <a:chExt cx="361433" cy="492442"/>
          </a:xfrm>
        </p:grpSpPr>
        <p:sp>
          <p:nvSpPr>
            <p:cNvPr id="46" name="椭圆 45">
              <a:extLst>
                <a:ext uri="{FF2B5EF4-FFF2-40B4-BE49-F238E27FC236}">
                  <a16:creationId xmlns:a16="http://schemas.microsoft.com/office/drawing/2014/main" id="{69476EA7-10DF-988F-8511-3254DFC5557E}"/>
                </a:ext>
              </a:extLst>
            </p:cNvPr>
            <p:cNvSpPr/>
            <p:nvPr/>
          </p:nvSpPr>
          <p:spPr>
            <a:xfrm>
              <a:off x="1904249" y="2596194"/>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A0000"/>
                </a:solidFill>
                <a:latin typeface="微软雅黑" panose="020B0503020204020204" pitchFamily="34" charset="-122"/>
                <a:ea typeface="微软雅黑" panose="020B0503020204020204" pitchFamily="34" charset="-122"/>
              </a:endParaRPr>
            </a:p>
          </p:txBody>
        </p:sp>
        <p:sp>
          <p:nvSpPr>
            <p:cNvPr id="47" name="文本框 46">
              <a:extLst>
                <a:ext uri="{FF2B5EF4-FFF2-40B4-BE49-F238E27FC236}">
                  <a16:creationId xmlns:a16="http://schemas.microsoft.com/office/drawing/2014/main" id="{B6C6E9D7-7BA7-8C4D-E35F-D3522A75ACE6}"/>
                </a:ext>
              </a:extLst>
            </p:cNvPr>
            <p:cNvSpPr txBox="1"/>
            <p:nvPr/>
          </p:nvSpPr>
          <p:spPr>
            <a:xfrm>
              <a:off x="1905681" y="2557933"/>
              <a:ext cx="360001" cy="492442"/>
            </a:xfrm>
            <a:prstGeom prst="rect">
              <a:avLst/>
            </a:prstGeom>
            <a:noFill/>
          </p:spPr>
          <p:txBody>
            <a:bodyPr wrap="square" rtlCol="0">
              <a:spAutoFit/>
            </a:bodyPr>
            <a:lstStyle/>
            <a:p>
              <a:pPr algn="ctr"/>
              <a:r>
                <a:rPr lang="en-US" altLang="zh-CN" dirty="0">
                  <a:solidFill>
                    <a:srgbClr val="9A0000"/>
                  </a:solidFill>
                  <a:latin typeface="微软雅黑" panose="020B0503020204020204" pitchFamily="34" charset="-122"/>
                  <a:ea typeface="微软雅黑" panose="020B0503020204020204" pitchFamily="34" charset="-122"/>
                </a:rPr>
                <a:t>2</a:t>
              </a:r>
              <a:endParaRPr lang="zh-CN" altLang="en-US" dirty="0">
                <a:solidFill>
                  <a:srgbClr val="9A0000"/>
                </a:solidFill>
                <a:latin typeface="微软雅黑" panose="020B0503020204020204" pitchFamily="34" charset="-122"/>
                <a:ea typeface="微软雅黑" panose="020B0503020204020204" pitchFamily="34" charset="-122"/>
              </a:endParaRPr>
            </a:p>
          </p:txBody>
        </p:sp>
      </p:grpSp>
      <p:pic>
        <p:nvPicPr>
          <p:cNvPr id="48" name="图片 47">
            <a:extLst>
              <a:ext uri="{FF2B5EF4-FFF2-40B4-BE49-F238E27FC236}">
                <a16:creationId xmlns:a16="http://schemas.microsoft.com/office/drawing/2014/main" id="{31A20765-7F0D-6F72-88B7-AD5C68041061}"/>
              </a:ext>
            </a:extLst>
          </p:cNvPr>
          <p:cNvPicPr>
            <a:picLocks noChangeAspect="1"/>
          </p:cNvPicPr>
          <p:nvPr/>
        </p:nvPicPr>
        <p:blipFill>
          <a:blip r:embed="rId5"/>
          <a:stretch>
            <a:fillRect/>
          </a:stretch>
        </p:blipFill>
        <p:spPr>
          <a:xfrm>
            <a:off x="3721767" y="4916686"/>
            <a:ext cx="1130678" cy="424265"/>
          </a:xfrm>
          <a:prstGeom prst="rect">
            <a:avLst/>
          </a:prstGeom>
        </p:spPr>
      </p:pic>
      <p:sp>
        <p:nvSpPr>
          <p:cNvPr id="49" name="Rectangle 1">
            <a:extLst>
              <a:ext uri="{FF2B5EF4-FFF2-40B4-BE49-F238E27FC236}">
                <a16:creationId xmlns:a16="http://schemas.microsoft.com/office/drawing/2014/main" id="{2D79AF99-DF4F-0238-56E9-17CB49181300}"/>
              </a:ext>
            </a:extLst>
          </p:cNvPr>
          <p:cNvSpPr/>
          <p:nvPr/>
        </p:nvSpPr>
        <p:spPr>
          <a:xfrm>
            <a:off x="3593675" y="5367961"/>
            <a:ext cx="1405713" cy="461665"/>
          </a:xfrm>
          <a:prstGeom prst="rect">
            <a:avLst/>
          </a:prstGeom>
          <a:noFill/>
        </p:spPr>
        <p:txBody>
          <a:bodyPr wrap="square">
            <a:spAutoFit/>
          </a:bodyPr>
          <a:lstStyle/>
          <a:p>
            <a:pPr algn="ctr"/>
            <a:r>
              <a:rPr lang="en-US" altLang="zh-CN" sz="1200" b="1" i="1" dirty="0">
                <a:solidFill>
                  <a:srgbClr val="002060"/>
                </a:solidFill>
                <a:latin typeface="Arial" panose="020B0604020202020204" pitchFamily="34" charset="0"/>
                <a:cs typeface="Arial" panose="020B0604020202020204" pitchFamily="34" charset="0"/>
              </a:rPr>
              <a:t>PNAS</a:t>
            </a:r>
            <a:r>
              <a:rPr lang="en-US" altLang="zh-CN" sz="1200" i="1" dirty="0">
                <a:solidFill>
                  <a:srgbClr val="002060"/>
                </a:solidFill>
                <a:latin typeface="Arial" panose="020B0604020202020204" pitchFamily="34" charset="0"/>
                <a:cs typeface="Arial" panose="020B0604020202020204" pitchFamily="34" charset="0"/>
              </a:rPr>
              <a:t>. 2023</a:t>
            </a:r>
            <a:r>
              <a:rPr lang="zh-CN" altLang="en-US" sz="1200" i="1" dirty="0">
                <a:solidFill>
                  <a:srgbClr val="002060"/>
                </a:solidFill>
                <a:latin typeface="Arial" panose="020B0604020202020204" pitchFamily="34" charset="0"/>
                <a:cs typeface="Arial" panose="020B0604020202020204" pitchFamily="34" charset="0"/>
              </a:rPr>
              <a:t> </a:t>
            </a:r>
            <a:endParaRPr lang="en-US" altLang="zh-CN" sz="1200" i="1" dirty="0">
              <a:solidFill>
                <a:srgbClr val="002060"/>
              </a:solidFill>
              <a:latin typeface="Arial" panose="020B0604020202020204" pitchFamily="34" charset="0"/>
              <a:cs typeface="Arial" panose="020B0604020202020204" pitchFamily="34" charset="0"/>
            </a:endParaRPr>
          </a:p>
          <a:p>
            <a:pPr algn="ctr"/>
            <a:endParaRPr lang="en-US" altLang="ja-JP" sz="1200" i="1" dirty="0">
              <a:solidFill>
                <a:srgbClr val="002060"/>
              </a:solidFill>
              <a:latin typeface="Arial" panose="020B0604020202020204" pitchFamily="34" charset="0"/>
              <a:cs typeface="Arial" panose="020B0604020202020204" pitchFamily="34" charset="0"/>
            </a:endParaRPr>
          </a:p>
        </p:txBody>
      </p:sp>
      <p:cxnSp>
        <p:nvCxnSpPr>
          <p:cNvPr id="51" name="直线箭头连接符 50">
            <a:extLst>
              <a:ext uri="{FF2B5EF4-FFF2-40B4-BE49-F238E27FC236}">
                <a16:creationId xmlns:a16="http://schemas.microsoft.com/office/drawing/2014/main" id="{411DFF5F-7926-48C7-1471-2D42E7D5B5CE}"/>
              </a:ext>
            </a:extLst>
          </p:cNvPr>
          <p:cNvCxnSpPr>
            <a:cxnSpLocks/>
          </p:cNvCxnSpPr>
          <p:nvPr/>
        </p:nvCxnSpPr>
        <p:spPr>
          <a:xfrm>
            <a:off x="4910973" y="4082793"/>
            <a:ext cx="615244" cy="220773"/>
          </a:xfrm>
          <a:prstGeom prst="straightConnector1">
            <a:avLst/>
          </a:prstGeom>
          <a:ln w="381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6" name="文本框 3">
            <a:extLst>
              <a:ext uri="{FF2B5EF4-FFF2-40B4-BE49-F238E27FC236}">
                <a16:creationId xmlns:a16="http://schemas.microsoft.com/office/drawing/2014/main" id="{05F5D68A-55A4-FBF6-0DE4-4559A363AD02}"/>
              </a:ext>
            </a:extLst>
          </p:cNvPr>
          <p:cNvSpPr txBox="1"/>
          <p:nvPr/>
        </p:nvSpPr>
        <p:spPr>
          <a:xfrm>
            <a:off x="5853426" y="3912051"/>
            <a:ext cx="1288475" cy="415498"/>
          </a:xfrm>
          <a:prstGeom prst="rect">
            <a:avLst/>
          </a:prstGeom>
          <a:noFill/>
        </p:spPr>
        <p:txBody>
          <a:bodyPr wrap="square" rtlCol="0" anchor="t">
            <a:spAutoFit/>
          </a:bodyPr>
          <a:lstStyle/>
          <a:p>
            <a:pPr algn="ctr" eaLnBrk="1" hangingPunct="1">
              <a:spcBef>
                <a:spcPct val="0"/>
              </a:spcBef>
              <a:buFont typeface="Arial" panose="020B0604020202020204" pitchFamily="34" charset="0"/>
              <a:buNone/>
            </a:pPr>
            <a:r>
              <a:rPr lang="zh-CN" altLang="en-US" sz="105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rPr>
              <a:t>解析系统性疾病的血液生态</a:t>
            </a:r>
            <a:endParaRPr lang="en-US" altLang="zh-CN" sz="105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57" name="组合 56">
            <a:extLst>
              <a:ext uri="{FF2B5EF4-FFF2-40B4-BE49-F238E27FC236}">
                <a16:creationId xmlns:a16="http://schemas.microsoft.com/office/drawing/2014/main" id="{1E1DECD4-F45A-1ED6-B365-C2BD0087E9B6}"/>
              </a:ext>
            </a:extLst>
          </p:cNvPr>
          <p:cNvGrpSpPr/>
          <p:nvPr/>
        </p:nvGrpSpPr>
        <p:grpSpPr>
          <a:xfrm>
            <a:off x="6331443" y="3573020"/>
            <a:ext cx="271075" cy="369332"/>
            <a:chOff x="1904249" y="2557933"/>
            <a:chExt cx="361433" cy="492442"/>
          </a:xfrm>
        </p:grpSpPr>
        <p:sp>
          <p:nvSpPr>
            <p:cNvPr id="58" name="椭圆 57">
              <a:extLst>
                <a:ext uri="{FF2B5EF4-FFF2-40B4-BE49-F238E27FC236}">
                  <a16:creationId xmlns:a16="http://schemas.microsoft.com/office/drawing/2014/main" id="{8472F83C-F637-ADBD-A314-554C9BA598E0}"/>
                </a:ext>
              </a:extLst>
            </p:cNvPr>
            <p:cNvSpPr/>
            <p:nvPr/>
          </p:nvSpPr>
          <p:spPr>
            <a:xfrm>
              <a:off x="1904249" y="2596194"/>
              <a:ext cx="360000" cy="36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9A0000"/>
                </a:solidFill>
                <a:latin typeface="微软雅黑" panose="020B0503020204020204" pitchFamily="34" charset="-122"/>
                <a:ea typeface="微软雅黑" panose="020B0503020204020204" pitchFamily="34" charset="-122"/>
              </a:endParaRPr>
            </a:p>
          </p:txBody>
        </p:sp>
        <p:sp>
          <p:nvSpPr>
            <p:cNvPr id="59" name="文本框 58">
              <a:extLst>
                <a:ext uri="{FF2B5EF4-FFF2-40B4-BE49-F238E27FC236}">
                  <a16:creationId xmlns:a16="http://schemas.microsoft.com/office/drawing/2014/main" id="{1FD96878-FCFE-9824-E7A4-6F93940EDC64}"/>
                </a:ext>
              </a:extLst>
            </p:cNvPr>
            <p:cNvSpPr txBox="1"/>
            <p:nvPr/>
          </p:nvSpPr>
          <p:spPr>
            <a:xfrm>
              <a:off x="1905681" y="2557933"/>
              <a:ext cx="360001" cy="492442"/>
            </a:xfrm>
            <a:prstGeom prst="rect">
              <a:avLst/>
            </a:prstGeom>
            <a:noFill/>
          </p:spPr>
          <p:txBody>
            <a:bodyPr wrap="square" rtlCol="0">
              <a:spAutoFit/>
            </a:bodyPr>
            <a:lstStyle/>
            <a:p>
              <a:pPr algn="ctr"/>
              <a:r>
                <a:rPr lang="en-US" altLang="zh-CN" dirty="0">
                  <a:solidFill>
                    <a:srgbClr val="9A0000"/>
                  </a:solidFill>
                  <a:latin typeface="微软雅黑" panose="020B0503020204020204" pitchFamily="34" charset="-122"/>
                  <a:ea typeface="微软雅黑" panose="020B0503020204020204" pitchFamily="34" charset="-122"/>
                </a:rPr>
                <a:t>3</a:t>
              </a:r>
              <a:endParaRPr lang="zh-CN" altLang="en-US" dirty="0">
                <a:solidFill>
                  <a:srgbClr val="9A0000"/>
                </a:solidFill>
                <a:latin typeface="微软雅黑" panose="020B0503020204020204" pitchFamily="34" charset="-122"/>
                <a:ea typeface="微软雅黑" panose="020B0503020204020204" pitchFamily="34" charset="-122"/>
              </a:endParaRPr>
            </a:p>
          </p:txBody>
        </p:sp>
      </p:grpSp>
      <p:pic>
        <p:nvPicPr>
          <p:cNvPr id="61" name="图片 60">
            <a:extLst>
              <a:ext uri="{FF2B5EF4-FFF2-40B4-BE49-F238E27FC236}">
                <a16:creationId xmlns:a16="http://schemas.microsoft.com/office/drawing/2014/main" id="{8A9E24F7-7289-2EB5-4773-B1A42DBDA0FF}"/>
              </a:ext>
            </a:extLst>
          </p:cNvPr>
          <p:cNvPicPr>
            <a:picLocks noChangeAspect="1"/>
          </p:cNvPicPr>
          <p:nvPr/>
        </p:nvPicPr>
        <p:blipFill>
          <a:blip r:embed="rId6"/>
          <a:stretch>
            <a:fillRect/>
          </a:stretch>
        </p:blipFill>
        <p:spPr>
          <a:xfrm>
            <a:off x="5975977" y="4328576"/>
            <a:ext cx="1043372" cy="720960"/>
          </a:xfrm>
          <a:prstGeom prst="rect">
            <a:avLst/>
          </a:prstGeom>
        </p:spPr>
      </p:pic>
      <p:sp>
        <p:nvSpPr>
          <p:cNvPr id="63" name="Rectangle 1">
            <a:extLst>
              <a:ext uri="{FF2B5EF4-FFF2-40B4-BE49-F238E27FC236}">
                <a16:creationId xmlns:a16="http://schemas.microsoft.com/office/drawing/2014/main" id="{E15D9D5C-38A1-B4CD-0BD5-B3465800B5B9}"/>
              </a:ext>
            </a:extLst>
          </p:cNvPr>
          <p:cNvSpPr/>
          <p:nvPr/>
        </p:nvSpPr>
        <p:spPr>
          <a:xfrm>
            <a:off x="5853426" y="5106936"/>
            <a:ext cx="1304878" cy="461665"/>
          </a:xfrm>
          <a:prstGeom prst="rect">
            <a:avLst/>
          </a:prstGeom>
          <a:noFill/>
        </p:spPr>
        <p:txBody>
          <a:bodyPr wrap="square">
            <a:spAutoFit/>
          </a:bodyPr>
          <a:lstStyle/>
          <a:p>
            <a:pPr algn="ctr"/>
            <a:r>
              <a:rPr lang="en-US" altLang="zh-CN" sz="1200" b="1" i="1" dirty="0">
                <a:solidFill>
                  <a:srgbClr val="002060"/>
                </a:solidFill>
                <a:latin typeface="Arial" panose="020B0604020202020204" pitchFamily="34" charset="0"/>
                <a:cs typeface="Arial" panose="020B0604020202020204" pitchFamily="34" charset="0"/>
              </a:rPr>
              <a:t>Immunity</a:t>
            </a:r>
            <a:r>
              <a:rPr lang="en-US" altLang="zh-CN" sz="1200" i="1" dirty="0">
                <a:solidFill>
                  <a:srgbClr val="002060"/>
                </a:solidFill>
                <a:latin typeface="Arial" panose="020B0604020202020204" pitchFamily="34" charset="0"/>
                <a:cs typeface="Arial" panose="020B0604020202020204" pitchFamily="34" charset="0"/>
              </a:rPr>
              <a:t>. 2023</a:t>
            </a:r>
            <a:r>
              <a:rPr lang="zh-CN" altLang="en-US" sz="1200" i="1" dirty="0">
                <a:solidFill>
                  <a:srgbClr val="002060"/>
                </a:solidFill>
                <a:latin typeface="Arial" panose="020B0604020202020204" pitchFamily="34" charset="0"/>
                <a:cs typeface="Arial" panose="020B0604020202020204" pitchFamily="34" charset="0"/>
              </a:rPr>
              <a:t> </a:t>
            </a:r>
            <a:endParaRPr lang="en-US" altLang="zh-CN" sz="1200" i="1" dirty="0">
              <a:solidFill>
                <a:srgbClr val="002060"/>
              </a:solidFill>
              <a:latin typeface="Arial" panose="020B0604020202020204" pitchFamily="34" charset="0"/>
              <a:cs typeface="Arial" panose="020B0604020202020204" pitchFamily="34" charset="0"/>
            </a:endParaRPr>
          </a:p>
          <a:p>
            <a:pPr algn="ctr"/>
            <a:r>
              <a:rPr lang="zh-CN" altLang="en-US" sz="1200" b="1" dirty="0">
                <a:solidFill>
                  <a:srgbClr val="9A0000"/>
                </a:solidFill>
                <a:latin typeface="Times New Roman" panose="02020603050405020304" pitchFamily="18" charset="0"/>
                <a:ea typeface="微软雅黑" panose="020B0503020204020204" pitchFamily="34" charset="-122"/>
                <a:cs typeface="Times New Roman" panose="02020603050405020304" pitchFamily="18" charset="0"/>
                <a:sym typeface="+mn-ea"/>
              </a:rPr>
              <a:t>（封面故事）</a:t>
            </a:r>
            <a:endParaRPr lang="en-US" altLang="ja-JP" sz="1200" i="1" dirty="0">
              <a:solidFill>
                <a:srgbClr val="002060"/>
              </a:solidFill>
              <a:latin typeface="Arial" panose="020B0604020202020204" pitchFamily="34" charset="0"/>
              <a:cs typeface="Arial" panose="020B0604020202020204" pitchFamily="34" charset="0"/>
            </a:endParaRPr>
          </a:p>
        </p:txBody>
      </p:sp>
      <p:sp>
        <p:nvSpPr>
          <p:cNvPr id="64" name="矩形 63">
            <a:extLst>
              <a:ext uri="{FF2B5EF4-FFF2-40B4-BE49-F238E27FC236}">
                <a16:creationId xmlns:a16="http://schemas.microsoft.com/office/drawing/2014/main" id="{38B23133-1050-291F-A400-A3C70B9A84BB}"/>
              </a:ext>
            </a:extLst>
          </p:cNvPr>
          <p:cNvSpPr/>
          <p:nvPr/>
        </p:nvSpPr>
        <p:spPr>
          <a:xfrm>
            <a:off x="5793346" y="3539125"/>
            <a:ext cx="1405713" cy="2267417"/>
          </a:xfrm>
          <a:prstGeom prst="rect">
            <a:avLst/>
          </a:prstGeom>
          <a:noFill/>
          <a:ln w="28575">
            <a:solidFill>
              <a:srgbClr val="9A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2" name="Title 1">
            <a:extLst>
              <a:ext uri="{FF2B5EF4-FFF2-40B4-BE49-F238E27FC236}">
                <a16:creationId xmlns:a16="http://schemas.microsoft.com/office/drawing/2014/main" id="{012BD826-4123-A84A-38EB-ED1559D9CF4F}"/>
              </a:ext>
            </a:extLst>
          </p:cNvPr>
          <p:cNvSpPr txBox="1"/>
          <p:nvPr/>
        </p:nvSpPr>
        <p:spPr>
          <a:xfrm>
            <a:off x="414744" y="76200"/>
            <a:ext cx="8235000" cy="493354"/>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700" b="1" dirty="0">
                <a:solidFill>
                  <a:srgbClr val="9A0000"/>
                </a:solidFill>
                <a:latin typeface="微软雅黑" panose="020B0503020204020204" charset="-122"/>
                <a:ea typeface="微软雅黑" panose="020B0503020204020204" charset="-122"/>
                <a:cs typeface="+mn-cs"/>
              </a:rPr>
              <a:t>应用前沿组学技术解决生物医学关键问题</a:t>
            </a:r>
            <a:endParaRPr lang="zh-CN" altLang="en-US" sz="2700" b="1" dirty="0">
              <a:solidFill>
                <a:srgbClr val="9A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870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p:nvPr/>
        </p:nvSpPr>
        <p:spPr>
          <a:xfrm>
            <a:off x="0" y="-72550"/>
            <a:ext cx="9143999" cy="1164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srgbClr val="002060"/>
                </a:solidFill>
                <a:latin typeface="微软雅黑" panose="020B0503020204020204" charset="-122"/>
                <a:ea typeface="微软雅黑" panose="020B0503020204020204" charset="-122"/>
              </a:rPr>
              <a:t>A Swift Launching of Collaborative Project</a:t>
            </a:r>
            <a:endParaRPr lang="ja-JP" altLang="en-US" sz="2800" b="1" dirty="0">
              <a:solidFill>
                <a:srgbClr val="002060"/>
              </a:solidFill>
              <a:latin typeface="微软雅黑" panose="020B0503020204020204" charset="-122"/>
              <a:ea typeface="微软雅黑" panose="020B0503020204020204" charset="-122"/>
            </a:endParaRPr>
          </a:p>
        </p:txBody>
      </p:sp>
      <p:sp>
        <p:nvSpPr>
          <p:cNvPr id="18" name="Rectangle 20">
            <a:extLst>
              <a:ext uri="{FF2B5EF4-FFF2-40B4-BE49-F238E27FC236}">
                <a16:creationId xmlns:a16="http://schemas.microsoft.com/office/drawing/2014/main" id="{7F371AD1-0BD1-0A75-7AB0-4E5363F3A6D2}"/>
              </a:ext>
            </a:extLst>
          </p:cNvPr>
          <p:cNvSpPr>
            <a:spLocks noChangeArrowheads="1"/>
          </p:cNvSpPr>
          <p:nvPr/>
        </p:nvSpPr>
        <p:spPr bwMode="auto">
          <a:xfrm>
            <a:off x="188784" y="981655"/>
            <a:ext cx="8784710" cy="68482"/>
          </a:xfrm>
          <a:prstGeom prst="rect">
            <a:avLst/>
          </a:prstGeom>
          <a:gradFill flip="none" rotWithShape="1">
            <a:gsLst>
              <a:gs pos="98333">
                <a:srgbClr val="FF0000"/>
              </a:gs>
              <a:gs pos="54000">
                <a:sysClr val="windowText" lastClr="000000"/>
              </a:gs>
              <a:gs pos="0">
                <a:srgbClr val="FF0000"/>
              </a:gs>
            </a:gsLst>
            <a:lin ang="2700000" scaled="0"/>
            <a:tileRect/>
          </a:gradFill>
          <a:ln w="9525">
            <a:noFill/>
            <a:miter lim="800000"/>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None/>
            </a:pPr>
            <a:endParaRPr lang="en-US" altLang="en-US" sz="1150" kern="0">
              <a:solidFill>
                <a:prstClr val="black"/>
              </a:solidFill>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9C770439-D257-D606-4F71-2FEF1BBF1E58}"/>
              </a:ext>
            </a:extLst>
          </p:cNvPr>
          <p:cNvPicPr>
            <a:picLocks noChangeAspect="1"/>
          </p:cNvPicPr>
          <p:nvPr/>
        </p:nvPicPr>
        <p:blipFill>
          <a:blip r:embed="rId3"/>
          <a:stretch>
            <a:fillRect/>
          </a:stretch>
        </p:blipFill>
        <p:spPr>
          <a:xfrm>
            <a:off x="325943" y="3422065"/>
            <a:ext cx="3342674" cy="32093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a:extLst>
              <a:ext uri="{FF2B5EF4-FFF2-40B4-BE49-F238E27FC236}">
                <a16:creationId xmlns:a16="http://schemas.microsoft.com/office/drawing/2014/main" id="{9F1467A6-4988-2729-CEC0-995ECB9BBF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810" y="1154125"/>
            <a:ext cx="1181129" cy="163227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6">
            <a:extLst>
              <a:ext uri="{FF2B5EF4-FFF2-40B4-BE49-F238E27FC236}">
                <a16:creationId xmlns:a16="http://schemas.microsoft.com/office/drawing/2014/main" id="{D13603FB-E984-6AE4-5E7E-59DD3E6C5607}"/>
              </a:ext>
            </a:extLst>
          </p:cNvPr>
          <p:cNvSpPr/>
          <p:nvPr/>
        </p:nvSpPr>
        <p:spPr>
          <a:xfrm>
            <a:off x="6016739" y="2781205"/>
            <a:ext cx="1617284" cy="323165"/>
          </a:xfrm>
          <a:prstGeom prst="rect">
            <a:avLst/>
          </a:prstGeom>
        </p:spPr>
        <p:txBody>
          <a:bodyPr wrap="square">
            <a:spAutoFit/>
          </a:bodyPr>
          <a:lstStyle/>
          <a:p>
            <a:r>
              <a:rPr lang="en-US" altLang="zh-CN" sz="1500" b="1" dirty="0">
                <a:solidFill>
                  <a:srgbClr val="C00000"/>
                </a:solidFill>
                <a:latin typeface="微软雅黑" panose="020B0503020204020204" charset="-122"/>
                <a:ea typeface="微软雅黑" panose="020B0503020204020204" charset="-122"/>
              </a:rPr>
              <a:t>Dr. Tao Cheng</a:t>
            </a:r>
          </a:p>
        </p:txBody>
      </p:sp>
      <p:sp>
        <p:nvSpPr>
          <p:cNvPr id="16" name="文本框 15">
            <a:extLst>
              <a:ext uri="{FF2B5EF4-FFF2-40B4-BE49-F238E27FC236}">
                <a16:creationId xmlns:a16="http://schemas.microsoft.com/office/drawing/2014/main" id="{38090D96-E2AA-EF68-E025-B27D9AA59223}"/>
              </a:ext>
            </a:extLst>
          </p:cNvPr>
          <p:cNvSpPr txBox="1"/>
          <p:nvPr/>
        </p:nvSpPr>
        <p:spPr>
          <a:xfrm>
            <a:off x="92879" y="1296247"/>
            <a:ext cx="6018612" cy="707886"/>
          </a:xfrm>
          <a:prstGeom prst="rect">
            <a:avLst/>
          </a:prstGeom>
          <a:noFill/>
        </p:spPr>
        <p:txBody>
          <a:bodyPr wrap="square">
            <a:spAutoFit/>
          </a:bodyPr>
          <a:lstStyle/>
          <a:p>
            <a:r>
              <a:rPr lang="en-US" altLang="zh-CN" sz="2000" b="1" i="0" dirty="0">
                <a:solidFill>
                  <a:srgbClr val="002060"/>
                </a:solidFill>
                <a:effectLst/>
                <a:latin typeface="Arial" panose="020B0604020202020204" pitchFamily="34" charset="0"/>
                <a:cs typeface="Arial" panose="020B0604020202020204" pitchFamily="34" charset="0"/>
              </a:rPr>
              <a:t>SARS-CoV-2 Omicron first emerged in Tianjin on the Chinese mainland on </a:t>
            </a:r>
            <a:r>
              <a:rPr lang="en-US" altLang="zh-CN" sz="2000" b="1" i="0" dirty="0">
                <a:solidFill>
                  <a:srgbClr val="FF0000"/>
                </a:solidFill>
                <a:effectLst/>
                <a:latin typeface="Arial" panose="020B0604020202020204" pitchFamily="34" charset="0"/>
                <a:cs typeface="Arial" panose="020B0604020202020204" pitchFamily="34" charset="0"/>
              </a:rPr>
              <a:t>January 2022</a:t>
            </a:r>
            <a:endParaRPr lang="zh-CN" altLang="en-US" sz="20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7" name="Picture 6">
            <a:extLst>
              <a:ext uri="{FF2B5EF4-FFF2-40B4-BE49-F238E27FC236}">
                <a16:creationId xmlns:a16="http://schemas.microsoft.com/office/drawing/2014/main" id="{FFC67E49-0211-97AB-8D99-3E73C51096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2999" y="3339104"/>
            <a:ext cx="914401" cy="126377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6">
            <a:extLst>
              <a:ext uri="{FF2B5EF4-FFF2-40B4-BE49-F238E27FC236}">
                <a16:creationId xmlns:a16="http://schemas.microsoft.com/office/drawing/2014/main" id="{592091AD-F64E-D879-3057-26AEA24776A7}"/>
              </a:ext>
            </a:extLst>
          </p:cNvPr>
          <p:cNvSpPr/>
          <p:nvPr/>
        </p:nvSpPr>
        <p:spPr>
          <a:xfrm>
            <a:off x="4616450" y="4630589"/>
            <a:ext cx="1600141" cy="323165"/>
          </a:xfrm>
          <a:prstGeom prst="rect">
            <a:avLst/>
          </a:prstGeom>
        </p:spPr>
        <p:txBody>
          <a:bodyPr wrap="square">
            <a:spAutoFit/>
          </a:bodyPr>
          <a:lstStyle/>
          <a:p>
            <a:pPr algn="ctr"/>
            <a:r>
              <a:rPr lang="en-US" altLang="zh-CN" sz="1500" b="1" dirty="0" err="1">
                <a:latin typeface="微软雅黑" panose="020B0503020204020204" charset="-122"/>
                <a:ea typeface="微软雅黑" panose="020B0503020204020204" charset="-122"/>
              </a:rPr>
              <a:t>Jiaxi</a:t>
            </a:r>
            <a:r>
              <a:rPr lang="zh-CN" altLang="en-US" sz="1500" b="1" dirty="0">
                <a:latin typeface="微软雅黑" panose="020B0503020204020204" charset="-122"/>
                <a:ea typeface="微软雅黑" panose="020B0503020204020204" charset="-122"/>
              </a:rPr>
              <a:t> </a:t>
            </a:r>
            <a:r>
              <a:rPr lang="en-US" altLang="zh-CN" sz="1500" b="1" dirty="0">
                <a:latin typeface="微软雅黑" panose="020B0503020204020204" charset="-122"/>
                <a:ea typeface="微软雅黑" panose="020B0503020204020204" charset="-122"/>
              </a:rPr>
              <a:t>Zhou</a:t>
            </a:r>
          </a:p>
        </p:txBody>
      </p:sp>
      <p:pic>
        <p:nvPicPr>
          <p:cNvPr id="1026" name="Picture 2" descr="查看源图像">
            <a:extLst>
              <a:ext uri="{FF2B5EF4-FFF2-40B4-BE49-F238E27FC236}">
                <a16:creationId xmlns:a16="http://schemas.microsoft.com/office/drawing/2014/main" id="{D0C6AA5C-DF41-3FDE-DEE0-F82407746F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1900" y="3349861"/>
            <a:ext cx="914400" cy="126003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6">
            <a:extLst>
              <a:ext uri="{FF2B5EF4-FFF2-40B4-BE49-F238E27FC236}">
                <a16:creationId xmlns:a16="http://schemas.microsoft.com/office/drawing/2014/main" id="{EA5EBAB5-82F2-7837-4841-D6B6DD442ED7}"/>
              </a:ext>
            </a:extLst>
          </p:cNvPr>
          <p:cNvSpPr/>
          <p:nvPr/>
        </p:nvSpPr>
        <p:spPr>
          <a:xfrm>
            <a:off x="5988109" y="4617169"/>
            <a:ext cx="1600141" cy="323165"/>
          </a:xfrm>
          <a:prstGeom prst="rect">
            <a:avLst/>
          </a:prstGeom>
        </p:spPr>
        <p:txBody>
          <a:bodyPr wrap="square">
            <a:spAutoFit/>
          </a:bodyPr>
          <a:lstStyle/>
          <a:p>
            <a:pPr algn="ctr"/>
            <a:r>
              <a:rPr lang="en-US" altLang="zh-CN" sz="1500" b="1" dirty="0">
                <a:latin typeface="微软雅黑" panose="020B0503020204020204" charset="-122"/>
                <a:ea typeface="微软雅黑" panose="020B0503020204020204" charset="-122"/>
              </a:rPr>
              <a:t>Ping Zhu</a:t>
            </a:r>
          </a:p>
        </p:txBody>
      </p:sp>
      <p:pic>
        <p:nvPicPr>
          <p:cNvPr id="1028" name="Picture 4">
            <a:extLst>
              <a:ext uri="{FF2B5EF4-FFF2-40B4-BE49-F238E27FC236}">
                <a16:creationId xmlns:a16="http://schemas.microsoft.com/office/drawing/2014/main" id="{30320891-147F-295A-C5F0-78DD072CB5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168" y="5069409"/>
            <a:ext cx="934808" cy="132431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6">
            <a:extLst>
              <a:ext uri="{FF2B5EF4-FFF2-40B4-BE49-F238E27FC236}">
                <a16:creationId xmlns:a16="http://schemas.microsoft.com/office/drawing/2014/main" id="{5309FAFD-8103-E83A-ED53-C35A841003F3}"/>
              </a:ext>
            </a:extLst>
          </p:cNvPr>
          <p:cNvSpPr/>
          <p:nvPr/>
        </p:nvSpPr>
        <p:spPr>
          <a:xfrm>
            <a:off x="6424344" y="6444352"/>
            <a:ext cx="2431521" cy="323165"/>
          </a:xfrm>
          <a:prstGeom prst="rect">
            <a:avLst/>
          </a:prstGeom>
        </p:spPr>
        <p:txBody>
          <a:bodyPr wrap="square">
            <a:spAutoFit/>
          </a:bodyPr>
          <a:lstStyle/>
          <a:p>
            <a:pPr algn="ctr"/>
            <a:r>
              <a:rPr lang="en-US" altLang="zh-CN" sz="1500" b="1" dirty="0">
                <a:latin typeface="微软雅黑" panose="020B0503020204020204" charset="-122"/>
                <a:ea typeface="微软雅黑" panose="020B0503020204020204" charset="-122"/>
              </a:rPr>
              <a:t>Zhongyang Shen</a:t>
            </a:r>
          </a:p>
        </p:txBody>
      </p:sp>
      <p:pic>
        <p:nvPicPr>
          <p:cNvPr id="1030" name="Picture 6" descr="查看源图像">
            <a:extLst>
              <a:ext uri="{FF2B5EF4-FFF2-40B4-BE49-F238E27FC236}">
                <a16:creationId xmlns:a16="http://schemas.microsoft.com/office/drawing/2014/main" id="{65E1F03E-6DD4-20D4-0D0E-E50F938140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694" y="5088202"/>
            <a:ext cx="966783" cy="120847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16">
            <a:extLst>
              <a:ext uri="{FF2B5EF4-FFF2-40B4-BE49-F238E27FC236}">
                <a16:creationId xmlns:a16="http://schemas.microsoft.com/office/drawing/2014/main" id="{62A8B7AF-8A3A-D850-3099-0C7D8F0C8165}"/>
              </a:ext>
            </a:extLst>
          </p:cNvPr>
          <p:cNvSpPr/>
          <p:nvPr/>
        </p:nvSpPr>
        <p:spPr>
          <a:xfrm>
            <a:off x="4741065" y="6449115"/>
            <a:ext cx="1638039" cy="323165"/>
          </a:xfrm>
          <a:prstGeom prst="rect">
            <a:avLst/>
          </a:prstGeom>
        </p:spPr>
        <p:txBody>
          <a:bodyPr wrap="square">
            <a:spAutoFit/>
          </a:bodyPr>
          <a:lstStyle/>
          <a:p>
            <a:pPr algn="ctr"/>
            <a:r>
              <a:rPr lang="en-US" altLang="zh-CN" sz="1500" b="1" dirty="0" err="1">
                <a:latin typeface="微软雅黑" panose="020B0503020204020204" charset="-122"/>
                <a:ea typeface="微软雅黑" panose="020B0503020204020204" charset="-122"/>
              </a:rPr>
              <a:t>Ximo</a:t>
            </a:r>
            <a:r>
              <a:rPr lang="zh-CN" altLang="en-US" sz="1500" b="1" dirty="0">
                <a:latin typeface="微软雅黑" panose="020B0503020204020204" charset="-122"/>
                <a:ea typeface="微软雅黑" panose="020B0503020204020204" charset="-122"/>
              </a:rPr>
              <a:t> </a:t>
            </a:r>
            <a:r>
              <a:rPr lang="en-US" altLang="zh-CN" sz="1500" b="1" dirty="0">
                <a:latin typeface="微软雅黑" panose="020B0503020204020204" charset="-122"/>
                <a:ea typeface="微软雅黑" panose="020B0503020204020204" charset="-122"/>
              </a:rPr>
              <a:t>Wang</a:t>
            </a:r>
          </a:p>
        </p:txBody>
      </p:sp>
      <p:sp>
        <p:nvSpPr>
          <p:cNvPr id="26" name="矩形 25">
            <a:extLst>
              <a:ext uri="{FF2B5EF4-FFF2-40B4-BE49-F238E27FC236}">
                <a16:creationId xmlns:a16="http://schemas.microsoft.com/office/drawing/2014/main" id="{4D733F5C-7FE6-5867-50B2-417CCEFAFCA1}"/>
              </a:ext>
            </a:extLst>
          </p:cNvPr>
          <p:cNvSpPr/>
          <p:nvPr/>
        </p:nvSpPr>
        <p:spPr>
          <a:xfrm>
            <a:off x="4695825" y="3216309"/>
            <a:ext cx="4038600" cy="3601840"/>
          </a:xfrm>
          <a:prstGeom prst="rect">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2BD78626-A3CD-70A0-0D35-9450B4DF8EE5}"/>
              </a:ext>
            </a:extLst>
          </p:cNvPr>
          <p:cNvSpPr txBox="1"/>
          <p:nvPr/>
        </p:nvSpPr>
        <p:spPr>
          <a:xfrm>
            <a:off x="9525" y="2235560"/>
            <a:ext cx="5811127" cy="646331"/>
          </a:xfrm>
          <a:prstGeom prst="rect">
            <a:avLst/>
          </a:prstGeom>
          <a:noFill/>
        </p:spPr>
        <p:txBody>
          <a:bodyPr wrap="square">
            <a:spAutoFit/>
          </a:bodyPr>
          <a:lstStyle/>
          <a:p>
            <a:r>
              <a:rPr lang="en-US" altLang="zh-CN" sz="1800" b="1" dirty="0">
                <a:solidFill>
                  <a:srgbClr val="002060"/>
                </a:solidFill>
                <a:latin typeface="Arial" panose="020B0604020202020204" pitchFamily="34" charset="0"/>
                <a:ea typeface="微软雅黑" panose="020B0503020204020204" pitchFamily="34" charset="-122"/>
                <a:cs typeface="Arial" panose="020B0604020202020204" pitchFamily="34" charset="0"/>
              </a:rPr>
              <a:t>The project were launched in </a:t>
            </a:r>
            <a:r>
              <a:rPr lang="en-US" altLang="zh-CN" b="1" dirty="0">
                <a:solidFill>
                  <a:srgbClr val="C00000"/>
                </a:solidFill>
                <a:latin typeface="Arial" panose="020B0604020202020204" pitchFamily="34" charset="0"/>
                <a:ea typeface="微软雅黑" panose="020B0503020204020204" pitchFamily="34" charset="-122"/>
                <a:cs typeface="Arial" panose="020B0604020202020204" pitchFamily="34" charset="0"/>
              </a:rPr>
              <a:t>March</a:t>
            </a:r>
            <a:r>
              <a:rPr lang="en-US" altLang="zh-CN" sz="1800" b="1" dirty="0">
                <a:solidFill>
                  <a:srgbClr val="C00000"/>
                </a:solidFill>
                <a:latin typeface="Arial" panose="020B0604020202020204" pitchFamily="34" charset="0"/>
                <a:ea typeface="微软雅黑" panose="020B0503020204020204" pitchFamily="34" charset="-122"/>
                <a:cs typeface="Arial" panose="020B0604020202020204" pitchFamily="34" charset="0"/>
              </a:rPr>
              <a:t> 2022 </a:t>
            </a:r>
            <a:r>
              <a:rPr lang="en-US" altLang="zh-CN" sz="1800" b="1" dirty="0">
                <a:solidFill>
                  <a:srgbClr val="002060"/>
                </a:solidFill>
                <a:latin typeface="Arial" panose="020B0604020202020204" pitchFamily="34" charset="0"/>
                <a:ea typeface="微软雅黑" panose="020B0503020204020204" pitchFamily="34" charset="-122"/>
                <a:cs typeface="Arial" panose="020B0604020202020204" pitchFamily="34" charset="0"/>
              </a:rPr>
              <a:t>leading by t</a:t>
            </a:r>
            <a:r>
              <a:rPr lang="en-US" altLang="zh-CN" b="1" dirty="0">
                <a:solidFill>
                  <a:srgbClr val="002060"/>
                </a:solidFill>
                <a:latin typeface="Arial" panose="020B0604020202020204" pitchFamily="34" charset="0"/>
                <a:ea typeface="微软雅黑" panose="020B0503020204020204" pitchFamily="34" charset="-122"/>
                <a:cs typeface="Arial" panose="020B0604020202020204" pitchFamily="34" charset="0"/>
              </a:rPr>
              <a:t>op</a:t>
            </a:r>
            <a:r>
              <a:rPr lang="en-US" altLang="zh-CN" sz="1800" b="1" dirty="0">
                <a:solidFill>
                  <a:srgbClr val="002060"/>
                </a:solidFill>
                <a:latin typeface="Arial" panose="020B0604020202020204" pitchFamily="34" charset="0"/>
                <a:ea typeface="微软雅黑" panose="020B0503020204020204" pitchFamily="34" charset="-122"/>
                <a:cs typeface="Arial" panose="020B0604020202020204" pitchFamily="34" charset="0"/>
              </a:rPr>
              <a:t> clinician and basic research experts</a:t>
            </a:r>
            <a:endParaRPr lang="zh-CN" altLang="en-US" sz="1800" b="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pic>
        <p:nvPicPr>
          <p:cNvPr id="29" name="Picture 4" descr="按此在新窗口浏览图片">
            <a:hlinkClick r:id="rId9"/>
            <a:extLst>
              <a:ext uri="{FF2B5EF4-FFF2-40B4-BE49-F238E27FC236}">
                <a16:creationId xmlns:a16="http://schemas.microsoft.com/office/drawing/2014/main" id="{F91ED011-29C7-5F35-431C-52EC088D0310}"/>
              </a:ext>
            </a:extLst>
          </p:cNvPr>
          <p:cNvPicPr>
            <a:picLocks noChangeAspect="1" noChangeArrowheads="1"/>
          </p:cNvPicPr>
          <p:nvPr/>
        </p:nvPicPr>
        <p:blipFill>
          <a:blip r:embed="rId10" cstate="print"/>
          <a:srcRect l="2779" t="31181" r="2223" b="39685"/>
          <a:stretch>
            <a:fillRect/>
          </a:stretch>
        </p:blipFill>
        <p:spPr bwMode="auto">
          <a:xfrm>
            <a:off x="144334" y="2952664"/>
            <a:ext cx="2160716" cy="72521"/>
          </a:xfrm>
          <a:prstGeom prst="rect">
            <a:avLst/>
          </a:prstGeom>
          <a:noFill/>
          <a:ln w="9525">
            <a:noFill/>
            <a:miter lim="800000"/>
            <a:headEnd/>
            <a:tailEnd/>
          </a:ln>
        </p:spPr>
      </p:pic>
      <p:pic>
        <p:nvPicPr>
          <p:cNvPr id="3" name="图片 2">
            <a:extLst>
              <a:ext uri="{FF2B5EF4-FFF2-40B4-BE49-F238E27FC236}">
                <a16:creationId xmlns:a16="http://schemas.microsoft.com/office/drawing/2014/main" id="{7AC2FB4C-7065-9FDC-7B17-BC8B3BACA8AD}"/>
              </a:ext>
            </a:extLst>
          </p:cNvPr>
          <p:cNvPicPr>
            <a:picLocks noChangeAspect="1"/>
          </p:cNvPicPr>
          <p:nvPr/>
        </p:nvPicPr>
        <p:blipFill rotWithShape="1">
          <a:blip r:embed="rId11"/>
          <a:srcRect l="7327" r="7694"/>
          <a:stretch/>
        </p:blipFill>
        <p:spPr>
          <a:xfrm>
            <a:off x="7581943" y="3349861"/>
            <a:ext cx="895717" cy="1199855"/>
          </a:xfrm>
          <a:prstGeom prst="rect">
            <a:avLst/>
          </a:prstGeom>
        </p:spPr>
      </p:pic>
      <p:sp>
        <p:nvSpPr>
          <p:cNvPr id="4" name="Rectangle 16">
            <a:extLst>
              <a:ext uri="{FF2B5EF4-FFF2-40B4-BE49-F238E27FC236}">
                <a16:creationId xmlns:a16="http://schemas.microsoft.com/office/drawing/2014/main" id="{63DE5142-945F-CB12-A28E-F6F07CA9EC4E}"/>
              </a:ext>
            </a:extLst>
          </p:cNvPr>
          <p:cNvSpPr/>
          <p:nvPr/>
        </p:nvSpPr>
        <p:spPr>
          <a:xfrm>
            <a:off x="7242234" y="4623879"/>
            <a:ext cx="1600141" cy="323165"/>
          </a:xfrm>
          <a:prstGeom prst="rect">
            <a:avLst/>
          </a:prstGeom>
        </p:spPr>
        <p:txBody>
          <a:bodyPr wrap="square">
            <a:spAutoFit/>
          </a:bodyPr>
          <a:lstStyle/>
          <a:p>
            <a:pPr algn="ctr"/>
            <a:r>
              <a:rPr lang="en-US" altLang="zh-CN" sz="1500" b="1" dirty="0" err="1">
                <a:latin typeface="微软雅黑" panose="020B0503020204020204" charset="-122"/>
                <a:ea typeface="微软雅黑" panose="020B0503020204020204" charset="-122"/>
              </a:rPr>
              <a:t>Tiannan</a:t>
            </a:r>
            <a:r>
              <a:rPr lang="en-US" altLang="zh-CN" sz="1500" b="1" dirty="0">
                <a:latin typeface="微软雅黑" panose="020B0503020204020204" charset="-122"/>
                <a:ea typeface="微软雅黑" panose="020B0503020204020204" charset="-122"/>
              </a:rPr>
              <a:t> Guo</a:t>
            </a:r>
          </a:p>
        </p:txBody>
      </p:sp>
    </p:spTree>
    <p:extLst>
      <p:ext uri="{BB962C8B-B14F-4D97-AF65-F5344CB8AC3E}">
        <p14:creationId xmlns:p14="http://schemas.microsoft.com/office/powerpoint/2010/main" val="489620620"/>
      </p:ext>
    </p:extLst>
  </p:cSld>
  <p:clrMapOvr>
    <a:masterClrMapping/>
  </p:clrMapOvr>
  <mc:AlternateContent xmlns:mc="http://schemas.openxmlformats.org/markup-compatibility/2006" xmlns:p14="http://schemas.microsoft.com/office/powerpoint/2010/main">
    <mc:Choice Requires="p14">
      <p:transition spd="slow" p14:dur="2000" advTm="45014"/>
    </mc:Choice>
    <mc:Fallback xmlns="">
      <p:transition spd="slow" advTm="4501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0.5|0|0|0.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03,&quot;width&quot;:34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23232</TotalTime>
  <Words>2995</Words>
  <Application>Microsoft Macintosh PowerPoint</Application>
  <PresentationFormat>全屏显示(4:3)</PresentationFormat>
  <Paragraphs>457</Paragraphs>
  <Slides>45</Slides>
  <Notes>44</Notes>
  <HiddenSlides>4</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45</vt:i4>
      </vt:variant>
    </vt:vector>
  </HeadingPairs>
  <TitlesOfParts>
    <vt:vector size="57" baseType="lpstr">
      <vt:lpstr>-apple-system</vt:lpstr>
      <vt:lpstr>等线</vt:lpstr>
      <vt:lpstr>黑体</vt:lpstr>
      <vt:lpstr>楷体</vt:lpstr>
      <vt:lpstr>宋体</vt:lpstr>
      <vt:lpstr>微软雅黑</vt:lpstr>
      <vt:lpstr>Microsoft YaHei Light</vt:lpstr>
      <vt:lpstr>Arial</vt:lpstr>
      <vt:lpstr>Calibri</vt:lpstr>
      <vt:lpstr>Times New Roman</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SJCRH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Stephen W. White</dc:title>
  <dc:creator>w7x64110607</dc:creator>
  <cp:lastModifiedBy>Hong Wang</cp:lastModifiedBy>
  <cp:revision>1446</cp:revision>
  <cp:lastPrinted>2016-05-24T18:05:09Z</cp:lastPrinted>
  <dcterms:created xsi:type="dcterms:W3CDTF">2015-07-29T12:16:10Z</dcterms:created>
  <dcterms:modified xsi:type="dcterms:W3CDTF">2023-08-31T01:48:27Z</dcterms:modified>
</cp:coreProperties>
</file>