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98" r:id="rId4"/>
    <p:sldId id="274" r:id="rId5"/>
    <p:sldId id="258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86" r:id="rId16"/>
    <p:sldId id="290" r:id="rId17"/>
    <p:sldId id="291" r:id="rId18"/>
    <p:sldId id="292" r:id="rId19"/>
    <p:sldId id="293" r:id="rId20"/>
    <p:sldId id="270" r:id="rId21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dministrator\Desktop\To%20Yejing\Hydroxy-butyrylation%20(K)Si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077980686389679"/>
          <c:y val="0.1277792620722428"/>
          <c:w val="0.60922039125508143"/>
          <c:h val="0.847552804770842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43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0A-764E-8C4D-41C732FE9D31}"/>
              </c:ext>
            </c:extLst>
          </c:dPt>
          <c:dPt>
            <c:idx val="1"/>
            <c:bubble3D val="0"/>
            <c:spPr>
              <a:solidFill>
                <a:schemeClr val="accent5">
                  <a:tint val="5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0A-764E-8C4D-41C732FE9D31}"/>
              </c:ext>
            </c:extLst>
          </c:dPt>
          <c:dPt>
            <c:idx val="2"/>
            <c:bubble3D val="0"/>
            <c:spPr>
              <a:solidFill>
                <a:schemeClr val="accent5">
                  <a:tint val="69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0A-764E-8C4D-41C732FE9D31}"/>
              </c:ext>
            </c:extLst>
          </c:dPt>
          <c:dPt>
            <c:idx val="3"/>
            <c:bubble3D val="0"/>
            <c:spPr>
              <a:solidFill>
                <a:schemeClr val="accent5">
                  <a:tint val="81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0A-764E-8C4D-41C732FE9D31}"/>
              </c:ext>
            </c:extLst>
          </c:dPt>
          <c:dPt>
            <c:idx val="4"/>
            <c:bubble3D val="0"/>
            <c:spPr>
              <a:solidFill>
                <a:schemeClr val="accent5">
                  <a:tint val="94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0A-764E-8C4D-41C732FE9D31}"/>
              </c:ext>
            </c:extLst>
          </c:dPt>
          <c:dPt>
            <c:idx val="5"/>
            <c:bubble3D val="0"/>
            <c:spPr>
              <a:solidFill>
                <a:schemeClr val="accent5">
                  <a:shade val="93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10A-764E-8C4D-41C732FE9D31}"/>
              </c:ext>
            </c:extLst>
          </c:dPt>
          <c:dPt>
            <c:idx val="6"/>
            <c:bubble3D val="0"/>
            <c:spPr>
              <a:solidFill>
                <a:schemeClr val="accent5">
                  <a:shade val="8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10A-764E-8C4D-41C732FE9D31}"/>
              </c:ext>
            </c:extLst>
          </c:dPt>
          <c:dPt>
            <c:idx val="7"/>
            <c:bubble3D val="0"/>
            <c:spPr>
              <a:solidFill>
                <a:schemeClr val="accent5">
                  <a:shade val="6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10A-764E-8C4D-41C732FE9D31}"/>
              </c:ext>
            </c:extLst>
          </c:dPt>
          <c:dPt>
            <c:idx val="8"/>
            <c:bubble3D val="0"/>
            <c:spPr>
              <a:solidFill>
                <a:schemeClr val="accent5">
                  <a:shade val="5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10A-764E-8C4D-41C732FE9D31}"/>
              </c:ext>
            </c:extLst>
          </c:dPt>
          <c:dPt>
            <c:idx val="9"/>
            <c:bubble3D val="0"/>
            <c:spPr>
              <a:solidFill>
                <a:schemeClr val="accent5">
                  <a:shade val="42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10A-764E-8C4D-41C732FE9D31}"/>
              </c:ext>
            </c:extLst>
          </c:dPt>
          <c:dLbls>
            <c:dLbl>
              <c:idx val="3"/>
              <c:layout>
                <c:manualLayout>
                  <c:x val="6.3251312335958002E-2"/>
                  <c:y val="7.44984682519703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0A-764E-8C4D-41C732FE9D31}"/>
                </c:ext>
              </c:extLst>
            </c:dLbl>
            <c:dLbl>
              <c:idx val="4"/>
              <c:layout>
                <c:manualLayout>
                  <c:x val="-4.0852580927384079E-2"/>
                  <c:y val="3.42736407882987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0A-764E-8C4D-41C732FE9D31}"/>
                </c:ext>
              </c:extLst>
            </c:dLbl>
            <c:dLbl>
              <c:idx val="5"/>
              <c:layout>
                <c:manualLayout>
                  <c:x val="-5.3389107611548609E-2"/>
                  <c:y val="1.32720947801795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0A-764E-8C4D-41C732FE9D31}"/>
                </c:ext>
              </c:extLst>
            </c:dLbl>
            <c:dLbl>
              <c:idx val="6"/>
              <c:layout>
                <c:manualLayout>
                  <c:x val="-3.4005030621172355E-2"/>
                  <c:y val="3.955640603678997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0A-764E-8C4D-41C732FE9D31}"/>
                </c:ext>
              </c:extLst>
            </c:dLbl>
            <c:dLbl>
              <c:idx val="7"/>
              <c:layout>
                <c:manualLayout>
                  <c:x val="-1.3665884521914081E-2"/>
                  <c:y val="-1.803959840256235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0A-764E-8C4D-41C732FE9D31}"/>
                </c:ext>
              </c:extLst>
            </c:dLbl>
            <c:dLbl>
              <c:idx val="8"/>
              <c:layout>
                <c:manualLayout>
                  <c:x val="1.2107967401323999E-2"/>
                  <c:y val="-3.23354545671343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0A-764E-8C4D-41C732FE9D31}"/>
                </c:ext>
              </c:extLst>
            </c:dLbl>
            <c:dLbl>
              <c:idx val="9"/>
              <c:layout>
                <c:manualLayout>
                  <c:x val="3.7394986591804243E-2"/>
                  <c:y val="-3.6183026582991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0A-764E-8C4D-41C732FE9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Sheet1!$V$1:$AE$1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≥10</c:v>
                </c:pt>
              </c:strCache>
            </c:strRef>
          </c:cat>
          <c:val>
            <c:numRef>
              <c:f>Sheet1!$V$2:$AE$2</c:f>
              <c:numCache>
                <c:formatCode>General</c:formatCode>
                <c:ptCount val="10"/>
                <c:pt idx="0">
                  <c:v>741</c:v>
                </c:pt>
                <c:pt idx="1">
                  <c:v>281</c:v>
                </c:pt>
                <c:pt idx="2">
                  <c:v>150</c:v>
                </c:pt>
                <c:pt idx="3">
                  <c:v>70</c:v>
                </c:pt>
                <c:pt idx="4">
                  <c:v>41</c:v>
                </c:pt>
                <c:pt idx="5">
                  <c:v>28</c:v>
                </c:pt>
                <c:pt idx="6">
                  <c:v>20</c:v>
                </c:pt>
                <c:pt idx="7">
                  <c:v>16</c:v>
                </c:pt>
                <c:pt idx="8">
                  <c:v>15</c:v>
                </c:pt>
                <c:pt idx="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10A-764E-8C4D-41C732FE9D3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607834736140723E-2"/>
          <c:y val="9.0638543478837236E-2"/>
          <c:w val="0.17109067292382468"/>
          <c:h val="0.7201558259410704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9920-0326-8F4C-AFA1-1415A1883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A6AD4-92EA-1547-B452-EF4A97246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5D827-DC15-8B4F-AFF3-7B6C28D5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91471-85CE-4A4F-95A9-35AA9F1D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97DB5-BDA3-FB4C-8DCB-DD6FCB72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9138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A8CB-CE36-7540-8216-3AB58B3B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55E2B-67ED-D240-B173-844219F0E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311B1-C171-F846-BD0F-FD85385E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F4B63-8356-2E40-B33A-23410CC9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6DDE-B9E0-3D44-93A6-D414EB20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0553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AA13D-DE69-E443-9DD0-4B5E5D3C6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1C876-9F13-8647-836A-1208B109F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AF932-DEE3-5A4C-AF86-2642D02D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8CA05-1C9B-EE40-B9E1-60CC8712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CC4A1-67D6-6844-B637-85684A41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2722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19E8-C21E-B643-8474-EAA9543A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863B0-738B-E547-BA1F-532847A7A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EF580-2DE1-3547-9B02-8371C802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300A7-06A1-BC4A-92FC-189FD3A4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D9FEB-1BA7-1B42-A936-2AD7477C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8658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A75E-30AF-AD43-A6D0-C7FC3C5C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6545C-AA8E-AE4E-802C-5A8F6C92D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AEC7-3032-BB4A-8D13-65F0BC13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222C1-9D89-EC4D-ADD3-A4D998D9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315DF-5DB3-F34D-B1BD-7358F3B7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1249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2EB0-D816-924C-BC13-961419BD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D4C73-0E1D-5445-A2A3-F860C3666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FC14D-7206-224E-A8C2-7AB7B953A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B1525-E9B5-8345-BB2E-8F564638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E5A42-0C95-9E4B-8473-EB88DBBF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56-A71D-7447-96FA-9C4ADBC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4904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CCB7-C71A-3E45-8028-B168B3F1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E57EB-0EB3-DD41-B61B-1B03C4054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8E78E-52A8-9440-9581-01117450D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3F6F4-9B03-464C-93B7-642C491FD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35537-0FB8-C046-9205-2F61A4FB4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17760-39FF-F34E-876C-81037ABF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11369-EDDC-224E-97C2-07E70ACA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77888-C6BA-644E-AE36-FB568AEA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6303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AD50-3CA2-CF47-98EF-85CEFC8A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CBC43-3B83-F245-853D-445CD691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0575C-248E-354F-8247-F8ADE607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764B0-C309-AC42-BD18-C35F0219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0660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1254B-D2E1-EF4F-B37D-4AF01E2B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B9CF3-02E6-4940-B1DB-A86886DC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195D5-794C-1545-9FF8-C8264FA6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6058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5628-CA8C-7C43-9ADC-5E385C05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155C-8D65-C446-9D2F-60A1408A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FAAAE-B4CA-2447-94B7-12DDBF75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4DE65-4183-4644-B32B-DE7BAF7A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AC577-428A-AF47-95E3-70F63A03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5DB6C-459B-9445-A758-4DEA8511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2057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AAAE-D3F9-F24E-B6F3-75445517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9C876-6472-2B46-8ECF-7A4366DB7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938BE-BAB9-DE46-9127-8C76F3F3F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D7A5D-570C-3844-89E2-23067074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E2BDF-57E4-224D-8E7B-80965C31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BBC1C-56D4-244D-9402-046932B3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311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B14E7-6DEA-E847-A0E9-4EEB5F35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4F92-32CC-E144-8D38-E24C30E8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E1781-94A5-4E4B-8CBE-7A9F1B838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89A6-2D05-4C44-97A1-7D85D752AED6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AB8CC-A7DF-2842-BFC0-093ACC5B8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7AA5D-655E-6348-9056-09E94B6E9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0165-E71E-EA49-9665-3A079ED6289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1636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microsoft.com/office/2007/relationships/hdphoto" Target="../media/hdphoto5.wdp"/><Relationship Id="rId39" Type="http://schemas.openxmlformats.org/officeDocument/2006/relationships/image" Target="../media/image44.png"/><Relationship Id="rId3" Type="http://schemas.openxmlformats.org/officeDocument/2006/relationships/image" Target="../media/image19.png"/><Relationship Id="rId21" Type="http://schemas.microsoft.com/office/2007/relationships/hdphoto" Target="../media/hdphoto4.wdp"/><Relationship Id="rId34" Type="http://schemas.microsoft.com/office/2007/relationships/hdphoto" Target="../media/hdphoto9.wdp"/><Relationship Id="rId42" Type="http://schemas.microsoft.com/office/2007/relationships/hdphoto" Target="../media/hdphoto13.wdp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38" Type="http://schemas.microsoft.com/office/2007/relationships/hdphoto" Target="../media/hdphoto11.wdp"/><Relationship Id="rId46" Type="http://schemas.openxmlformats.org/officeDocument/2006/relationships/image" Target="../media/image48.png"/><Relationship Id="rId2" Type="http://schemas.openxmlformats.org/officeDocument/2006/relationships/image" Target="../media/image3.jpe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39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32" Type="http://schemas.microsoft.com/office/2007/relationships/hdphoto" Target="../media/hdphoto8.wdp"/><Relationship Id="rId37" Type="http://schemas.openxmlformats.org/officeDocument/2006/relationships/image" Target="../media/image43.png"/><Relationship Id="rId40" Type="http://schemas.microsoft.com/office/2007/relationships/hdphoto" Target="../media/hdphoto12.wdp"/><Relationship Id="rId45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microsoft.com/office/2007/relationships/hdphoto" Target="../media/hdphoto6.wdp"/><Relationship Id="rId36" Type="http://schemas.microsoft.com/office/2007/relationships/hdphoto" Target="../media/hdphoto10.wdp"/><Relationship Id="rId49" Type="http://schemas.openxmlformats.org/officeDocument/2006/relationships/image" Target="../media/image5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0.png"/><Relationship Id="rId44" Type="http://schemas.microsoft.com/office/2007/relationships/hdphoto" Target="../media/hdphoto14.wdp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Relationship Id="rId27" Type="http://schemas.openxmlformats.org/officeDocument/2006/relationships/image" Target="../media/image38.png"/><Relationship Id="rId30" Type="http://schemas.microsoft.com/office/2007/relationships/hdphoto" Target="../media/hdphoto7.wdp"/><Relationship Id="rId35" Type="http://schemas.openxmlformats.org/officeDocument/2006/relationships/image" Target="../media/image42.png"/><Relationship Id="rId43" Type="http://schemas.openxmlformats.org/officeDocument/2006/relationships/image" Target="../media/image46.png"/><Relationship Id="rId48" Type="http://schemas.openxmlformats.org/officeDocument/2006/relationships/image" Target="../media/image50.png"/><Relationship Id="rId8" Type="http://schemas.microsoft.com/office/2007/relationships/hdphoto" Target="../media/hdphoto3.wdp"/><Relationship Id="rId51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png"/><Relationship Id="rId7" Type="http://schemas.openxmlformats.org/officeDocument/2006/relationships/image" Target="../media/image5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emf"/><Relationship Id="rId4" Type="http://schemas.openxmlformats.org/officeDocument/2006/relationships/image" Target="../media/image55.png"/><Relationship Id="rId9" Type="http://schemas.openxmlformats.org/officeDocument/2006/relationships/image" Target="../media/image6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78.png"/><Relationship Id="rId18" Type="http://schemas.microsoft.com/office/2007/relationships/hdphoto" Target="../media/hdphoto22.wdp"/><Relationship Id="rId26" Type="http://schemas.openxmlformats.org/officeDocument/2006/relationships/image" Target="../media/image86.tiff"/><Relationship Id="rId3" Type="http://schemas.openxmlformats.org/officeDocument/2006/relationships/image" Target="../media/image73.png"/><Relationship Id="rId21" Type="http://schemas.openxmlformats.org/officeDocument/2006/relationships/image" Target="../media/image82.png"/><Relationship Id="rId7" Type="http://schemas.openxmlformats.org/officeDocument/2006/relationships/image" Target="../media/image75.png"/><Relationship Id="rId12" Type="http://schemas.microsoft.com/office/2007/relationships/hdphoto" Target="../media/hdphoto19.wdp"/><Relationship Id="rId17" Type="http://schemas.openxmlformats.org/officeDocument/2006/relationships/image" Target="../media/image80.png"/><Relationship Id="rId25" Type="http://schemas.openxmlformats.org/officeDocument/2006/relationships/image" Target="../media/image85.tiff"/><Relationship Id="rId2" Type="http://schemas.openxmlformats.org/officeDocument/2006/relationships/image" Target="../media/image3.jpeg"/><Relationship Id="rId16" Type="http://schemas.microsoft.com/office/2007/relationships/hdphoto" Target="../media/hdphoto21.wdp"/><Relationship Id="rId20" Type="http://schemas.microsoft.com/office/2007/relationships/hdphoto" Target="../media/hdphoto23.wdp"/><Relationship Id="rId29" Type="http://schemas.openxmlformats.org/officeDocument/2006/relationships/image" Target="../media/image89.tiff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77.png"/><Relationship Id="rId24" Type="http://schemas.openxmlformats.org/officeDocument/2006/relationships/image" Target="../media/image84.tiff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23" Type="http://schemas.openxmlformats.org/officeDocument/2006/relationships/image" Target="../media/image83.tiff"/><Relationship Id="rId28" Type="http://schemas.openxmlformats.org/officeDocument/2006/relationships/image" Target="../media/image88.tiff"/><Relationship Id="rId10" Type="http://schemas.microsoft.com/office/2007/relationships/hdphoto" Target="../media/hdphoto18.wdp"/><Relationship Id="rId19" Type="http://schemas.openxmlformats.org/officeDocument/2006/relationships/image" Target="../media/image81.png"/><Relationship Id="rId4" Type="http://schemas.microsoft.com/office/2007/relationships/hdphoto" Target="../media/hdphoto15.wdp"/><Relationship Id="rId9" Type="http://schemas.openxmlformats.org/officeDocument/2006/relationships/image" Target="../media/image76.png"/><Relationship Id="rId14" Type="http://schemas.microsoft.com/office/2007/relationships/hdphoto" Target="../media/hdphoto20.wdp"/><Relationship Id="rId22" Type="http://schemas.microsoft.com/office/2007/relationships/hdphoto" Target="../media/hdphoto24.wdp"/><Relationship Id="rId27" Type="http://schemas.openxmlformats.org/officeDocument/2006/relationships/image" Target="../media/image87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jpeg"/><Relationship Id="rId7" Type="http://schemas.openxmlformats.org/officeDocument/2006/relationships/image" Target="../media/image9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2.jpg"/><Relationship Id="rId4" Type="http://schemas.openxmlformats.org/officeDocument/2006/relationships/image" Target="../media/image91.png"/><Relationship Id="rId9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04.png"/><Relationship Id="rId7" Type="http://schemas.openxmlformats.org/officeDocument/2006/relationships/image" Target="../media/image10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675A49E2-026B-6144-908E-79A049A38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90" y="0"/>
            <a:ext cx="1680610" cy="1974716"/>
          </a:xfrm>
          <a:prstGeom prst="rect">
            <a:avLst/>
          </a:prstGeom>
        </p:spPr>
      </p:pic>
      <p:pic>
        <p:nvPicPr>
          <p:cNvPr id="6" name="Picture 15" descr="幻灯片0副本">
            <a:extLst>
              <a:ext uri="{FF2B5EF4-FFF2-40B4-BE49-F238E27FC236}">
                <a16:creationId xmlns:a16="http://schemas.microsoft.com/office/drawing/2014/main" id="{0AFD2080-8BF2-E24E-8515-7DFFE645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6"/>
          <a:stretch>
            <a:fillRect/>
          </a:stretch>
        </p:blipFill>
        <p:spPr bwMode="auto">
          <a:xfrm>
            <a:off x="0" y="-2"/>
            <a:ext cx="10511390" cy="197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C0BD05-CFEA-8544-BC02-D8EBDB28ED90}"/>
              </a:ext>
            </a:extLst>
          </p:cNvPr>
          <p:cNvSpPr txBox="1"/>
          <p:nvPr/>
        </p:nvSpPr>
        <p:spPr>
          <a:xfrm>
            <a:off x="1523999" y="4400109"/>
            <a:ext cx="9143999" cy="17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CN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HUANG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He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CN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Shanghai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Institute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Materia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Medica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2021-8-25</a:t>
            </a:r>
            <a:endParaRPr 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85190-8EEE-304E-986E-8DA9D6CA31B6}"/>
              </a:ext>
            </a:extLst>
          </p:cNvPr>
          <p:cNvSpPr/>
          <p:nvPr/>
        </p:nvSpPr>
        <p:spPr>
          <a:xfrm>
            <a:off x="1311498" y="2327224"/>
            <a:ext cx="9568999" cy="14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CN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Systematic Investigation of Key Regulatory Elements for Lysine β-hydroxybutyrylation </a:t>
            </a:r>
            <a:r>
              <a:rPr lang="en-CN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2800" b="1" dirty="0"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AC0C57F2-D4EF-0743-83E9-1A4628E2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p300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catalyzes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Kbhb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in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cells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624B72-4178-D044-B839-354262AE5867}"/>
              </a:ext>
            </a:extLst>
          </p:cNvPr>
          <p:cNvGrpSpPr/>
          <p:nvPr/>
        </p:nvGrpSpPr>
        <p:grpSpPr>
          <a:xfrm>
            <a:off x="243872" y="2054995"/>
            <a:ext cx="2940282" cy="3157165"/>
            <a:chOff x="1664458" y="1998278"/>
            <a:chExt cx="2940282" cy="31571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D725F2-A273-0E4A-A54E-326A883D595A}"/>
                </a:ext>
              </a:extLst>
            </p:cNvPr>
            <p:cNvGrpSpPr/>
            <p:nvPr/>
          </p:nvGrpSpPr>
          <p:grpSpPr>
            <a:xfrm>
              <a:off x="2744595" y="2177308"/>
              <a:ext cx="1860145" cy="2978135"/>
              <a:chOff x="2302460" y="818930"/>
              <a:chExt cx="2290679" cy="4073660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E2F64D3E-A1EF-5C46-AD32-24C5116A3FE0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620" y="1608726"/>
                <a:ext cx="1243584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73171258-91DD-A440-8E4F-0F29272C2546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620" y="4506554"/>
                <a:ext cx="1243584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4535D462-BBC4-8845-A6C6-BEE0978094A5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620" y="1970954"/>
                <a:ext cx="1243584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0BAB0C-47A9-054E-9DB5-7C6EE3FDD4BD}"/>
                  </a:ext>
                </a:extLst>
              </p:cNvPr>
              <p:cNvSpPr txBox="1"/>
              <p:nvPr/>
            </p:nvSpPr>
            <p:spPr>
              <a:xfrm>
                <a:off x="2411464" y="1617367"/>
                <a:ext cx="943978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H3K18ac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34EE0D-650D-ED4B-8925-E4FDBDD51BAC}"/>
                  </a:ext>
                </a:extLst>
              </p:cNvPr>
              <p:cNvSpPr txBox="1"/>
              <p:nvPr/>
            </p:nvSpPr>
            <p:spPr>
              <a:xfrm>
                <a:off x="2401846" y="2711384"/>
                <a:ext cx="953847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H3K9bhb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3B4C8C-5096-B14C-A40E-FB346EC9604F}"/>
                  </a:ext>
                </a:extLst>
              </p:cNvPr>
              <p:cNvSpPr txBox="1"/>
              <p:nvPr/>
            </p:nvSpPr>
            <p:spPr>
              <a:xfrm>
                <a:off x="2510850" y="2346712"/>
                <a:ext cx="847250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H3K9ac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B748F8-A344-0643-84F5-53A251EB3981}"/>
                  </a:ext>
                </a:extLst>
              </p:cNvPr>
              <p:cNvSpPr txBox="1"/>
              <p:nvPr/>
            </p:nvSpPr>
            <p:spPr>
              <a:xfrm rot="17671907">
                <a:off x="3282015" y="1274175"/>
                <a:ext cx="522297" cy="322160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NS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14693B-1142-8542-837B-1DFED1A8C1F1}"/>
                  </a:ext>
                </a:extLst>
              </p:cNvPr>
              <p:cNvSpPr txBox="1"/>
              <p:nvPr/>
            </p:nvSpPr>
            <p:spPr>
              <a:xfrm rot="17671907">
                <a:off x="3562369" y="1111954"/>
                <a:ext cx="908207" cy="322160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si-P300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8ACFB4-F4B4-BA45-843D-6B3EBF5D8485}"/>
                  </a:ext>
                </a:extLst>
              </p:cNvPr>
              <p:cNvSpPr txBox="1"/>
              <p:nvPr/>
            </p:nvSpPr>
            <p:spPr>
              <a:xfrm rot="17671907">
                <a:off x="4004267" y="1115600"/>
                <a:ext cx="855583" cy="322160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-CBP</a:t>
                </a:r>
              </a:p>
            </p:txBody>
          </p:sp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CCB9A4F2-16FF-6E42-942B-3617F83A97C1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620" y="2695412"/>
                <a:ext cx="1243584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4">
                <a:extLst>
                  <a:ext uri="{FF2B5EF4-FFF2-40B4-BE49-F238E27FC236}">
                    <a16:creationId xmlns:a16="http://schemas.microsoft.com/office/drawing/2014/main" id="{8B099CDA-A45E-CF4E-A1D9-A5034BF841D7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620" y="2333183"/>
                <a:ext cx="1243584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7AA74-14BE-0E4A-9975-60DFED3A7A5F}"/>
                  </a:ext>
                </a:extLst>
              </p:cNvPr>
              <p:cNvSpPr txBox="1"/>
              <p:nvPr/>
            </p:nvSpPr>
            <p:spPr>
              <a:xfrm>
                <a:off x="2302460" y="1982040"/>
                <a:ext cx="1050575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H3K18bhb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96B9A0-23C3-6840-BFB6-B4F99C7EF935}"/>
                  </a:ext>
                </a:extLst>
              </p:cNvPr>
              <p:cNvSpPr txBox="1"/>
              <p:nvPr/>
            </p:nvSpPr>
            <p:spPr>
              <a:xfrm>
                <a:off x="2510850" y="3076057"/>
                <a:ext cx="847250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H4K8ac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BD9CCC8-F1AC-2D4E-9A09-5E9BAD84BCEF}"/>
                  </a:ext>
                </a:extLst>
              </p:cNvPr>
              <p:cNvSpPr txBox="1"/>
              <p:nvPr/>
            </p:nvSpPr>
            <p:spPr>
              <a:xfrm>
                <a:off x="2401846" y="3440727"/>
                <a:ext cx="953847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H4K8bhb</a:t>
                </a:r>
              </a:p>
            </p:txBody>
          </p:sp>
          <p:pic>
            <p:nvPicPr>
              <p:cNvPr id="25" name="Picture 4">
                <a:extLst>
                  <a:ext uri="{FF2B5EF4-FFF2-40B4-BE49-F238E27FC236}">
                    <a16:creationId xmlns:a16="http://schemas.microsoft.com/office/drawing/2014/main" id="{D1A5D46D-3B9B-2749-B9B4-D094C905B649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620" y="3419870"/>
                <a:ext cx="1243584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5">
                <a:extLst>
                  <a:ext uri="{FF2B5EF4-FFF2-40B4-BE49-F238E27FC236}">
                    <a16:creationId xmlns:a16="http://schemas.microsoft.com/office/drawing/2014/main" id="{A29F91B8-4ACB-2341-8639-7CC69A069EF8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620" y="3057641"/>
                <a:ext cx="1243584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8">
                <a:extLst>
                  <a:ext uri="{FF2B5EF4-FFF2-40B4-BE49-F238E27FC236}">
                    <a16:creationId xmlns:a16="http://schemas.microsoft.com/office/drawing/2014/main" id="{C7567BAC-3DB0-8E44-B1FE-4C53C2AA3046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620" y="3782098"/>
                <a:ext cx="1243584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865D81-F602-1242-8EB8-1DBBC227FB72}"/>
                  </a:ext>
                </a:extLst>
              </p:cNvPr>
              <p:cNvSpPr txBox="1"/>
              <p:nvPr/>
            </p:nvSpPr>
            <p:spPr>
              <a:xfrm>
                <a:off x="2411464" y="3805400"/>
                <a:ext cx="943978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H3K27ac</a:t>
                </a:r>
              </a:p>
            </p:txBody>
          </p:sp>
          <p:pic>
            <p:nvPicPr>
              <p:cNvPr id="29" name="Picture 9">
                <a:extLst>
                  <a:ext uri="{FF2B5EF4-FFF2-40B4-BE49-F238E27FC236}">
                    <a16:creationId xmlns:a16="http://schemas.microsoft.com/office/drawing/2014/main" id="{039F685C-D011-0D4B-B07E-666454894240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620" y="4144326"/>
                <a:ext cx="1243584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9FBF02-5461-B646-9525-AC9AC1EF5A4A}"/>
                  </a:ext>
                </a:extLst>
              </p:cNvPr>
              <p:cNvSpPr txBox="1"/>
              <p:nvPr/>
            </p:nvSpPr>
            <p:spPr>
              <a:xfrm>
                <a:off x="2302460" y="4170072"/>
                <a:ext cx="1050575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H3K27bhb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BD4A9E-7581-0B4C-8BFF-321AE1336B1E}"/>
                  </a:ext>
                </a:extLst>
              </p:cNvPr>
              <p:cNvSpPr txBox="1"/>
              <p:nvPr/>
            </p:nvSpPr>
            <p:spPr>
              <a:xfrm>
                <a:off x="2919614" y="4534745"/>
                <a:ext cx="450472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F1A0077-861A-C045-8817-2A04D814EDD2}"/>
                </a:ext>
              </a:extLst>
            </p:cNvPr>
            <p:cNvGrpSpPr/>
            <p:nvPr/>
          </p:nvGrpSpPr>
          <p:grpSpPr>
            <a:xfrm>
              <a:off x="1664458" y="2221094"/>
              <a:ext cx="1032575" cy="1294927"/>
              <a:chOff x="3488972" y="794371"/>
              <a:chExt cx="1271567" cy="1771274"/>
            </a:xfrm>
          </p:grpSpPr>
          <p:pic>
            <p:nvPicPr>
              <p:cNvPr id="33" name="Picture 3">
                <a:extLst>
                  <a:ext uri="{FF2B5EF4-FFF2-40B4-BE49-F238E27FC236}">
                    <a16:creationId xmlns:a16="http://schemas.microsoft.com/office/drawing/2014/main" id="{22E98740-2D10-2449-BECE-80E179351296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711" y="1445964"/>
                <a:ext cx="749808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5">
                <a:extLst>
                  <a:ext uri="{FF2B5EF4-FFF2-40B4-BE49-F238E27FC236}">
                    <a16:creationId xmlns:a16="http://schemas.microsoft.com/office/drawing/2014/main" id="{FDA1B537-301C-FF42-9746-C76CB1A4BD71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883" y="1810455"/>
                <a:ext cx="749808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6">
                <a:extLst>
                  <a:ext uri="{FF2B5EF4-FFF2-40B4-BE49-F238E27FC236}">
                    <a16:creationId xmlns:a16="http://schemas.microsoft.com/office/drawing/2014/main" id="{2532DB1E-CF84-434C-BD22-D0D11B495195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883" y="2174691"/>
                <a:ext cx="749808" cy="33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862996-86D9-9B41-8375-AC06727FA6B0}"/>
                  </a:ext>
                </a:extLst>
              </p:cNvPr>
              <p:cNvSpPr txBox="1"/>
              <p:nvPr/>
            </p:nvSpPr>
            <p:spPr>
              <a:xfrm rot="17890796">
                <a:off x="3951438" y="1149222"/>
                <a:ext cx="522297" cy="322160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NS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CB3B87-8A81-9D4E-931B-EBF0727174B3}"/>
                  </a:ext>
                </a:extLst>
              </p:cNvPr>
              <p:cNvSpPr txBox="1"/>
              <p:nvPr/>
            </p:nvSpPr>
            <p:spPr>
              <a:xfrm rot="17890796">
                <a:off x="4197979" y="1034771"/>
                <a:ext cx="802959" cy="322160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siRNA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E5C7B-7CD6-3A42-86C7-4C95B4BBD62A}"/>
                  </a:ext>
                </a:extLst>
              </p:cNvPr>
              <p:cNvSpPr txBox="1"/>
              <p:nvPr/>
            </p:nvSpPr>
            <p:spPr>
              <a:xfrm>
                <a:off x="3488972" y="1439919"/>
                <a:ext cx="614316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p300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140BFF-61F3-D642-BE5B-EBFD9E9E463F}"/>
                  </a:ext>
                </a:extLst>
              </p:cNvPr>
              <p:cNvSpPr txBox="1"/>
              <p:nvPr/>
            </p:nvSpPr>
            <p:spPr>
              <a:xfrm>
                <a:off x="3509534" y="1844010"/>
                <a:ext cx="586679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CBP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8AC46E8-9A80-E84F-A7AE-424D6A16141B}"/>
                  </a:ext>
                </a:extLst>
              </p:cNvPr>
              <p:cNvSpPr txBox="1"/>
              <p:nvPr/>
            </p:nvSpPr>
            <p:spPr>
              <a:xfrm>
                <a:off x="3501518" y="2207800"/>
                <a:ext cx="594575" cy="3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actin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0A64FD-98C5-6546-8EF2-92F11B67F5FA}"/>
                </a:ext>
              </a:extLst>
            </p:cNvPr>
            <p:cNvSpPr txBox="1"/>
            <p:nvPr/>
          </p:nvSpPr>
          <p:spPr>
            <a:xfrm>
              <a:off x="2666264" y="1998278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HCT116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F7C5FF-0930-564A-9241-D67E75F3A5DD}"/>
              </a:ext>
            </a:extLst>
          </p:cNvPr>
          <p:cNvGrpSpPr/>
          <p:nvPr/>
        </p:nvGrpSpPr>
        <p:grpSpPr>
          <a:xfrm>
            <a:off x="4520903" y="2018829"/>
            <a:ext cx="3150193" cy="3030872"/>
            <a:chOff x="6937591" y="2046754"/>
            <a:chExt cx="3150193" cy="303087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3C6CF84-0744-024F-8117-F95D95C5B9AA}"/>
                </a:ext>
              </a:extLst>
            </p:cNvPr>
            <p:cNvGrpSpPr/>
            <p:nvPr/>
          </p:nvGrpSpPr>
          <p:grpSpPr>
            <a:xfrm>
              <a:off x="6937591" y="2046754"/>
              <a:ext cx="1528985" cy="3021478"/>
              <a:chOff x="4744345" y="1817663"/>
              <a:chExt cx="1528985" cy="302147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E56E30-3F36-8C4F-95E8-FB18EF11BF01}"/>
                  </a:ext>
                </a:extLst>
              </p:cNvPr>
              <p:cNvSpPr txBox="1"/>
              <p:nvPr/>
            </p:nvSpPr>
            <p:spPr>
              <a:xfrm>
                <a:off x="4744345" y="1817663"/>
                <a:ext cx="7120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HCT116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87987E-CBBA-3246-8411-330F17821144}"/>
                  </a:ext>
                </a:extLst>
              </p:cNvPr>
              <p:cNvSpPr txBox="1"/>
              <p:nvPr/>
            </p:nvSpPr>
            <p:spPr>
              <a:xfrm>
                <a:off x="5389755" y="2886142"/>
                <a:ext cx="77457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H3K9bhb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EFCAB7F-6DD6-6F45-AFDF-E8F001F7F533}"/>
                  </a:ext>
                </a:extLst>
              </p:cNvPr>
              <p:cNvSpPr txBox="1"/>
              <p:nvPr/>
            </p:nvSpPr>
            <p:spPr>
              <a:xfrm>
                <a:off x="5389755" y="4013734"/>
                <a:ext cx="77457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H4K8bhb</a:t>
                </a:r>
              </a:p>
            </p:txBody>
          </p:sp>
          <p:pic>
            <p:nvPicPr>
              <p:cNvPr id="47" name="Picture 4">
                <a:extLst>
                  <a:ext uri="{FF2B5EF4-FFF2-40B4-BE49-F238E27FC236}">
                    <a16:creationId xmlns:a16="http://schemas.microsoft.com/office/drawing/2014/main" id="{3A7F4BE9-A96E-A840-A2A4-418ED4499FE1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932" y="4021906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5">
                <a:extLst>
                  <a:ext uri="{FF2B5EF4-FFF2-40B4-BE49-F238E27FC236}">
                    <a16:creationId xmlns:a16="http://schemas.microsoft.com/office/drawing/2014/main" id="{40238255-3CD2-A74B-985E-1558F309370A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932" y="3183637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07E103C-78F6-3D47-9131-4CD39B43A4FF}"/>
                  </a:ext>
                </a:extLst>
              </p:cNvPr>
              <p:cNvSpPr txBox="1"/>
              <p:nvPr/>
            </p:nvSpPr>
            <p:spPr>
              <a:xfrm>
                <a:off x="5389755" y="3168040"/>
                <a:ext cx="6880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H3K9ac</a:t>
                </a:r>
              </a:p>
            </p:txBody>
          </p:sp>
          <p:pic>
            <p:nvPicPr>
              <p:cNvPr id="50" name="Picture 7">
                <a:extLst>
                  <a:ext uri="{FF2B5EF4-FFF2-40B4-BE49-F238E27FC236}">
                    <a16:creationId xmlns:a16="http://schemas.microsoft.com/office/drawing/2014/main" id="{1B5E09B4-8282-B145-9947-461BC43E8CDF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932" y="2624791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87AB373-ACB2-6F43-894B-0F92729E3C04}"/>
                  </a:ext>
                </a:extLst>
              </p:cNvPr>
              <p:cNvSpPr txBox="1"/>
              <p:nvPr/>
            </p:nvSpPr>
            <p:spPr>
              <a:xfrm>
                <a:off x="5389755" y="2604244"/>
                <a:ext cx="49885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p300</a:t>
                </a:r>
              </a:p>
            </p:txBody>
          </p:sp>
          <p:pic>
            <p:nvPicPr>
              <p:cNvPr id="52" name="Picture 2">
                <a:extLst>
                  <a:ext uri="{FF2B5EF4-FFF2-40B4-BE49-F238E27FC236}">
                    <a16:creationId xmlns:a16="http://schemas.microsoft.com/office/drawing/2014/main" id="{477094ED-7E0B-8B4A-81C5-D7230274CB6A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932" y="2904214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2">
                <a:extLst>
                  <a:ext uri="{FF2B5EF4-FFF2-40B4-BE49-F238E27FC236}">
                    <a16:creationId xmlns:a16="http://schemas.microsoft.com/office/drawing/2014/main" id="{B538B684-F981-7142-A85C-8EA6F7DADA68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932" y="4301329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B526257-3555-524C-BA87-C2777C0E4BCE}"/>
                  </a:ext>
                </a:extLst>
              </p:cNvPr>
              <p:cNvSpPr txBox="1"/>
              <p:nvPr/>
            </p:nvSpPr>
            <p:spPr>
              <a:xfrm>
                <a:off x="5389755" y="4295632"/>
                <a:ext cx="6880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H4K8ac</a:t>
                </a:r>
              </a:p>
            </p:txBody>
          </p:sp>
          <p:pic>
            <p:nvPicPr>
              <p:cNvPr id="55" name="Picture 3">
                <a:extLst>
                  <a:ext uri="{FF2B5EF4-FFF2-40B4-BE49-F238E27FC236}">
                    <a16:creationId xmlns:a16="http://schemas.microsoft.com/office/drawing/2014/main" id="{80E63224-4C7F-4844-9CEF-FFBE28704740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932" y="4580750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C9A586-D4AB-AD4F-B8A6-4497B6E86A6F}"/>
                  </a:ext>
                </a:extLst>
              </p:cNvPr>
              <p:cNvSpPr txBox="1"/>
              <p:nvPr/>
            </p:nvSpPr>
            <p:spPr>
              <a:xfrm>
                <a:off x="5389755" y="4577531"/>
                <a:ext cx="88357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Histone H3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00B5C58-7999-6149-9582-3595F12DD428}"/>
                  </a:ext>
                </a:extLst>
              </p:cNvPr>
              <p:cNvSpPr txBox="1"/>
              <p:nvPr/>
            </p:nvSpPr>
            <p:spPr>
              <a:xfrm rot="17502907">
                <a:off x="4805463" y="2375608"/>
                <a:ext cx="404278" cy="261610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WT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055D38-1A11-6548-BFA9-93D77AA393B0}"/>
                  </a:ext>
                </a:extLst>
              </p:cNvPr>
              <p:cNvSpPr/>
              <p:nvPr/>
            </p:nvSpPr>
            <p:spPr>
              <a:xfrm rot="17502907">
                <a:off x="4979038" y="2226994"/>
                <a:ext cx="748922" cy="261610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p300-KO</a:t>
                </a:r>
              </a:p>
            </p:txBody>
          </p:sp>
          <p:pic>
            <p:nvPicPr>
              <p:cNvPr id="59" name="Picture 3">
                <a:extLst>
                  <a:ext uri="{FF2B5EF4-FFF2-40B4-BE49-F238E27FC236}">
                    <a16:creationId xmlns:a16="http://schemas.microsoft.com/office/drawing/2014/main" id="{E4558AF0-5DD1-7B44-A5C4-40574BA65DA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932" y="3463060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4">
                <a:extLst>
                  <a:ext uri="{FF2B5EF4-FFF2-40B4-BE49-F238E27FC236}">
                    <a16:creationId xmlns:a16="http://schemas.microsoft.com/office/drawing/2014/main" id="{6C73C47B-1588-9145-A65B-4CCD47289976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932" y="3742483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29EED8A-7AD2-B646-9EF7-DDB37E09029C}"/>
                  </a:ext>
                </a:extLst>
              </p:cNvPr>
              <p:cNvSpPr txBox="1"/>
              <p:nvPr/>
            </p:nvSpPr>
            <p:spPr>
              <a:xfrm>
                <a:off x="5389755" y="3449938"/>
                <a:ext cx="85311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H3K18bhb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ECEE89-1BB0-0F47-BAF1-8921AC4982BA}"/>
                  </a:ext>
                </a:extLst>
              </p:cNvPr>
              <p:cNvSpPr txBox="1"/>
              <p:nvPr/>
            </p:nvSpPr>
            <p:spPr>
              <a:xfrm>
                <a:off x="5389755" y="3731836"/>
                <a:ext cx="76655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H3K18ac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9705850-AF07-1342-848B-6157213E5328}"/>
                </a:ext>
              </a:extLst>
            </p:cNvPr>
            <p:cNvGrpSpPr/>
            <p:nvPr/>
          </p:nvGrpSpPr>
          <p:grpSpPr>
            <a:xfrm>
              <a:off x="8645614" y="2046754"/>
              <a:ext cx="1442170" cy="3030872"/>
              <a:chOff x="6452368" y="1817663"/>
              <a:chExt cx="1442170" cy="3030872"/>
            </a:xfrm>
          </p:grpSpPr>
          <p:pic>
            <p:nvPicPr>
              <p:cNvPr id="64" name="Picture 3">
                <a:extLst>
                  <a:ext uri="{FF2B5EF4-FFF2-40B4-BE49-F238E27FC236}">
                    <a16:creationId xmlns:a16="http://schemas.microsoft.com/office/drawing/2014/main" id="{3EB89649-167F-AA40-8E42-85A6685221F4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9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368" y="3490521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7645CC1-86C3-A742-AF9A-48FB488F9459}"/>
                  </a:ext>
                </a:extLst>
              </p:cNvPr>
              <p:cNvSpPr txBox="1"/>
              <p:nvPr/>
            </p:nvSpPr>
            <p:spPr>
              <a:xfrm rot="17502907">
                <a:off x="6431011" y="2430097"/>
                <a:ext cx="404278" cy="261610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WT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447233-7A51-F44D-ADD0-A0E6FAC70112}"/>
                  </a:ext>
                </a:extLst>
              </p:cNvPr>
              <p:cNvSpPr txBox="1"/>
              <p:nvPr/>
            </p:nvSpPr>
            <p:spPr>
              <a:xfrm>
                <a:off x="7010963" y="3479220"/>
                <a:ext cx="85311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H3K18bhb</a:t>
                </a:r>
              </a:p>
            </p:txBody>
          </p:sp>
          <p:pic>
            <p:nvPicPr>
              <p:cNvPr id="67" name="Picture 4">
                <a:extLst>
                  <a:ext uri="{FF2B5EF4-FFF2-40B4-BE49-F238E27FC236}">
                    <a16:creationId xmlns:a16="http://schemas.microsoft.com/office/drawing/2014/main" id="{97A46FAB-DAE2-A34C-9CAC-F5BE834B5EB1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368" y="2946893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1CC5CBD-30FF-BE4F-B1C1-61C0B2DD9767}"/>
                  </a:ext>
                </a:extLst>
              </p:cNvPr>
              <p:cNvSpPr txBox="1"/>
              <p:nvPr/>
            </p:nvSpPr>
            <p:spPr>
              <a:xfrm>
                <a:off x="7010963" y="2925368"/>
                <a:ext cx="77457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H3K9bhb</a:t>
                </a:r>
              </a:p>
            </p:txBody>
          </p:sp>
          <p:pic>
            <p:nvPicPr>
              <p:cNvPr id="69" name="Picture 5">
                <a:extLst>
                  <a:ext uri="{FF2B5EF4-FFF2-40B4-BE49-F238E27FC236}">
                    <a16:creationId xmlns:a16="http://schemas.microsoft.com/office/drawing/2014/main" id="{DA4FC037-CBAE-4741-9DC3-80E6C82A9322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368" y="3218707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38F20B0-6B88-FF45-ACCC-7D91EC28541C}"/>
                  </a:ext>
                </a:extLst>
              </p:cNvPr>
              <p:cNvSpPr txBox="1"/>
              <p:nvPr/>
            </p:nvSpPr>
            <p:spPr>
              <a:xfrm>
                <a:off x="7010963" y="3202294"/>
                <a:ext cx="6880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H3K9ac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3ADFDC1-1FB9-E245-B40E-9A51F569529A}"/>
                  </a:ext>
                </a:extLst>
              </p:cNvPr>
              <p:cNvSpPr/>
              <p:nvPr/>
            </p:nvSpPr>
            <p:spPr>
              <a:xfrm rot="17502907">
                <a:off x="6604586" y="2281483"/>
                <a:ext cx="748923" cy="261610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p300-KO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7838BE5-CAA3-6E4B-AFE7-C49BDBE9FC79}"/>
                  </a:ext>
                </a:extLst>
              </p:cNvPr>
              <p:cNvSpPr txBox="1"/>
              <p:nvPr/>
            </p:nvSpPr>
            <p:spPr>
              <a:xfrm>
                <a:off x="7010963" y="3756146"/>
                <a:ext cx="76655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H3K18ac</a:t>
                </a:r>
              </a:p>
            </p:txBody>
          </p:sp>
          <p:pic>
            <p:nvPicPr>
              <p:cNvPr id="73" name="Picture 5">
                <a:extLst>
                  <a:ext uri="{FF2B5EF4-FFF2-40B4-BE49-F238E27FC236}">
                    <a16:creationId xmlns:a16="http://schemas.microsoft.com/office/drawing/2014/main" id="{7413076F-853A-754F-9612-7E6BAF015845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368" y="4577774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3950E1F-E5A1-FB4D-81AF-F6F3C1D0F32D}"/>
                  </a:ext>
                </a:extLst>
              </p:cNvPr>
              <p:cNvSpPr txBox="1"/>
              <p:nvPr/>
            </p:nvSpPr>
            <p:spPr>
              <a:xfrm>
                <a:off x="7010963" y="4586925"/>
                <a:ext cx="88357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Histone H3</a:t>
                </a:r>
              </a:p>
            </p:txBody>
          </p:sp>
          <p:pic>
            <p:nvPicPr>
              <p:cNvPr id="75" name="Picture 6">
                <a:extLst>
                  <a:ext uri="{FF2B5EF4-FFF2-40B4-BE49-F238E27FC236}">
                    <a16:creationId xmlns:a16="http://schemas.microsoft.com/office/drawing/2014/main" id="{CDFBB798-1770-844C-8F7F-3DE0A6E2DA2E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368" y="2675079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9FA2F7F-7232-ED44-A0BE-48BEC0539168}"/>
                  </a:ext>
                </a:extLst>
              </p:cNvPr>
              <p:cNvSpPr txBox="1"/>
              <p:nvPr/>
            </p:nvSpPr>
            <p:spPr>
              <a:xfrm>
                <a:off x="7010963" y="2648442"/>
                <a:ext cx="49885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p300</a:t>
                </a:r>
              </a:p>
            </p:txBody>
          </p:sp>
          <p:pic>
            <p:nvPicPr>
              <p:cNvPr id="77" name="Picture 7">
                <a:extLst>
                  <a:ext uri="{FF2B5EF4-FFF2-40B4-BE49-F238E27FC236}">
                    <a16:creationId xmlns:a16="http://schemas.microsoft.com/office/drawing/2014/main" id="{F183C022-5374-F345-8FE4-0E599E84C3C5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9" cstate="print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368" y="3762335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8EF583-5E25-044A-A2C2-E2DD6FFB97BD}"/>
                  </a:ext>
                </a:extLst>
              </p:cNvPr>
              <p:cNvSpPr txBox="1"/>
              <p:nvPr/>
            </p:nvSpPr>
            <p:spPr>
              <a:xfrm>
                <a:off x="6552232" y="1817663"/>
                <a:ext cx="4828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MEF</a:t>
                </a:r>
              </a:p>
            </p:txBody>
          </p:sp>
          <p:pic>
            <p:nvPicPr>
              <p:cNvPr id="79" name="Picture 5">
                <a:extLst>
                  <a:ext uri="{FF2B5EF4-FFF2-40B4-BE49-F238E27FC236}">
                    <a16:creationId xmlns:a16="http://schemas.microsoft.com/office/drawing/2014/main" id="{C424CD34-5F9F-9548-B650-03D9BF8D098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1">
                <a:extLst>
                  <a:ext uri="{BEBA8EAE-BF5A-486C-A8C5-ECC9F3942E4B}">
                    <a14:imgProps xmlns:a14="http://schemas.microsoft.com/office/drawing/2010/main">
                      <a14:imgLayer r:embed="rId42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368" y="4305963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6">
                <a:extLst>
                  <a:ext uri="{FF2B5EF4-FFF2-40B4-BE49-F238E27FC236}">
                    <a16:creationId xmlns:a16="http://schemas.microsoft.com/office/drawing/2014/main" id="{5475501F-2F40-D44D-99BB-A3599D7C85B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3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368" y="4034149"/>
                <a:ext cx="608881" cy="24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04E6D14-C0B6-C843-BD12-2134827375D2}"/>
                  </a:ext>
                </a:extLst>
              </p:cNvPr>
              <p:cNvSpPr txBox="1"/>
              <p:nvPr/>
            </p:nvSpPr>
            <p:spPr>
              <a:xfrm>
                <a:off x="7010963" y="4033072"/>
                <a:ext cx="77457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H4K8bhb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58DBC35-D97A-1E40-89EC-0DEEB166DBDC}"/>
                  </a:ext>
                </a:extLst>
              </p:cNvPr>
              <p:cNvSpPr txBox="1"/>
              <p:nvPr/>
            </p:nvSpPr>
            <p:spPr>
              <a:xfrm>
                <a:off x="7010963" y="4309998"/>
                <a:ext cx="6880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H4K8ac</a:t>
                </a:r>
              </a:p>
            </p:txBody>
          </p:sp>
        </p:grpSp>
      </p:grpSp>
      <p:grpSp>
        <p:nvGrpSpPr>
          <p:cNvPr id="83" name="组合 8">
            <a:extLst>
              <a:ext uri="{FF2B5EF4-FFF2-40B4-BE49-F238E27FC236}">
                <a16:creationId xmlns:a16="http://schemas.microsoft.com/office/drawing/2014/main" id="{16BFE557-A909-3340-8FDE-123DCA656D0E}"/>
              </a:ext>
            </a:extLst>
          </p:cNvPr>
          <p:cNvGrpSpPr/>
          <p:nvPr/>
        </p:nvGrpSpPr>
        <p:grpSpPr>
          <a:xfrm>
            <a:off x="8733691" y="2084043"/>
            <a:ext cx="3040613" cy="2852649"/>
            <a:chOff x="8526843" y="1468090"/>
            <a:chExt cx="3744368" cy="3902013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6176CA27-1575-5B43-A8F5-06FA9CE10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5220" y="5002996"/>
              <a:ext cx="2361600" cy="33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3">
              <a:extLst>
                <a:ext uri="{FF2B5EF4-FFF2-40B4-BE49-F238E27FC236}">
                  <a16:creationId xmlns:a16="http://schemas.microsoft.com/office/drawing/2014/main" id="{903F31F7-83E2-AB4A-9840-EE0570A54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5220" y="3306613"/>
              <a:ext cx="2362200" cy="34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Box 5">
              <a:extLst>
                <a:ext uri="{FF2B5EF4-FFF2-40B4-BE49-F238E27FC236}">
                  <a16:creationId xmlns:a16="http://schemas.microsoft.com/office/drawing/2014/main" id="{415EBAE6-2F68-A046-B9BF-07852D9D5954}"/>
                </a:ext>
              </a:extLst>
            </p:cNvPr>
            <p:cNvSpPr txBox="1"/>
            <p:nvPr/>
          </p:nvSpPr>
          <p:spPr>
            <a:xfrm>
              <a:off x="8526843" y="3308700"/>
              <a:ext cx="1050574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H3K18bhb</a:t>
              </a:r>
            </a:p>
          </p:txBody>
        </p:sp>
        <p:sp>
          <p:nvSpPr>
            <p:cNvPr id="87" name="TextBox 6">
              <a:extLst>
                <a:ext uri="{FF2B5EF4-FFF2-40B4-BE49-F238E27FC236}">
                  <a16:creationId xmlns:a16="http://schemas.microsoft.com/office/drawing/2014/main" id="{CAA65B5F-7341-2642-BA5C-0EF7EF40CF9C}"/>
                </a:ext>
              </a:extLst>
            </p:cNvPr>
            <p:cNvSpPr txBox="1"/>
            <p:nvPr/>
          </p:nvSpPr>
          <p:spPr>
            <a:xfrm>
              <a:off x="8633439" y="3736217"/>
              <a:ext cx="943978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H3K18ac</a:t>
              </a:r>
            </a:p>
          </p:txBody>
        </p:sp>
        <p:sp>
          <p:nvSpPr>
            <p:cNvPr id="88" name="TextBox 7">
              <a:extLst>
                <a:ext uri="{FF2B5EF4-FFF2-40B4-BE49-F238E27FC236}">
                  <a16:creationId xmlns:a16="http://schemas.microsoft.com/office/drawing/2014/main" id="{182FF5B5-A319-0C43-ACF1-8BBE46EEC0D8}"/>
                </a:ext>
              </a:extLst>
            </p:cNvPr>
            <p:cNvSpPr txBox="1"/>
            <p:nvPr/>
          </p:nvSpPr>
          <p:spPr>
            <a:xfrm>
              <a:off x="8623569" y="4181924"/>
              <a:ext cx="953847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H4K8bhb</a:t>
              </a:r>
            </a:p>
          </p:txBody>
        </p:sp>
        <p:sp>
          <p:nvSpPr>
            <p:cNvPr id="89" name="TextBox 8">
              <a:extLst>
                <a:ext uri="{FF2B5EF4-FFF2-40B4-BE49-F238E27FC236}">
                  <a16:creationId xmlns:a16="http://schemas.microsoft.com/office/drawing/2014/main" id="{DDDF1631-1808-F745-A02D-1607643B77C5}"/>
                </a:ext>
              </a:extLst>
            </p:cNvPr>
            <p:cNvSpPr txBox="1"/>
            <p:nvPr/>
          </p:nvSpPr>
          <p:spPr>
            <a:xfrm>
              <a:off x="8730166" y="4640633"/>
              <a:ext cx="847250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H4K8ac</a:t>
              </a:r>
            </a:p>
          </p:txBody>
        </p:sp>
        <p:sp>
          <p:nvSpPr>
            <p:cNvPr id="90" name="TextBox 9">
              <a:extLst>
                <a:ext uri="{FF2B5EF4-FFF2-40B4-BE49-F238E27FC236}">
                  <a16:creationId xmlns:a16="http://schemas.microsoft.com/office/drawing/2014/main" id="{0DA84B39-EF4E-2A40-ACCA-F646BEC33726}"/>
                </a:ext>
              </a:extLst>
            </p:cNvPr>
            <p:cNvSpPr txBox="1"/>
            <p:nvPr/>
          </p:nvSpPr>
          <p:spPr>
            <a:xfrm>
              <a:off x="9126945" y="5012258"/>
              <a:ext cx="450471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H3</a:t>
              </a:r>
            </a:p>
          </p:txBody>
        </p:sp>
        <p:pic>
          <p:nvPicPr>
            <p:cNvPr id="91" name="Picture 7">
              <a:extLst>
                <a:ext uri="{FF2B5EF4-FFF2-40B4-BE49-F238E27FC236}">
                  <a16:creationId xmlns:a16="http://schemas.microsoft.com/office/drawing/2014/main" id="{CA898D7A-4EFB-2246-9BE0-587740439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5220" y="4598923"/>
              <a:ext cx="2362201" cy="3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Box 15">
              <a:extLst>
                <a:ext uri="{FF2B5EF4-FFF2-40B4-BE49-F238E27FC236}">
                  <a16:creationId xmlns:a16="http://schemas.microsoft.com/office/drawing/2014/main" id="{54A5A241-88E7-F24E-AEA9-90D0983ACFA1}"/>
                </a:ext>
              </a:extLst>
            </p:cNvPr>
            <p:cNvSpPr txBox="1"/>
            <p:nvPr/>
          </p:nvSpPr>
          <p:spPr>
            <a:xfrm rot="19223062">
              <a:off x="9568720" y="1989797"/>
              <a:ext cx="612342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16">
              <a:extLst>
                <a:ext uri="{FF2B5EF4-FFF2-40B4-BE49-F238E27FC236}">
                  <a16:creationId xmlns:a16="http://schemas.microsoft.com/office/drawing/2014/main" id="{B656A73A-A29C-0E4F-AD7E-CEF55F3A36AD}"/>
                </a:ext>
              </a:extLst>
            </p:cNvPr>
            <p:cNvSpPr txBox="1"/>
            <p:nvPr/>
          </p:nvSpPr>
          <p:spPr>
            <a:xfrm rot="19223062">
              <a:off x="9907639" y="1989797"/>
              <a:ext cx="709069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40 </a:t>
              </a:r>
              <a:r>
                <a:rPr lang="en-US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17">
              <a:extLst>
                <a:ext uri="{FF2B5EF4-FFF2-40B4-BE49-F238E27FC236}">
                  <a16:creationId xmlns:a16="http://schemas.microsoft.com/office/drawing/2014/main" id="{B3E3C1D5-3976-2C44-92A5-BE7607BB3615}"/>
                </a:ext>
              </a:extLst>
            </p:cNvPr>
            <p:cNvSpPr txBox="1"/>
            <p:nvPr/>
          </p:nvSpPr>
          <p:spPr>
            <a:xfrm rot="19223062">
              <a:off x="10337932" y="1989797"/>
              <a:ext cx="805795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200 </a:t>
              </a:r>
              <a:r>
                <a:rPr lang="en-US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18">
              <a:extLst>
                <a:ext uri="{FF2B5EF4-FFF2-40B4-BE49-F238E27FC236}">
                  <a16:creationId xmlns:a16="http://schemas.microsoft.com/office/drawing/2014/main" id="{1FD8A6E5-553C-7740-8A2E-6A58D6D09188}"/>
                </a:ext>
              </a:extLst>
            </p:cNvPr>
            <p:cNvSpPr txBox="1"/>
            <p:nvPr/>
          </p:nvSpPr>
          <p:spPr>
            <a:xfrm rot="19223062">
              <a:off x="10868058" y="1989797"/>
              <a:ext cx="616290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 µM</a:t>
              </a:r>
            </a:p>
          </p:txBody>
        </p:sp>
        <p:sp>
          <p:nvSpPr>
            <p:cNvPr id="96" name="TextBox 19">
              <a:extLst>
                <a:ext uri="{FF2B5EF4-FFF2-40B4-BE49-F238E27FC236}">
                  <a16:creationId xmlns:a16="http://schemas.microsoft.com/office/drawing/2014/main" id="{1622A11C-D642-C640-8DE6-F70DBED9BCB6}"/>
                </a:ext>
              </a:extLst>
            </p:cNvPr>
            <p:cNvSpPr txBox="1"/>
            <p:nvPr/>
          </p:nvSpPr>
          <p:spPr>
            <a:xfrm rot="19223062">
              <a:off x="11214464" y="1989797"/>
              <a:ext cx="616290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5 µM</a:t>
              </a:r>
            </a:p>
          </p:txBody>
        </p:sp>
        <p:sp>
          <p:nvSpPr>
            <p:cNvPr id="97" name="TextBox 20">
              <a:extLst>
                <a:ext uri="{FF2B5EF4-FFF2-40B4-BE49-F238E27FC236}">
                  <a16:creationId xmlns:a16="http://schemas.microsoft.com/office/drawing/2014/main" id="{9D37CF20-AF58-5747-89FE-2159C7A23559}"/>
                </a:ext>
              </a:extLst>
            </p:cNvPr>
            <p:cNvSpPr txBox="1"/>
            <p:nvPr/>
          </p:nvSpPr>
          <p:spPr>
            <a:xfrm rot="19223062">
              <a:off x="11558194" y="1989797"/>
              <a:ext cx="713017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10 µM</a:t>
              </a:r>
            </a:p>
          </p:txBody>
        </p:sp>
        <p:cxnSp>
          <p:nvCxnSpPr>
            <p:cNvPr id="98" name="Straight Connector 21">
              <a:extLst>
                <a:ext uri="{FF2B5EF4-FFF2-40B4-BE49-F238E27FC236}">
                  <a16:creationId xmlns:a16="http://schemas.microsoft.com/office/drawing/2014/main" id="{910C3A59-02BF-D74B-9E81-0A26203AA672}"/>
                </a:ext>
              </a:extLst>
            </p:cNvPr>
            <p:cNvCxnSpPr/>
            <p:nvPr/>
          </p:nvCxnSpPr>
          <p:spPr>
            <a:xfrm>
              <a:off x="9545220" y="1839512"/>
              <a:ext cx="22948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22">
              <a:extLst>
                <a:ext uri="{FF2B5EF4-FFF2-40B4-BE49-F238E27FC236}">
                  <a16:creationId xmlns:a16="http://schemas.microsoft.com/office/drawing/2014/main" id="{FB958C4E-2309-BD4C-A097-373701203160}"/>
                </a:ext>
              </a:extLst>
            </p:cNvPr>
            <p:cNvSpPr txBox="1"/>
            <p:nvPr/>
          </p:nvSpPr>
          <p:spPr>
            <a:xfrm>
              <a:off x="10358244" y="1468090"/>
              <a:ext cx="634056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A485</a:t>
              </a:r>
            </a:p>
          </p:txBody>
        </p:sp>
        <p:pic>
          <p:nvPicPr>
            <p:cNvPr id="100" name="Picture 23">
              <a:extLst>
                <a:ext uri="{FF2B5EF4-FFF2-40B4-BE49-F238E27FC236}">
                  <a16:creationId xmlns:a16="http://schemas.microsoft.com/office/drawing/2014/main" id="{E08458F3-DF68-344F-A86C-842E44270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5220" y="3707095"/>
              <a:ext cx="2362201" cy="39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4">
              <a:extLst>
                <a:ext uri="{FF2B5EF4-FFF2-40B4-BE49-F238E27FC236}">
                  <a16:creationId xmlns:a16="http://schemas.microsoft.com/office/drawing/2014/main" id="{32E37001-B152-7347-A018-AE5D14440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5220" y="4163028"/>
              <a:ext cx="2362201" cy="37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TextBox 26">
              <a:extLst>
                <a:ext uri="{FF2B5EF4-FFF2-40B4-BE49-F238E27FC236}">
                  <a16:creationId xmlns:a16="http://schemas.microsoft.com/office/drawing/2014/main" id="{DAC6A51C-3FBB-D547-A961-A08F8C3B3A13}"/>
                </a:ext>
              </a:extLst>
            </p:cNvPr>
            <p:cNvSpPr txBox="1"/>
            <p:nvPr/>
          </p:nvSpPr>
          <p:spPr>
            <a:xfrm>
              <a:off x="8622968" y="2455272"/>
              <a:ext cx="953847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H3K9bhb</a:t>
              </a:r>
            </a:p>
          </p:txBody>
        </p:sp>
        <p:sp>
          <p:nvSpPr>
            <p:cNvPr id="103" name="TextBox 27">
              <a:extLst>
                <a:ext uri="{FF2B5EF4-FFF2-40B4-BE49-F238E27FC236}">
                  <a16:creationId xmlns:a16="http://schemas.microsoft.com/office/drawing/2014/main" id="{903F0695-5AA5-3742-A9DD-C0E32526C216}"/>
                </a:ext>
              </a:extLst>
            </p:cNvPr>
            <p:cNvSpPr txBox="1"/>
            <p:nvPr/>
          </p:nvSpPr>
          <p:spPr>
            <a:xfrm>
              <a:off x="8729565" y="2882790"/>
              <a:ext cx="847250" cy="35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H3K9ac</a:t>
              </a:r>
            </a:p>
          </p:txBody>
        </p:sp>
        <p:pic>
          <p:nvPicPr>
            <p:cNvPr id="104" name="Picture 4">
              <a:extLst>
                <a:ext uri="{FF2B5EF4-FFF2-40B4-BE49-F238E27FC236}">
                  <a16:creationId xmlns:a16="http://schemas.microsoft.com/office/drawing/2014/main" id="{90E16895-399E-F040-9F68-62D88BB2D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5221" y="2890975"/>
              <a:ext cx="2361600" cy="35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">
              <a:extLst>
                <a:ext uri="{FF2B5EF4-FFF2-40B4-BE49-F238E27FC236}">
                  <a16:creationId xmlns:a16="http://schemas.microsoft.com/office/drawing/2014/main" id="{359736F7-AA64-8945-9E74-46DEA968B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5221" y="2472794"/>
              <a:ext cx="2361600" cy="36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" name="灯片编号占位符 2">
            <a:extLst>
              <a:ext uri="{FF2B5EF4-FFF2-40B4-BE49-F238E27FC236}">
                <a16:creationId xmlns:a16="http://schemas.microsoft.com/office/drawing/2014/main" id="{671DF2B6-FA51-F44D-8C83-03594C76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8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D4F0DF70-6AF2-2948-A8A9-E55181E0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HDAC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s remove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Kbhb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in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vitro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ABE43BD-E3DE-CA43-8583-6C55822F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48" r="2048"/>
          <a:stretch>
            <a:fillRect/>
          </a:stretch>
        </p:blipFill>
        <p:spPr bwMode="auto">
          <a:xfrm>
            <a:off x="2282803" y="1882480"/>
            <a:ext cx="3538269" cy="525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276EBA60-81F2-AE48-B41C-C773242B0812}"/>
              </a:ext>
            </a:extLst>
          </p:cNvPr>
          <p:cNvSpPr/>
          <p:nvPr/>
        </p:nvSpPr>
        <p:spPr>
          <a:xfrm rot="18056061">
            <a:off x="2173161" y="1515472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Control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440E2B-CCB9-9040-A047-DEB7466FBEC9}"/>
              </a:ext>
            </a:extLst>
          </p:cNvPr>
          <p:cNvSpPr/>
          <p:nvPr/>
        </p:nvSpPr>
        <p:spPr>
          <a:xfrm rot="18056061">
            <a:off x="2574175" y="1523047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49F72-F3EB-FC42-A60E-B387FDE163B6}"/>
              </a:ext>
            </a:extLst>
          </p:cNvPr>
          <p:cNvSpPr/>
          <p:nvPr/>
        </p:nvSpPr>
        <p:spPr>
          <a:xfrm rot="18056061">
            <a:off x="2925010" y="1516733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44C43-0485-F047-8853-1644EBB8F2E6}"/>
              </a:ext>
            </a:extLst>
          </p:cNvPr>
          <p:cNvSpPr/>
          <p:nvPr/>
        </p:nvSpPr>
        <p:spPr>
          <a:xfrm rot="18056061">
            <a:off x="3327921" y="1516733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</a:t>
            </a:r>
            <a:r>
              <a:rPr lang="el-GR" sz="1100" dirty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endParaRPr lang="en-US" sz="1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D0C825-D4FD-2B48-A9A8-DC7ADAFE1D3B}"/>
              </a:ext>
            </a:extLst>
          </p:cNvPr>
          <p:cNvSpPr/>
          <p:nvPr/>
        </p:nvSpPr>
        <p:spPr>
          <a:xfrm rot="18056061">
            <a:off x="3721665" y="1515849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F74CF2-4486-1F43-8944-D3A5C2EB8B7B}"/>
              </a:ext>
            </a:extLst>
          </p:cNvPr>
          <p:cNvSpPr/>
          <p:nvPr/>
        </p:nvSpPr>
        <p:spPr>
          <a:xfrm rot="18056061">
            <a:off x="4105391" y="1515849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F68F17-7378-B741-975E-34163DE3030F}"/>
              </a:ext>
            </a:extLst>
          </p:cNvPr>
          <p:cNvSpPr/>
          <p:nvPr/>
        </p:nvSpPr>
        <p:spPr>
          <a:xfrm rot="18056061">
            <a:off x="4467208" y="1515849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E9A60B-39DA-FD49-9E6D-7170E9B79572}"/>
              </a:ext>
            </a:extLst>
          </p:cNvPr>
          <p:cNvSpPr/>
          <p:nvPr/>
        </p:nvSpPr>
        <p:spPr>
          <a:xfrm rot="18056061">
            <a:off x="4828075" y="1523423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C51943-E45D-8F4D-868C-9DD1E30E5F01}"/>
              </a:ext>
            </a:extLst>
          </p:cNvPr>
          <p:cNvSpPr/>
          <p:nvPr/>
        </p:nvSpPr>
        <p:spPr>
          <a:xfrm rot="18056061">
            <a:off x="5237292" y="1523423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HDAC8</a:t>
            </a:r>
          </a:p>
        </p:txBody>
      </p:sp>
      <p:sp>
        <p:nvSpPr>
          <p:cNvPr id="20" name="Rectangle 51">
            <a:extLst>
              <a:ext uri="{FF2B5EF4-FFF2-40B4-BE49-F238E27FC236}">
                <a16:creationId xmlns:a16="http://schemas.microsoft.com/office/drawing/2014/main" id="{B29BB1E5-632D-8A45-8AC2-86A6083F0BC8}"/>
              </a:ext>
            </a:extLst>
          </p:cNvPr>
          <p:cNvSpPr/>
          <p:nvPr/>
        </p:nvSpPr>
        <p:spPr>
          <a:xfrm>
            <a:off x="1509452" y="2009171"/>
            <a:ext cx="831111" cy="217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Pan-Kbhb</a:t>
            </a:r>
          </a:p>
        </p:txBody>
      </p:sp>
      <p:sp>
        <p:nvSpPr>
          <p:cNvPr id="21" name="Rectangle 38">
            <a:extLst>
              <a:ext uri="{FF2B5EF4-FFF2-40B4-BE49-F238E27FC236}">
                <a16:creationId xmlns:a16="http://schemas.microsoft.com/office/drawing/2014/main" id="{5CADD699-D7B2-B146-844D-D5C32D5DF145}"/>
              </a:ext>
            </a:extLst>
          </p:cNvPr>
          <p:cNvSpPr/>
          <p:nvPr/>
        </p:nvSpPr>
        <p:spPr>
          <a:xfrm>
            <a:off x="1842486" y="2492935"/>
            <a:ext cx="399701" cy="189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A8F4D69-44E2-FA46-A813-8BF70E3B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361" r="2500"/>
          <a:stretch>
            <a:fillRect/>
          </a:stretch>
        </p:blipFill>
        <p:spPr bwMode="auto">
          <a:xfrm>
            <a:off x="5861193" y="1882480"/>
            <a:ext cx="3429663" cy="526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4225E75F-D4E5-3E4C-A10C-1E2C3D1848B2}"/>
              </a:ext>
            </a:extLst>
          </p:cNvPr>
          <p:cNvSpPr/>
          <p:nvPr/>
        </p:nvSpPr>
        <p:spPr>
          <a:xfrm rot="18056061">
            <a:off x="5694411" y="1515153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HDAC9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F4B3FF5-17B2-9E45-BAD9-A624102B690F}"/>
              </a:ext>
            </a:extLst>
          </p:cNvPr>
          <p:cNvSpPr/>
          <p:nvPr/>
        </p:nvSpPr>
        <p:spPr>
          <a:xfrm rot="18056061">
            <a:off x="6047059" y="1492430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HDAC10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A1C0EFB7-D438-D945-BD0D-A9A3C540F8A1}"/>
              </a:ext>
            </a:extLst>
          </p:cNvPr>
          <p:cNvSpPr/>
          <p:nvPr/>
        </p:nvSpPr>
        <p:spPr>
          <a:xfrm rot="18056061">
            <a:off x="6382306" y="1492431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HDAC11</a:t>
            </a: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696BF89A-7041-0548-A8CC-866533A88980}"/>
              </a:ext>
            </a:extLst>
          </p:cNvPr>
          <p:cNvSpPr/>
          <p:nvPr/>
        </p:nvSpPr>
        <p:spPr>
          <a:xfrm rot="18056061">
            <a:off x="6685948" y="1553297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SIRT1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85DBB412-F023-0C42-B2F4-A7919B4A36C8}"/>
              </a:ext>
            </a:extLst>
          </p:cNvPr>
          <p:cNvSpPr/>
          <p:nvPr/>
        </p:nvSpPr>
        <p:spPr>
          <a:xfrm rot="18056061">
            <a:off x="7017185" y="1553126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SIRT2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24C6DB85-5C48-DC47-B4B2-75B3551B20F6}"/>
              </a:ext>
            </a:extLst>
          </p:cNvPr>
          <p:cNvSpPr/>
          <p:nvPr/>
        </p:nvSpPr>
        <p:spPr>
          <a:xfrm rot="18056061">
            <a:off x="7370018" y="1546983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SIRT</a:t>
            </a:r>
            <a:r>
              <a:rPr lang="el-GR" sz="1100" dirty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endParaRPr lang="en-US" sz="1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5259D03C-77F4-4F42-93DE-EE476045FDAA}"/>
              </a:ext>
            </a:extLst>
          </p:cNvPr>
          <p:cNvSpPr/>
          <p:nvPr/>
        </p:nvSpPr>
        <p:spPr>
          <a:xfrm rot="18056061">
            <a:off x="7705892" y="1545552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SIRT4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7DFAED6E-8598-4F4D-A448-8E807315B3A9}"/>
              </a:ext>
            </a:extLst>
          </p:cNvPr>
          <p:cNvSpPr/>
          <p:nvPr/>
        </p:nvSpPr>
        <p:spPr>
          <a:xfrm rot="18056061">
            <a:off x="8035445" y="1553126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SIRT5</a:t>
            </a: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2B0FCD63-E570-A541-874B-9511DA7D8E3D}"/>
              </a:ext>
            </a:extLst>
          </p:cNvPr>
          <p:cNvSpPr/>
          <p:nvPr/>
        </p:nvSpPr>
        <p:spPr>
          <a:xfrm rot="18056061">
            <a:off x="8367203" y="1546983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SIRT6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3F17F69-7803-B14B-B689-F756CEC402EF}"/>
              </a:ext>
            </a:extLst>
          </p:cNvPr>
          <p:cNvSpPr/>
          <p:nvPr/>
        </p:nvSpPr>
        <p:spPr>
          <a:xfrm rot="18056061">
            <a:off x="8703967" y="1545552"/>
            <a:ext cx="849852" cy="20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SIRT7</a:t>
            </a:r>
          </a:p>
        </p:txBody>
      </p:sp>
      <p:cxnSp>
        <p:nvCxnSpPr>
          <p:cNvPr id="33" name="Straight Arrow Connector 53">
            <a:extLst>
              <a:ext uri="{FF2B5EF4-FFF2-40B4-BE49-F238E27FC236}">
                <a16:creationId xmlns:a16="http://schemas.microsoft.com/office/drawing/2014/main" id="{52050535-722E-DF45-A8AF-BB735413691D}"/>
              </a:ext>
            </a:extLst>
          </p:cNvPr>
          <p:cNvCxnSpPr/>
          <p:nvPr/>
        </p:nvCxnSpPr>
        <p:spPr>
          <a:xfrm rot="10800000">
            <a:off x="9280099" y="2019739"/>
            <a:ext cx="221911" cy="1131"/>
          </a:xfrm>
          <a:prstGeom prst="straightConnector1">
            <a:avLst/>
          </a:prstGeom>
          <a:ln w="9525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54">
            <a:extLst>
              <a:ext uri="{FF2B5EF4-FFF2-40B4-BE49-F238E27FC236}">
                <a16:creationId xmlns:a16="http://schemas.microsoft.com/office/drawing/2014/main" id="{80E1FD08-83EA-6C46-9F6A-1E7BDDD84E8F}"/>
              </a:ext>
            </a:extLst>
          </p:cNvPr>
          <p:cNvCxnSpPr/>
          <p:nvPr/>
        </p:nvCxnSpPr>
        <p:spPr>
          <a:xfrm flipH="1" flipV="1">
            <a:off x="9280099" y="2088035"/>
            <a:ext cx="300474" cy="1427"/>
          </a:xfrm>
          <a:prstGeom prst="straightConnector1">
            <a:avLst/>
          </a:prstGeom>
          <a:ln w="9525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55">
            <a:extLst>
              <a:ext uri="{FF2B5EF4-FFF2-40B4-BE49-F238E27FC236}">
                <a16:creationId xmlns:a16="http://schemas.microsoft.com/office/drawing/2014/main" id="{3D96A755-1AE4-B246-B771-7F74E4731B5F}"/>
              </a:ext>
            </a:extLst>
          </p:cNvPr>
          <p:cNvCxnSpPr/>
          <p:nvPr/>
        </p:nvCxnSpPr>
        <p:spPr>
          <a:xfrm rot="10800000">
            <a:off x="9280099" y="2228021"/>
            <a:ext cx="221911" cy="1131"/>
          </a:xfrm>
          <a:prstGeom prst="straightConnector1">
            <a:avLst/>
          </a:prstGeom>
          <a:ln w="9525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6">
            <a:extLst>
              <a:ext uri="{FF2B5EF4-FFF2-40B4-BE49-F238E27FC236}">
                <a16:creationId xmlns:a16="http://schemas.microsoft.com/office/drawing/2014/main" id="{187FE42D-84D9-0448-834A-EDD1FFF6E53C}"/>
              </a:ext>
            </a:extLst>
          </p:cNvPr>
          <p:cNvSpPr/>
          <p:nvPr/>
        </p:nvSpPr>
        <p:spPr>
          <a:xfrm>
            <a:off x="9313443" y="1752084"/>
            <a:ext cx="801346" cy="16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57">
            <a:extLst>
              <a:ext uri="{FF2B5EF4-FFF2-40B4-BE49-F238E27FC236}">
                <a16:creationId xmlns:a16="http://schemas.microsoft.com/office/drawing/2014/main" id="{D70CBBE7-6BEB-1D4D-BC8F-D341783A34B2}"/>
              </a:ext>
            </a:extLst>
          </p:cNvPr>
          <p:cNvSpPr/>
          <p:nvPr/>
        </p:nvSpPr>
        <p:spPr>
          <a:xfrm>
            <a:off x="9478715" y="2006784"/>
            <a:ext cx="801346" cy="16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H2A/2B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58">
            <a:extLst>
              <a:ext uri="{FF2B5EF4-FFF2-40B4-BE49-F238E27FC236}">
                <a16:creationId xmlns:a16="http://schemas.microsoft.com/office/drawing/2014/main" id="{6A38DDFB-25EB-A84E-8A6F-2D606B7FA5A6}"/>
              </a:ext>
            </a:extLst>
          </p:cNvPr>
          <p:cNvSpPr/>
          <p:nvPr/>
        </p:nvSpPr>
        <p:spPr>
          <a:xfrm>
            <a:off x="9325375" y="2245562"/>
            <a:ext cx="801346" cy="16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H4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id="{03D13925-CCDC-DE44-B437-E47D9A4C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4000"/>
          </a:blip>
          <a:srcRect/>
          <a:stretch>
            <a:fillRect/>
          </a:stretch>
        </p:blipFill>
        <p:spPr bwMode="auto">
          <a:xfrm>
            <a:off x="5861193" y="2438694"/>
            <a:ext cx="3429663" cy="298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059FC7B2-B8F3-5D41-92FF-FBA7DAC09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-3000"/>
          </a:blip>
          <a:srcRect r="812"/>
          <a:stretch>
            <a:fillRect/>
          </a:stretch>
        </p:blipFill>
        <p:spPr bwMode="auto">
          <a:xfrm>
            <a:off x="2282309" y="2438694"/>
            <a:ext cx="3538762" cy="298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598BEC4-C56B-1C4B-8F01-08F8BEB45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814" t="425" r="1799" b="824"/>
          <a:stretch/>
        </p:blipFill>
        <p:spPr bwMode="auto">
          <a:xfrm>
            <a:off x="3555616" y="3488566"/>
            <a:ext cx="907371" cy="24447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27626DDA-1043-4941-97CE-D4041FF9E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894" t="600" r="1812" b="648"/>
          <a:stretch/>
        </p:blipFill>
        <p:spPr bwMode="auto">
          <a:xfrm>
            <a:off x="4650674" y="3488566"/>
            <a:ext cx="936958" cy="24447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" name="Rectangle 6">
            <a:extLst>
              <a:ext uri="{FF2B5EF4-FFF2-40B4-BE49-F238E27FC236}">
                <a16:creationId xmlns:a16="http://schemas.microsoft.com/office/drawing/2014/main" id="{CFEB1CFA-6506-E24F-89FD-E3ACFE92AA3D}"/>
              </a:ext>
            </a:extLst>
          </p:cNvPr>
          <p:cNvSpPr/>
          <p:nvPr/>
        </p:nvSpPr>
        <p:spPr>
          <a:xfrm>
            <a:off x="3555616" y="3109847"/>
            <a:ext cx="9925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+1 </a:t>
            </a:r>
            <a:r>
              <a:rPr lang="el-GR" altLang="zh-CN" sz="1100" dirty="0">
                <a:cs typeface="Times New Roman" panose="02020603050405020304" pitchFamily="18" charset="0"/>
              </a:rPr>
              <a:t>μ</a:t>
            </a:r>
            <a:r>
              <a:rPr lang="en-US" altLang="zh-CN" sz="1100" dirty="0"/>
              <a:t>M </a:t>
            </a:r>
            <a:r>
              <a:rPr lang="en-US" altLang="zh-CN" sz="1100" dirty="0" err="1"/>
              <a:t>HDAC1</a:t>
            </a:r>
            <a:endParaRPr lang="en-US" altLang="zh-CN" sz="1100" dirty="0"/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B0661015-5EFC-5E40-BB4F-A6632450B93B}"/>
              </a:ext>
            </a:extLst>
          </p:cNvPr>
          <p:cNvSpPr/>
          <p:nvPr/>
        </p:nvSpPr>
        <p:spPr>
          <a:xfrm>
            <a:off x="4641557" y="3112151"/>
            <a:ext cx="9925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+1 </a:t>
            </a:r>
            <a:r>
              <a:rPr lang="el-GR" altLang="zh-CN" sz="1100" dirty="0">
                <a:cs typeface="Times New Roman" panose="02020603050405020304" pitchFamily="18" charset="0"/>
              </a:rPr>
              <a:t>μ</a:t>
            </a:r>
            <a:r>
              <a:rPr lang="en-US" altLang="zh-CN" sz="1100" dirty="0"/>
              <a:t>M </a:t>
            </a:r>
            <a:r>
              <a:rPr lang="en-US" altLang="zh-CN" sz="1100" dirty="0" err="1"/>
              <a:t>HDAC2</a:t>
            </a:r>
            <a:endParaRPr lang="en-US" altLang="zh-CN" sz="1100" dirty="0"/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54B2B922-6D10-EF41-AA98-2DDA3D71407F}"/>
              </a:ext>
            </a:extLst>
          </p:cNvPr>
          <p:cNvSpPr/>
          <p:nvPr/>
        </p:nvSpPr>
        <p:spPr>
          <a:xfrm>
            <a:off x="3707931" y="5501432"/>
            <a:ext cx="3508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▼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5250A632-4A0B-0940-B509-20156DB4F208}"/>
              </a:ext>
            </a:extLst>
          </p:cNvPr>
          <p:cNvSpPr/>
          <p:nvPr/>
        </p:nvSpPr>
        <p:spPr>
          <a:xfrm>
            <a:off x="5782329" y="3112000"/>
            <a:ext cx="9925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+1 </a:t>
            </a:r>
            <a:r>
              <a:rPr lang="el-GR" altLang="zh-CN" sz="1100" dirty="0">
                <a:cs typeface="Times New Roman" panose="02020603050405020304" pitchFamily="18" charset="0"/>
              </a:rPr>
              <a:t>μ</a:t>
            </a:r>
            <a:r>
              <a:rPr lang="en-US" altLang="zh-CN" sz="1100" dirty="0"/>
              <a:t>M </a:t>
            </a:r>
            <a:r>
              <a:rPr lang="en-US" altLang="zh-CN" sz="1100" dirty="0" err="1"/>
              <a:t>HDAC3</a:t>
            </a:r>
            <a:endParaRPr lang="en-US" altLang="zh-CN" sz="1100" dirty="0"/>
          </a:p>
        </p:txBody>
      </p:sp>
      <p:sp>
        <p:nvSpPr>
          <p:cNvPr id="48" name="TextBox 14">
            <a:extLst>
              <a:ext uri="{FF2B5EF4-FFF2-40B4-BE49-F238E27FC236}">
                <a16:creationId xmlns:a16="http://schemas.microsoft.com/office/drawing/2014/main" id="{9A3BCAAC-9387-2D4E-8331-5ECA9BBDE805}"/>
              </a:ext>
            </a:extLst>
          </p:cNvPr>
          <p:cNvSpPr txBox="1"/>
          <p:nvPr/>
        </p:nvSpPr>
        <p:spPr>
          <a:xfrm>
            <a:off x="9144000" y="3755080"/>
            <a:ext cx="6078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0 min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15 min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60 min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FFCFE124-0307-0443-820A-8DC24B893715}"/>
              </a:ext>
            </a:extLst>
          </p:cNvPr>
          <p:cNvSpPr txBox="1"/>
          <p:nvPr/>
        </p:nvSpPr>
        <p:spPr>
          <a:xfrm>
            <a:off x="1590402" y="4231626"/>
            <a:ext cx="18710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Peptide: </a:t>
            </a:r>
          </a:p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GKAPRK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bhb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QLATKWW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Rectangle 14">
            <a:extLst>
              <a:ext uri="{FF2B5EF4-FFF2-40B4-BE49-F238E27FC236}">
                <a16:creationId xmlns:a16="http://schemas.microsoft.com/office/drawing/2014/main" id="{630EADEA-CA8C-E340-B789-D70A7DAFF211}"/>
              </a:ext>
            </a:extLst>
          </p:cNvPr>
          <p:cNvSpPr/>
          <p:nvPr/>
        </p:nvSpPr>
        <p:spPr>
          <a:xfrm>
            <a:off x="6982254" y="3107201"/>
            <a:ext cx="906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+1 </a:t>
            </a:r>
            <a:r>
              <a:rPr lang="el-GR" altLang="zh-CN" sz="1100" dirty="0">
                <a:cs typeface="Times New Roman" panose="02020603050405020304" pitchFamily="18" charset="0"/>
              </a:rPr>
              <a:t>μ</a:t>
            </a:r>
            <a:r>
              <a:rPr lang="en-US" altLang="zh-CN" sz="1100" dirty="0"/>
              <a:t>M </a:t>
            </a:r>
            <a:r>
              <a:rPr lang="en-US" altLang="zh-CN" sz="1100" dirty="0" err="1"/>
              <a:t>SIRT1</a:t>
            </a:r>
            <a:endParaRPr lang="en-US" altLang="zh-CN" sz="1100" dirty="0"/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28BD71F5-0D09-C84D-BBC3-EEF9B71D7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1293" t="601" r="1978" b="759"/>
          <a:stretch/>
        </p:blipFill>
        <p:spPr bwMode="auto">
          <a:xfrm>
            <a:off x="8054942" y="3484223"/>
            <a:ext cx="932028" cy="24490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" name="Rectangle 6">
            <a:extLst>
              <a:ext uri="{FF2B5EF4-FFF2-40B4-BE49-F238E27FC236}">
                <a16:creationId xmlns:a16="http://schemas.microsoft.com/office/drawing/2014/main" id="{D950B2E0-73C6-894F-8690-C556EE669224}"/>
              </a:ext>
            </a:extLst>
          </p:cNvPr>
          <p:cNvSpPr/>
          <p:nvPr/>
        </p:nvSpPr>
        <p:spPr>
          <a:xfrm>
            <a:off x="8081163" y="3105552"/>
            <a:ext cx="10134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+2.5 </a:t>
            </a:r>
            <a:r>
              <a:rPr lang="el-GR" altLang="zh-CN" sz="1100" dirty="0">
                <a:cs typeface="Times New Roman" panose="02020603050405020304" pitchFamily="18" charset="0"/>
              </a:rPr>
              <a:t>μ</a:t>
            </a:r>
            <a:r>
              <a:rPr lang="en-US" altLang="zh-CN" sz="1100" dirty="0"/>
              <a:t>M </a:t>
            </a:r>
            <a:r>
              <a:rPr lang="en-US" altLang="zh-CN" sz="1100" dirty="0" err="1"/>
              <a:t>SIRT2</a:t>
            </a:r>
            <a:endParaRPr lang="en-US" altLang="zh-CN" sz="1100" dirty="0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88AF3854-3F96-B243-A9A6-CB1D73684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l="1115" t="297" r="1679" b="650"/>
          <a:stretch/>
        </p:blipFill>
        <p:spPr bwMode="auto">
          <a:xfrm>
            <a:off x="6918917" y="3484223"/>
            <a:ext cx="937781" cy="24490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" name="Rectangle 9">
            <a:extLst>
              <a:ext uri="{FF2B5EF4-FFF2-40B4-BE49-F238E27FC236}">
                <a16:creationId xmlns:a16="http://schemas.microsoft.com/office/drawing/2014/main" id="{63771869-A3BF-F844-8A32-C695B0700E96}"/>
              </a:ext>
            </a:extLst>
          </p:cNvPr>
          <p:cNvSpPr/>
          <p:nvPr/>
        </p:nvSpPr>
        <p:spPr>
          <a:xfrm>
            <a:off x="4834300" y="5460111"/>
            <a:ext cx="3508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▼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52BB47FC-E0AF-4340-AA03-C7F5B932FA74}"/>
              </a:ext>
            </a:extLst>
          </p:cNvPr>
          <p:cNvSpPr/>
          <p:nvPr/>
        </p:nvSpPr>
        <p:spPr>
          <a:xfrm>
            <a:off x="7142337" y="5361804"/>
            <a:ext cx="3508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▼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17E2FD15-F9B4-F14D-A282-B0F42B348C11}"/>
              </a:ext>
            </a:extLst>
          </p:cNvPr>
          <p:cNvSpPr/>
          <p:nvPr/>
        </p:nvSpPr>
        <p:spPr>
          <a:xfrm>
            <a:off x="8326465" y="5437835"/>
            <a:ext cx="3508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▼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E9014FB1-B276-724C-8388-1F823B4BE67C}"/>
              </a:ext>
            </a:extLst>
          </p:cNvPr>
          <p:cNvSpPr/>
          <p:nvPr/>
        </p:nvSpPr>
        <p:spPr>
          <a:xfrm>
            <a:off x="1584104" y="4650910"/>
            <a:ext cx="1727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de-</a:t>
            </a:r>
            <a:r>
              <a:rPr lang="en-US" altLang="zh-CN" sz="1100" dirty="0" err="1">
                <a:latin typeface="Arial" panose="020B0604020202020204" pitchFamily="34" charset="0"/>
                <a:cs typeface="Arial" panose="020B0604020202020204" pitchFamily="34" charset="0"/>
              </a:rPr>
              <a:t>Kbhb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 peptide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2FE7ED69-839D-414A-A5B5-29B561DE6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l="5240" t="5747" r="62410" b="78761"/>
          <a:stretch/>
        </p:blipFill>
        <p:spPr bwMode="auto">
          <a:xfrm>
            <a:off x="5786028" y="3486956"/>
            <a:ext cx="922981" cy="81527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715099E3-72DC-C442-B14F-91AD3F4C2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l="6663" t="59967" r="64360" b="28255"/>
          <a:stretch/>
        </p:blipFill>
        <p:spPr bwMode="auto">
          <a:xfrm>
            <a:off x="5786028" y="5121282"/>
            <a:ext cx="922981" cy="81201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C3C911F6-8AF8-6E47-BC04-B75255D31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l="5240" t="24301" r="62410" b="60452"/>
          <a:stretch/>
        </p:blipFill>
        <p:spPr bwMode="auto">
          <a:xfrm>
            <a:off x="5786028" y="4302229"/>
            <a:ext cx="922981" cy="81905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" name="矩形 2">
            <a:extLst>
              <a:ext uri="{FF2B5EF4-FFF2-40B4-BE49-F238E27FC236}">
                <a16:creationId xmlns:a16="http://schemas.microsoft.com/office/drawing/2014/main" id="{72C60A99-A010-DB48-9898-CD8749361648}"/>
              </a:ext>
            </a:extLst>
          </p:cNvPr>
          <p:cNvSpPr/>
          <p:nvPr/>
        </p:nvSpPr>
        <p:spPr>
          <a:xfrm>
            <a:off x="5954461" y="4592807"/>
            <a:ext cx="221911" cy="187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F3D8B11C-FE6A-DE40-AFEB-E22B113103B2}"/>
              </a:ext>
            </a:extLst>
          </p:cNvPr>
          <p:cNvSpPr/>
          <p:nvPr/>
        </p:nvSpPr>
        <p:spPr>
          <a:xfrm>
            <a:off x="5893152" y="5142568"/>
            <a:ext cx="3508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▼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63" name="直接连接符 14">
            <a:extLst>
              <a:ext uri="{FF2B5EF4-FFF2-40B4-BE49-F238E27FC236}">
                <a16:creationId xmlns:a16="http://schemas.microsoft.com/office/drawing/2014/main" id="{FFF8F983-E578-AB4D-A1C8-0C81CFBB8161}"/>
              </a:ext>
            </a:extLst>
          </p:cNvPr>
          <p:cNvCxnSpPr/>
          <p:nvPr/>
        </p:nvCxnSpPr>
        <p:spPr>
          <a:xfrm>
            <a:off x="5782329" y="3486032"/>
            <a:ext cx="926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75">
            <a:extLst>
              <a:ext uri="{FF2B5EF4-FFF2-40B4-BE49-F238E27FC236}">
                <a16:creationId xmlns:a16="http://schemas.microsoft.com/office/drawing/2014/main" id="{28D25BE6-5BED-2E44-9C41-C5ECF06F8ADD}"/>
              </a:ext>
            </a:extLst>
          </p:cNvPr>
          <p:cNvCxnSpPr/>
          <p:nvPr/>
        </p:nvCxnSpPr>
        <p:spPr>
          <a:xfrm>
            <a:off x="5782329" y="5933298"/>
            <a:ext cx="926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17">
            <a:extLst>
              <a:ext uri="{FF2B5EF4-FFF2-40B4-BE49-F238E27FC236}">
                <a16:creationId xmlns:a16="http://schemas.microsoft.com/office/drawing/2014/main" id="{5AA4BBA5-205D-D442-A7AF-E35583BE1BF5}"/>
              </a:ext>
            </a:extLst>
          </p:cNvPr>
          <p:cNvCxnSpPr/>
          <p:nvPr/>
        </p:nvCxnSpPr>
        <p:spPr>
          <a:xfrm>
            <a:off x="5779859" y="3486956"/>
            <a:ext cx="0" cy="2449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77">
            <a:extLst>
              <a:ext uri="{FF2B5EF4-FFF2-40B4-BE49-F238E27FC236}">
                <a16:creationId xmlns:a16="http://schemas.microsoft.com/office/drawing/2014/main" id="{09A3E956-8ABE-3F4E-A90C-575BCDEE770B}"/>
              </a:ext>
            </a:extLst>
          </p:cNvPr>
          <p:cNvCxnSpPr/>
          <p:nvPr/>
        </p:nvCxnSpPr>
        <p:spPr>
          <a:xfrm>
            <a:off x="6709009" y="3484222"/>
            <a:ext cx="0" cy="2449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22">
            <a:extLst>
              <a:ext uri="{FF2B5EF4-FFF2-40B4-BE49-F238E27FC236}">
                <a16:creationId xmlns:a16="http://schemas.microsoft.com/office/drawing/2014/main" id="{9D48DBC5-A438-2440-B763-6A69DF8EDB15}"/>
              </a:ext>
            </a:extLst>
          </p:cNvPr>
          <p:cNvCxnSpPr/>
          <p:nvPr/>
        </p:nvCxnSpPr>
        <p:spPr>
          <a:xfrm>
            <a:off x="9502010" y="2230630"/>
            <a:ext cx="92300" cy="6930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78">
            <a:extLst>
              <a:ext uri="{FF2B5EF4-FFF2-40B4-BE49-F238E27FC236}">
                <a16:creationId xmlns:a16="http://schemas.microsoft.com/office/drawing/2014/main" id="{6E35AF48-089D-0241-AD9E-EA80CB428F37}"/>
              </a:ext>
            </a:extLst>
          </p:cNvPr>
          <p:cNvCxnSpPr/>
          <p:nvPr/>
        </p:nvCxnSpPr>
        <p:spPr>
          <a:xfrm flipH="1">
            <a:off x="9498526" y="1903601"/>
            <a:ext cx="93195" cy="11985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灯片编号占位符 2">
            <a:extLst>
              <a:ext uri="{FF2B5EF4-FFF2-40B4-BE49-F238E27FC236}">
                <a16:creationId xmlns:a16="http://schemas.microsoft.com/office/drawing/2014/main" id="{4AF1B57F-A3B9-C843-9E77-1883AB9A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3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grpSp>
        <p:nvGrpSpPr>
          <p:cNvPr id="7" name="组合 1">
            <a:extLst>
              <a:ext uri="{FF2B5EF4-FFF2-40B4-BE49-F238E27FC236}">
                <a16:creationId xmlns:a16="http://schemas.microsoft.com/office/drawing/2014/main" id="{FDA07855-5286-4541-B7AD-747284EF39A6}"/>
              </a:ext>
            </a:extLst>
          </p:cNvPr>
          <p:cNvGrpSpPr/>
          <p:nvPr/>
        </p:nvGrpSpPr>
        <p:grpSpPr>
          <a:xfrm>
            <a:off x="5975508" y="1997427"/>
            <a:ext cx="4082892" cy="3453162"/>
            <a:chOff x="1976001" y="44792"/>
            <a:chExt cx="4082892" cy="3453162"/>
          </a:xfrm>
        </p:grpSpPr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C191FB42-B8F7-1340-B092-A39C57396785}"/>
                </a:ext>
              </a:extLst>
            </p:cNvPr>
            <p:cNvGrpSpPr/>
            <p:nvPr/>
          </p:nvGrpSpPr>
          <p:grpSpPr>
            <a:xfrm>
              <a:off x="1976001" y="274011"/>
              <a:ext cx="4082892" cy="3223943"/>
              <a:chOff x="4029309" y="1131618"/>
              <a:chExt cx="4082892" cy="3223943"/>
            </a:xfrm>
          </p:grpSpPr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CCF8E81B-C8B7-A64B-B5C7-FBA39AE43A0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 l="5319" t="10405" r="5107" b="20810"/>
              <a:stretch>
                <a:fillRect/>
              </a:stretch>
            </p:blipFill>
            <p:spPr bwMode="auto">
              <a:xfrm>
                <a:off x="5039183" y="1839923"/>
                <a:ext cx="1920240" cy="31556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Rectangle 19">
                <a:extLst>
                  <a:ext uri="{FF2B5EF4-FFF2-40B4-BE49-F238E27FC236}">
                    <a16:creationId xmlns:a16="http://schemas.microsoft.com/office/drawing/2014/main" id="{992240EF-C81D-D94E-AD12-2708D23D7C4D}"/>
                  </a:ext>
                </a:extLst>
              </p:cNvPr>
              <p:cNvSpPr/>
              <p:nvPr/>
            </p:nvSpPr>
            <p:spPr>
              <a:xfrm>
                <a:off x="4029309" y="1404088"/>
                <a:ext cx="1074275" cy="308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TSA</a:t>
                </a:r>
              </a:p>
            </p:txBody>
          </p:sp>
          <p:sp>
            <p:nvSpPr>
              <p:cNvPr id="15" name="Rectangle 20">
                <a:extLst>
                  <a:ext uri="{FF2B5EF4-FFF2-40B4-BE49-F238E27FC236}">
                    <a16:creationId xmlns:a16="http://schemas.microsoft.com/office/drawing/2014/main" id="{66F0A2B3-61F9-CA43-A420-37600CBD8B4B}"/>
                  </a:ext>
                </a:extLst>
              </p:cNvPr>
              <p:cNvSpPr/>
              <p:nvPr/>
            </p:nvSpPr>
            <p:spPr>
              <a:xfrm>
                <a:off x="6993951" y="1819085"/>
                <a:ext cx="986729" cy="308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H3K9bhb</a:t>
                </a:r>
              </a:p>
            </p:txBody>
          </p:sp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E9C274C1-817D-B449-BF56-7DD84C09FBA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 l="1936"/>
              <a:stretch>
                <a:fillRect/>
              </a:stretch>
            </p:blipFill>
            <p:spPr bwMode="auto">
              <a:xfrm>
                <a:off x="5039183" y="2212529"/>
                <a:ext cx="1920240" cy="31556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Rectangle 22">
                <a:extLst>
                  <a:ext uri="{FF2B5EF4-FFF2-40B4-BE49-F238E27FC236}">
                    <a16:creationId xmlns:a16="http://schemas.microsoft.com/office/drawing/2014/main" id="{C3854392-DFD1-284E-B5B4-978B22B3839F}"/>
                  </a:ext>
                </a:extLst>
              </p:cNvPr>
              <p:cNvSpPr/>
              <p:nvPr/>
            </p:nvSpPr>
            <p:spPr>
              <a:xfrm>
                <a:off x="6993951" y="2201649"/>
                <a:ext cx="1074274" cy="308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H3K4bhb</a:t>
                </a:r>
                <a:endPara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11">
                <a:extLst>
                  <a:ext uri="{FF2B5EF4-FFF2-40B4-BE49-F238E27FC236}">
                    <a16:creationId xmlns:a16="http://schemas.microsoft.com/office/drawing/2014/main" id="{4C29ABE8-B810-7C45-9958-417B5D59C4B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lum bright="3000"/>
              </a:blip>
              <a:srcRect l="2253" t="11251" r="3379" b="11251"/>
              <a:stretch>
                <a:fillRect/>
              </a:stretch>
            </p:blipFill>
            <p:spPr bwMode="auto">
              <a:xfrm flipH="1">
                <a:off x="5039183" y="4039997"/>
                <a:ext cx="1920240" cy="31556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Rectangle 24">
                <a:extLst>
                  <a:ext uri="{FF2B5EF4-FFF2-40B4-BE49-F238E27FC236}">
                    <a16:creationId xmlns:a16="http://schemas.microsoft.com/office/drawing/2014/main" id="{13AEB58C-BE3E-7345-9168-76A83526808C}"/>
                  </a:ext>
                </a:extLst>
              </p:cNvPr>
              <p:cNvSpPr/>
              <p:nvPr/>
            </p:nvSpPr>
            <p:spPr>
              <a:xfrm>
                <a:off x="6993951" y="4019705"/>
                <a:ext cx="1118250" cy="308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Histone H3</a:t>
                </a:r>
                <a:endParaRPr lang="en-US" sz="105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25">
                <a:extLst>
                  <a:ext uri="{FF2B5EF4-FFF2-40B4-BE49-F238E27FC236}">
                    <a16:creationId xmlns:a16="http://schemas.microsoft.com/office/drawing/2014/main" id="{971A97A7-EDBD-A34D-9861-DA04FB630B82}"/>
                  </a:ext>
                </a:extLst>
              </p:cNvPr>
              <p:cNvSpPr/>
              <p:nvPr/>
            </p:nvSpPr>
            <p:spPr>
              <a:xfrm>
                <a:off x="6993951" y="2968869"/>
                <a:ext cx="1074116" cy="2739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H3K27ac</a:t>
                </a:r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852C5A42-A93A-2C4D-8D50-809F3FAE484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 l="1197" r="479"/>
              <a:stretch>
                <a:fillRect/>
              </a:stretch>
            </p:blipFill>
            <p:spPr bwMode="auto">
              <a:xfrm>
                <a:off x="5039183" y="2939961"/>
                <a:ext cx="1920240" cy="31556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5">
                <a:extLst>
                  <a:ext uri="{FF2B5EF4-FFF2-40B4-BE49-F238E27FC236}">
                    <a16:creationId xmlns:a16="http://schemas.microsoft.com/office/drawing/2014/main" id="{D832C6E1-0943-F647-BF9D-F9849723A90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39183" y="3672473"/>
                <a:ext cx="1920240" cy="31556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Rectangle 28">
                <a:extLst>
                  <a:ext uri="{FF2B5EF4-FFF2-40B4-BE49-F238E27FC236}">
                    <a16:creationId xmlns:a16="http://schemas.microsoft.com/office/drawing/2014/main" id="{217E85DD-4E9A-8B47-92EE-D0886006A115}"/>
                  </a:ext>
                </a:extLst>
              </p:cNvPr>
              <p:cNvSpPr/>
              <p:nvPr/>
            </p:nvSpPr>
            <p:spPr>
              <a:xfrm>
                <a:off x="6991897" y="3687348"/>
                <a:ext cx="1074116" cy="2739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H3K9me3</a:t>
                </a:r>
              </a:p>
            </p:txBody>
          </p:sp>
          <p:sp>
            <p:nvSpPr>
              <p:cNvPr id="24" name="Rectangle 29">
                <a:extLst>
                  <a:ext uri="{FF2B5EF4-FFF2-40B4-BE49-F238E27FC236}">
                    <a16:creationId xmlns:a16="http://schemas.microsoft.com/office/drawing/2014/main" id="{33FAC499-23BA-6447-AD18-0DA0064A1F3E}"/>
                  </a:ext>
                </a:extLst>
              </p:cNvPr>
              <p:cNvSpPr/>
              <p:nvPr/>
            </p:nvSpPr>
            <p:spPr>
              <a:xfrm rot="18420506">
                <a:off x="4969171" y="1405133"/>
                <a:ext cx="801381" cy="298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</a:p>
            </p:txBody>
          </p:sp>
          <p:sp>
            <p:nvSpPr>
              <p:cNvPr id="25" name="Rectangle 30">
                <a:extLst>
                  <a:ext uri="{FF2B5EF4-FFF2-40B4-BE49-F238E27FC236}">
                    <a16:creationId xmlns:a16="http://schemas.microsoft.com/office/drawing/2014/main" id="{2DB38D82-B80C-E14B-A199-FCC912C15352}"/>
                  </a:ext>
                </a:extLst>
              </p:cNvPr>
              <p:cNvSpPr/>
              <p:nvPr/>
            </p:nvSpPr>
            <p:spPr>
              <a:xfrm rot="18420506">
                <a:off x="5341189" y="1460962"/>
                <a:ext cx="748746" cy="298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 </a:t>
                </a:r>
                <a:r>
                  <a:rPr lang="en-US" sz="105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nM</a:t>
                </a:r>
                <a:endPara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31">
                <a:extLst>
                  <a:ext uri="{FF2B5EF4-FFF2-40B4-BE49-F238E27FC236}">
                    <a16:creationId xmlns:a16="http://schemas.microsoft.com/office/drawing/2014/main" id="{E431C5F0-32F7-5D49-903F-9ADB3C26A404}"/>
                  </a:ext>
                </a:extLst>
              </p:cNvPr>
              <p:cNvSpPr/>
              <p:nvPr/>
            </p:nvSpPr>
            <p:spPr>
              <a:xfrm rot="18420506">
                <a:off x="5649043" y="1441365"/>
                <a:ext cx="906206" cy="298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 </a:t>
                </a:r>
                <a:r>
                  <a:rPr lang="en-US" sz="105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nM</a:t>
                </a:r>
                <a:endPara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32">
                <a:extLst>
                  <a:ext uri="{FF2B5EF4-FFF2-40B4-BE49-F238E27FC236}">
                    <a16:creationId xmlns:a16="http://schemas.microsoft.com/office/drawing/2014/main" id="{81B4593A-5BAA-934A-A7E6-9144AE26EA06}"/>
                  </a:ext>
                </a:extLst>
              </p:cNvPr>
              <p:cNvSpPr/>
              <p:nvPr/>
            </p:nvSpPr>
            <p:spPr>
              <a:xfrm rot="18420506">
                <a:off x="6062307" y="1417711"/>
                <a:ext cx="819422" cy="298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0.4 </a:t>
                </a:r>
                <a:r>
                  <a:rPr lang="el-GR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28" name="Rectangle 33">
                <a:extLst>
                  <a:ext uri="{FF2B5EF4-FFF2-40B4-BE49-F238E27FC236}">
                    <a16:creationId xmlns:a16="http://schemas.microsoft.com/office/drawing/2014/main" id="{F7C16124-115D-C942-AF57-575FDF36F796}"/>
                  </a:ext>
                </a:extLst>
              </p:cNvPr>
              <p:cNvSpPr/>
              <p:nvPr/>
            </p:nvSpPr>
            <p:spPr>
              <a:xfrm rot="18420506">
                <a:off x="6434373" y="1398264"/>
                <a:ext cx="831658" cy="298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 </a:t>
                </a:r>
                <a:r>
                  <a:rPr lang="el-GR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23004EB7-48D4-AF42-BBEC-130AF45D25E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8"/>
              <a:srcRect b="12329"/>
              <a:stretch>
                <a:fillRect/>
              </a:stretch>
            </p:blipFill>
            <p:spPr bwMode="auto">
              <a:xfrm>
                <a:off x="5039183" y="3302407"/>
                <a:ext cx="1920240" cy="31556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Rectangle 35">
                <a:extLst>
                  <a:ext uri="{FF2B5EF4-FFF2-40B4-BE49-F238E27FC236}">
                    <a16:creationId xmlns:a16="http://schemas.microsoft.com/office/drawing/2014/main" id="{F4AF3F5C-2E1B-1B42-AC24-D366589C92E3}"/>
                  </a:ext>
                </a:extLst>
              </p:cNvPr>
              <p:cNvSpPr/>
              <p:nvPr/>
            </p:nvSpPr>
            <p:spPr>
              <a:xfrm>
                <a:off x="6993951" y="3301671"/>
                <a:ext cx="1074274" cy="308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H3K9ac</a:t>
                </a:r>
              </a:p>
            </p:txBody>
          </p:sp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id="{63D0DF40-7CCD-FB41-ABC9-55F1FF82851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9"/>
              <a:srcRect l="457"/>
              <a:stretch>
                <a:fillRect/>
              </a:stretch>
            </p:blipFill>
            <p:spPr bwMode="auto">
              <a:xfrm>
                <a:off x="5039183" y="2574975"/>
                <a:ext cx="1920240" cy="31556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" name="Rectangle 37">
                <a:extLst>
                  <a:ext uri="{FF2B5EF4-FFF2-40B4-BE49-F238E27FC236}">
                    <a16:creationId xmlns:a16="http://schemas.microsoft.com/office/drawing/2014/main" id="{3E704E55-1FD7-1D4B-8F8A-F0A9AAA4DAD4}"/>
                  </a:ext>
                </a:extLst>
              </p:cNvPr>
              <p:cNvSpPr/>
              <p:nvPr/>
            </p:nvSpPr>
            <p:spPr>
              <a:xfrm>
                <a:off x="6991897" y="2588199"/>
                <a:ext cx="1074274" cy="308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H4K8bhb</a:t>
                </a:r>
              </a:p>
            </p:txBody>
          </p:sp>
        </p:grpSp>
        <p:sp>
          <p:nvSpPr>
            <p:cNvPr id="12" name="文本框 127">
              <a:extLst>
                <a:ext uri="{FF2B5EF4-FFF2-40B4-BE49-F238E27FC236}">
                  <a16:creationId xmlns:a16="http://schemas.microsoft.com/office/drawing/2014/main" id="{78344FFA-BBD7-FF47-B93F-843314E350BF}"/>
                </a:ext>
              </a:extLst>
            </p:cNvPr>
            <p:cNvSpPr txBox="1"/>
            <p:nvPr/>
          </p:nvSpPr>
          <p:spPr>
            <a:xfrm>
              <a:off x="3638127" y="44792"/>
              <a:ext cx="68800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HEK293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2">
            <a:extLst>
              <a:ext uri="{FF2B5EF4-FFF2-40B4-BE49-F238E27FC236}">
                <a16:creationId xmlns:a16="http://schemas.microsoft.com/office/drawing/2014/main" id="{8E798004-F443-6F4A-9B0B-1E3B724D5569}"/>
              </a:ext>
            </a:extLst>
          </p:cNvPr>
          <p:cNvGrpSpPr/>
          <p:nvPr/>
        </p:nvGrpSpPr>
        <p:grpSpPr>
          <a:xfrm>
            <a:off x="1906704" y="2214877"/>
            <a:ext cx="3087625" cy="2584225"/>
            <a:chOff x="2985875" y="3555464"/>
            <a:chExt cx="3087625" cy="2584225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762A8B5B-B89F-E543-9404-6013FB545236}"/>
                </a:ext>
              </a:extLst>
            </p:cNvPr>
            <p:cNvGrpSpPr/>
            <p:nvPr/>
          </p:nvGrpSpPr>
          <p:grpSpPr>
            <a:xfrm>
              <a:off x="2985875" y="3555464"/>
              <a:ext cx="3087625" cy="2584225"/>
              <a:chOff x="1179788" y="765436"/>
              <a:chExt cx="3087625" cy="2584225"/>
            </a:xfrm>
          </p:grpSpPr>
          <p:pic>
            <p:nvPicPr>
              <p:cNvPr id="37" name="Picture 10">
                <a:extLst>
                  <a:ext uri="{FF2B5EF4-FFF2-40B4-BE49-F238E27FC236}">
                    <a16:creationId xmlns:a16="http://schemas.microsoft.com/office/drawing/2014/main" id="{06FACD5E-C702-A440-9E83-D9255183E829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79788" y="2640278"/>
                <a:ext cx="1874520" cy="32004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</p:pic>
          <p:pic>
            <p:nvPicPr>
              <p:cNvPr id="38" name="Picture 12">
                <a:extLst>
                  <a:ext uri="{FF2B5EF4-FFF2-40B4-BE49-F238E27FC236}">
                    <a16:creationId xmlns:a16="http://schemas.microsoft.com/office/drawing/2014/main" id="{16173EF0-1D71-DE49-8507-99EB9C1258E1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179788" y="2266858"/>
                <a:ext cx="1874520" cy="32004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3">
                <a:extLst>
                  <a:ext uri="{FF2B5EF4-FFF2-40B4-BE49-F238E27FC236}">
                    <a16:creationId xmlns:a16="http://schemas.microsoft.com/office/drawing/2014/main" id="{64EAD455-56DD-BF45-94D2-FB0D8C3177AF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2" cstate="print">
                <a:grayscl/>
              </a:blip>
              <a:srcRect/>
              <a:stretch>
                <a:fillRect/>
              </a:stretch>
            </p:blipFill>
            <p:spPr bwMode="auto">
              <a:xfrm flipH="1">
                <a:off x="1185824" y="3029621"/>
                <a:ext cx="1874520" cy="32004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</p:pic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783666AC-CB49-A143-A9B7-F6477B0F684B}"/>
                  </a:ext>
                </a:extLst>
              </p:cNvPr>
              <p:cNvSpPr/>
              <p:nvPr/>
            </p:nvSpPr>
            <p:spPr bwMode="auto">
              <a:xfrm>
                <a:off x="3119254" y="2305483"/>
                <a:ext cx="944959" cy="2457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0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H3K9bhb</a:t>
                </a:r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B532342B-9EB1-3947-8FEA-4C80A0AD7115}"/>
                  </a:ext>
                </a:extLst>
              </p:cNvPr>
              <p:cNvSpPr/>
              <p:nvPr/>
            </p:nvSpPr>
            <p:spPr bwMode="auto">
              <a:xfrm>
                <a:off x="3124744" y="2673228"/>
                <a:ext cx="838200" cy="2368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0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H3K9ac</a:t>
                </a:r>
              </a:p>
            </p:txBody>
          </p:sp>
          <p:sp>
            <p:nvSpPr>
              <p:cNvPr id="42" name="Rectangle 10">
                <a:extLst>
                  <a:ext uri="{FF2B5EF4-FFF2-40B4-BE49-F238E27FC236}">
                    <a16:creationId xmlns:a16="http://schemas.microsoft.com/office/drawing/2014/main" id="{588DF93A-19A3-1F45-81AA-2CEBCED9188E}"/>
                  </a:ext>
                </a:extLst>
              </p:cNvPr>
              <p:cNvSpPr/>
              <p:nvPr/>
            </p:nvSpPr>
            <p:spPr>
              <a:xfrm rot="18423056">
                <a:off x="1048577" y="1572047"/>
                <a:ext cx="1240137" cy="381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DMSO</a:t>
                </a:r>
              </a:p>
            </p:txBody>
          </p:sp>
          <p:sp>
            <p:nvSpPr>
              <p:cNvPr id="43" name="Rectangle 11">
                <a:extLst>
                  <a:ext uri="{FF2B5EF4-FFF2-40B4-BE49-F238E27FC236}">
                    <a16:creationId xmlns:a16="http://schemas.microsoft.com/office/drawing/2014/main" id="{1D29DD54-66EC-7742-A629-A197A212254B}"/>
                  </a:ext>
                </a:extLst>
              </p:cNvPr>
              <p:cNvSpPr/>
              <p:nvPr/>
            </p:nvSpPr>
            <p:spPr>
              <a:xfrm rot="18423056">
                <a:off x="1328585" y="1411814"/>
                <a:ext cx="1673867" cy="381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 mM NaBu</a:t>
                </a:r>
              </a:p>
            </p:txBody>
          </p:sp>
          <p:sp>
            <p:nvSpPr>
              <p:cNvPr id="44" name="Rectangle 12">
                <a:extLst>
                  <a:ext uri="{FF2B5EF4-FFF2-40B4-BE49-F238E27FC236}">
                    <a16:creationId xmlns:a16="http://schemas.microsoft.com/office/drawing/2014/main" id="{B18A9A82-367F-D045-93F3-A3D7BE140614}"/>
                  </a:ext>
                </a:extLst>
              </p:cNvPr>
              <p:cNvSpPr/>
              <p:nvPr/>
            </p:nvSpPr>
            <p:spPr>
              <a:xfrm rot="18423056">
                <a:off x="1773913" y="1558531"/>
                <a:ext cx="1279714" cy="381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0.5 </a:t>
                </a:r>
                <a:r>
                  <a:rPr lang="en-US" sz="105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μM</a:t>
                </a:r>
                <a:r>
                  <a:rPr lang="en-US" sz="10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TSA</a:t>
                </a:r>
              </a:p>
            </p:txBody>
          </p:sp>
          <p:sp>
            <p:nvSpPr>
              <p:cNvPr id="45" name="Rectangle 13">
                <a:extLst>
                  <a:ext uri="{FF2B5EF4-FFF2-40B4-BE49-F238E27FC236}">
                    <a16:creationId xmlns:a16="http://schemas.microsoft.com/office/drawing/2014/main" id="{9510A993-6E0A-8847-BC20-7CA50349A4B2}"/>
                  </a:ext>
                </a:extLst>
              </p:cNvPr>
              <p:cNvSpPr/>
              <p:nvPr/>
            </p:nvSpPr>
            <p:spPr>
              <a:xfrm rot="18423056">
                <a:off x="2169522" y="1561887"/>
                <a:ext cx="1279714" cy="381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 </a:t>
                </a:r>
                <a:r>
                  <a:rPr lang="en-US" sz="105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nM</a:t>
                </a:r>
                <a:r>
                  <a:rPr lang="en-US" sz="10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FK228</a:t>
                </a:r>
              </a:p>
            </p:txBody>
          </p:sp>
          <p:sp>
            <p:nvSpPr>
              <p:cNvPr id="46" name="Rectangle 14">
                <a:extLst>
                  <a:ext uri="{FF2B5EF4-FFF2-40B4-BE49-F238E27FC236}">
                    <a16:creationId xmlns:a16="http://schemas.microsoft.com/office/drawing/2014/main" id="{6A7523AE-FAE4-FF4F-BBD3-3835CD72925E}"/>
                  </a:ext>
                </a:extLst>
              </p:cNvPr>
              <p:cNvSpPr/>
              <p:nvPr/>
            </p:nvSpPr>
            <p:spPr>
              <a:xfrm rot="18423056">
                <a:off x="2554909" y="1526791"/>
                <a:ext cx="1279714" cy="381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 mM NAM</a:t>
                </a:r>
              </a:p>
            </p:txBody>
          </p:sp>
          <p:sp>
            <p:nvSpPr>
              <p:cNvPr id="47" name="Rectangle 15">
                <a:extLst>
                  <a:ext uri="{FF2B5EF4-FFF2-40B4-BE49-F238E27FC236}">
                    <a16:creationId xmlns:a16="http://schemas.microsoft.com/office/drawing/2014/main" id="{DF1C4D32-DD12-AA47-9055-B91A2FF3CE3F}"/>
                  </a:ext>
                </a:extLst>
              </p:cNvPr>
              <p:cNvSpPr/>
              <p:nvPr/>
            </p:nvSpPr>
            <p:spPr bwMode="auto">
              <a:xfrm>
                <a:off x="3127123" y="3049941"/>
                <a:ext cx="1140290" cy="2487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0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Stained gel</a:t>
                </a:r>
                <a:endParaRPr lang="en-US" sz="1050" baseline="-25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文本框 128">
              <a:extLst>
                <a:ext uri="{FF2B5EF4-FFF2-40B4-BE49-F238E27FC236}">
                  <a16:creationId xmlns:a16="http://schemas.microsoft.com/office/drawing/2014/main" id="{40553C00-7B5B-5D42-8589-A32D3DE08328}"/>
                </a:ext>
              </a:extLst>
            </p:cNvPr>
            <p:cNvSpPr txBox="1"/>
            <p:nvPr/>
          </p:nvSpPr>
          <p:spPr>
            <a:xfrm>
              <a:off x="3651607" y="3857683"/>
              <a:ext cx="68800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HEK293</a:t>
              </a:r>
            </a:p>
          </p:txBody>
        </p:sp>
      </p:grpSp>
      <p:sp>
        <p:nvSpPr>
          <p:cNvPr id="50" name="TextBox 2">
            <a:extLst>
              <a:ext uri="{FF2B5EF4-FFF2-40B4-BE49-F238E27FC236}">
                <a16:creationId xmlns:a16="http://schemas.microsoft.com/office/drawing/2014/main" id="{C1E66217-005A-E647-A365-6A76A89FD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HDAC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s remove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Kbhb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in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cells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6A5A3D96-0C4C-634F-81A3-2F08351A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55025D-7C2C-8C4B-B4F0-D51C76B1694D}"/>
              </a:ext>
            </a:extLst>
          </p:cNvPr>
          <p:cNvGrpSpPr/>
          <p:nvPr/>
        </p:nvGrpSpPr>
        <p:grpSpPr>
          <a:xfrm>
            <a:off x="2073812" y="1347283"/>
            <a:ext cx="2856250" cy="4856854"/>
            <a:chOff x="7044666" y="1512974"/>
            <a:chExt cx="2856250" cy="4856854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1105FEC7-F2BA-7E4B-BB0B-4F4F445C8A7E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978" y="3915605"/>
              <a:ext cx="1563321" cy="2915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0B621716-4BA5-A948-B992-6D293D44899D}"/>
                </a:ext>
              </a:extLst>
            </p:cNvPr>
            <p:cNvSpPr txBox="1"/>
            <p:nvPr/>
          </p:nvSpPr>
          <p:spPr>
            <a:xfrm>
              <a:off x="8615325" y="4266022"/>
              <a:ext cx="12855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H3K18bhb</a:t>
              </a:r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CF9167D0-8B85-C040-931C-D9802046B2E7}"/>
                </a:ext>
              </a:extLst>
            </p:cNvPr>
            <p:cNvSpPr txBox="1"/>
            <p:nvPr/>
          </p:nvSpPr>
          <p:spPr>
            <a:xfrm>
              <a:off x="8615325" y="3907389"/>
              <a:ext cx="11755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H3K9bhb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9C7ED88D-3084-6C4C-A917-463FAAC7CB86}"/>
                </a:ext>
              </a:extLst>
            </p:cNvPr>
            <p:cNvSpPr txBox="1"/>
            <p:nvPr/>
          </p:nvSpPr>
          <p:spPr>
            <a:xfrm>
              <a:off x="8615745" y="5341921"/>
              <a:ext cx="914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H3K18ac</a:t>
              </a:r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5C88B150-25DE-2741-8AC4-0A0A206E3B1E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981" y="5717850"/>
              <a:ext cx="1563321" cy="2915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CF06E77D-0026-B047-8241-955223AF55D5}"/>
                </a:ext>
              </a:extLst>
            </p:cNvPr>
            <p:cNvSpPr txBox="1"/>
            <p:nvPr/>
          </p:nvSpPr>
          <p:spPr>
            <a:xfrm>
              <a:off x="8618850" y="6059186"/>
              <a:ext cx="5364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H3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D91C76F6-F361-0F4B-BB4C-D8FECAE2BA90}"/>
                </a:ext>
              </a:extLst>
            </p:cNvPr>
            <p:cNvSpPr txBox="1"/>
            <p:nvPr/>
          </p:nvSpPr>
          <p:spPr>
            <a:xfrm>
              <a:off x="8615745" y="5700554"/>
              <a:ext cx="11819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H4K8ac</a:t>
              </a:r>
            </a:p>
          </p:txBody>
        </p:sp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C183B0C8-46C1-CB49-85AD-16701F596E4E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666" y="6078295"/>
              <a:ext cx="1563321" cy="2915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6D47E7F4-500A-6F47-8CD4-BB092364BE03}"/>
                </a:ext>
              </a:extLst>
            </p:cNvPr>
            <p:cNvSpPr txBox="1"/>
            <p:nvPr/>
          </p:nvSpPr>
          <p:spPr>
            <a:xfrm>
              <a:off x="8615745" y="4983288"/>
              <a:ext cx="8340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H3K9ac</a:t>
              </a:r>
            </a:p>
          </p:txBody>
        </p:sp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AEDF055E-E6E4-5648-9A23-6C70D97AFA2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978" y="4636503"/>
              <a:ext cx="1563321" cy="2915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CE7A9032-E5D6-BA40-A8D5-331C598D52EC}"/>
                </a:ext>
              </a:extLst>
            </p:cNvPr>
            <p:cNvSpPr txBox="1"/>
            <p:nvPr/>
          </p:nvSpPr>
          <p:spPr>
            <a:xfrm>
              <a:off x="8615325" y="4624655"/>
              <a:ext cx="11755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H4K8bhb</a:t>
              </a:r>
            </a:p>
          </p:txBody>
        </p:sp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F7A47571-08AF-8547-8255-629CA45A7DA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978" y="4276054"/>
              <a:ext cx="1563321" cy="2915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57040F1C-642D-1149-B74F-7331E14392D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978" y="4996952"/>
              <a:ext cx="1563321" cy="2915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27BDED6B-5227-FE47-913D-F9CDBFAB0771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980" y="5357401"/>
              <a:ext cx="1563321" cy="2915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D51587F2-44D6-074D-9993-D2F1A4BB0183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978" y="2834258"/>
              <a:ext cx="1561536" cy="2915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5" name="TextBox 21">
              <a:extLst>
                <a:ext uri="{FF2B5EF4-FFF2-40B4-BE49-F238E27FC236}">
                  <a16:creationId xmlns:a16="http://schemas.microsoft.com/office/drawing/2014/main" id="{ADAF950E-A4C0-604C-A993-DC2EC1A6E6AC}"/>
                </a:ext>
              </a:extLst>
            </p:cNvPr>
            <p:cNvSpPr txBox="1"/>
            <p:nvPr/>
          </p:nvSpPr>
          <p:spPr>
            <a:xfrm>
              <a:off x="8615325" y="3548756"/>
              <a:ext cx="7958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Tubulin</a:t>
              </a:r>
            </a:p>
          </p:txBody>
        </p:sp>
        <p:sp>
          <p:nvSpPr>
            <p:cNvPr id="26" name="TextBox 22">
              <a:extLst>
                <a:ext uri="{FF2B5EF4-FFF2-40B4-BE49-F238E27FC236}">
                  <a16:creationId xmlns:a16="http://schemas.microsoft.com/office/drawing/2014/main" id="{F1C6A2D1-72AF-8946-8698-CF056F0A5884}"/>
                </a:ext>
              </a:extLst>
            </p:cNvPr>
            <p:cNvSpPr txBox="1"/>
            <p:nvPr/>
          </p:nvSpPr>
          <p:spPr>
            <a:xfrm>
              <a:off x="8615325" y="2831490"/>
              <a:ext cx="8633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HDAC1</a:t>
              </a: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75ABA509-4F7F-BD4C-A293-9B2561561964}"/>
                </a:ext>
              </a:extLst>
            </p:cNvPr>
            <p:cNvSpPr txBox="1"/>
            <p:nvPr/>
          </p:nvSpPr>
          <p:spPr>
            <a:xfrm>
              <a:off x="8613957" y="3190123"/>
              <a:ext cx="8340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HDAC2</a:t>
              </a:r>
            </a:p>
          </p:txBody>
        </p:sp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B9049B34-3662-3E4F-9A21-C13AA833045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557" y="3555156"/>
              <a:ext cx="1563321" cy="2915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7E3CEAD9-BF08-2D4A-BF91-2367C1C33976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667" y="3194707"/>
              <a:ext cx="1565635" cy="2915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7E98708C-EA56-0B43-8450-D1269B53802E}"/>
                </a:ext>
              </a:extLst>
            </p:cNvPr>
            <p:cNvSpPr txBox="1"/>
            <p:nvPr/>
          </p:nvSpPr>
          <p:spPr>
            <a:xfrm rot="17111451">
              <a:off x="7122449" y="2522353"/>
              <a:ext cx="372218" cy="253916"/>
            </a:xfrm>
            <a:prstGeom prst="rect">
              <a:avLst/>
            </a:prstGeom>
            <a:noFill/>
            <a:scene3d>
              <a:camera prst="orthographicFront">
                <a:rot lat="0" lon="0" rev="198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BD3A6D84-AD8E-6F42-AA94-1EFB9B31E3C1}"/>
                </a:ext>
              </a:extLst>
            </p:cNvPr>
            <p:cNvSpPr txBox="1"/>
            <p:nvPr/>
          </p:nvSpPr>
          <p:spPr>
            <a:xfrm rot="17111451">
              <a:off x="7853392" y="2501396"/>
              <a:ext cx="372218" cy="253916"/>
            </a:xfrm>
            <a:prstGeom prst="rect">
              <a:avLst/>
            </a:prstGeom>
            <a:noFill/>
            <a:scene3d>
              <a:camera prst="orthographicFront">
                <a:rot lat="0" lon="0" rev="198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</a:p>
          </p:txBody>
        </p:sp>
        <p:sp>
          <p:nvSpPr>
            <p:cNvPr id="32" name="TextBox 28">
              <a:extLst>
                <a:ext uri="{FF2B5EF4-FFF2-40B4-BE49-F238E27FC236}">
                  <a16:creationId xmlns:a16="http://schemas.microsoft.com/office/drawing/2014/main" id="{3EDADDB1-927F-C249-A142-110FC72DDD88}"/>
                </a:ext>
              </a:extLst>
            </p:cNvPr>
            <p:cNvSpPr txBox="1"/>
            <p:nvPr/>
          </p:nvSpPr>
          <p:spPr>
            <a:xfrm rot="17111451">
              <a:off x="7396165" y="2283292"/>
              <a:ext cx="987771" cy="253916"/>
            </a:xfrm>
            <a:prstGeom prst="rect">
              <a:avLst/>
            </a:prstGeom>
            <a:noFill/>
            <a:scene3d>
              <a:camera prst="orthographicFront">
                <a:rot lat="0" lon="0" rev="198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i-HDAC1&amp;2 </a:t>
              </a: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0336F2EE-0BD6-D648-9117-B0C6120B46A8}"/>
                </a:ext>
              </a:extLst>
            </p:cNvPr>
            <p:cNvSpPr txBox="1"/>
            <p:nvPr/>
          </p:nvSpPr>
          <p:spPr>
            <a:xfrm rot="17111451">
              <a:off x="8167896" y="2286949"/>
              <a:ext cx="950901" cy="253916"/>
            </a:xfrm>
            <a:prstGeom prst="rect">
              <a:avLst/>
            </a:prstGeom>
            <a:noFill/>
            <a:scene3d>
              <a:camera prst="orthographicFront">
                <a:rot lat="0" lon="0" rev="198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i-HDAC1&amp;2</a:t>
              </a:r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A9DDE858-64A3-394F-9E00-FEC0DADCAB34}"/>
                </a:ext>
              </a:extLst>
            </p:cNvPr>
            <p:cNvCxnSpPr/>
            <p:nvPr/>
          </p:nvCxnSpPr>
          <p:spPr>
            <a:xfrm>
              <a:off x="7111146" y="1874097"/>
              <a:ext cx="6212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2">
              <a:extLst>
                <a:ext uri="{FF2B5EF4-FFF2-40B4-BE49-F238E27FC236}">
                  <a16:creationId xmlns:a16="http://schemas.microsoft.com/office/drawing/2014/main" id="{C5547C53-FBDC-3740-8F0D-FF56B861278E}"/>
                </a:ext>
              </a:extLst>
            </p:cNvPr>
            <p:cNvCxnSpPr/>
            <p:nvPr/>
          </p:nvCxnSpPr>
          <p:spPr>
            <a:xfrm>
              <a:off x="7917691" y="1874097"/>
              <a:ext cx="6212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48">
              <a:extLst>
                <a:ext uri="{FF2B5EF4-FFF2-40B4-BE49-F238E27FC236}">
                  <a16:creationId xmlns:a16="http://schemas.microsoft.com/office/drawing/2014/main" id="{14738D2A-00D6-1B4A-A78E-AF94DC41A6FE}"/>
                </a:ext>
              </a:extLst>
            </p:cNvPr>
            <p:cNvSpPr txBox="1"/>
            <p:nvPr/>
          </p:nvSpPr>
          <p:spPr>
            <a:xfrm>
              <a:off x="7956553" y="1512974"/>
              <a:ext cx="5084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HeLa</a:t>
              </a:r>
            </a:p>
          </p:txBody>
        </p:sp>
        <p:sp>
          <p:nvSpPr>
            <p:cNvPr id="38" name="TextBox 49">
              <a:extLst>
                <a:ext uri="{FF2B5EF4-FFF2-40B4-BE49-F238E27FC236}">
                  <a16:creationId xmlns:a16="http://schemas.microsoft.com/office/drawing/2014/main" id="{62CBB8C9-1C71-A044-9EF7-3F925231E109}"/>
                </a:ext>
              </a:extLst>
            </p:cNvPr>
            <p:cNvSpPr txBox="1"/>
            <p:nvPr/>
          </p:nvSpPr>
          <p:spPr>
            <a:xfrm>
              <a:off x="7092870" y="1513556"/>
              <a:ext cx="68800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HEK293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624255-C490-2241-BE26-11C4B1A25499}"/>
              </a:ext>
            </a:extLst>
          </p:cNvPr>
          <p:cNvGrpSpPr/>
          <p:nvPr/>
        </p:nvGrpSpPr>
        <p:grpSpPr>
          <a:xfrm>
            <a:off x="6728375" y="2511285"/>
            <a:ext cx="3226840" cy="2507284"/>
            <a:chOff x="8770482" y="827357"/>
            <a:chExt cx="3226840" cy="2507284"/>
          </a:xfrm>
        </p:grpSpPr>
        <p:pic>
          <p:nvPicPr>
            <p:cNvPr id="40" name="图片 1">
              <a:extLst>
                <a:ext uri="{FF2B5EF4-FFF2-40B4-BE49-F238E27FC236}">
                  <a16:creationId xmlns:a16="http://schemas.microsoft.com/office/drawing/2014/main" id="{CE12C30C-5B83-334C-B420-368A47391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475" y="1154697"/>
              <a:ext cx="1606675" cy="254739"/>
            </a:xfrm>
            <a:prstGeom prst="rect">
              <a:avLst/>
            </a:prstGeom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71C6A8FE-AC80-D74E-A2BB-6AE0067B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475" y="1478038"/>
              <a:ext cx="1606676" cy="260497"/>
            </a:xfrm>
            <a:prstGeom prst="rect">
              <a:avLst/>
            </a:prstGeom>
          </p:spPr>
        </p:pic>
        <p:pic>
          <p:nvPicPr>
            <p:cNvPr id="42" name="图片 9">
              <a:extLst>
                <a:ext uri="{FF2B5EF4-FFF2-40B4-BE49-F238E27FC236}">
                  <a16:creationId xmlns:a16="http://schemas.microsoft.com/office/drawing/2014/main" id="{794E2480-F64D-D14D-9378-B25672B67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475" y="1807137"/>
              <a:ext cx="1606676" cy="223387"/>
            </a:xfrm>
            <a:prstGeom prst="rect">
              <a:avLst/>
            </a:prstGeom>
          </p:spPr>
        </p:pic>
        <p:pic>
          <p:nvPicPr>
            <p:cNvPr id="43" name="图片 10">
              <a:extLst>
                <a:ext uri="{FF2B5EF4-FFF2-40B4-BE49-F238E27FC236}">
                  <a16:creationId xmlns:a16="http://schemas.microsoft.com/office/drawing/2014/main" id="{7A83762B-91AC-DC48-8969-7AC9EDF3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475" y="2099126"/>
              <a:ext cx="1606676" cy="290096"/>
            </a:xfrm>
            <a:prstGeom prst="rect">
              <a:avLst/>
            </a:prstGeom>
          </p:spPr>
        </p:pic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id="{FCCC2A7F-3070-DC42-A578-1D1BB4D03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475" y="2457824"/>
              <a:ext cx="1606676" cy="254985"/>
            </a:xfrm>
            <a:prstGeom prst="rect">
              <a:avLst/>
            </a:prstGeom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id="{4D01E989-7CA9-AC47-B897-ACED8E173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475" y="2781411"/>
              <a:ext cx="1606676" cy="199705"/>
            </a:xfrm>
            <a:prstGeom prst="rect">
              <a:avLst/>
            </a:prstGeom>
          </p:spPr>
        </p:pic>
        <p:pic>
          <p:nvPicPr>
            <p:cNvPr id="46" name="图片 13">
              <a:extLst>
                <a:ext uri="{FF2B5EF4-FFF2-40B4-BE49-F238E27FC236}">
                  <a16:creationId xmlns:a16="http://schemas.microsoft.com/office/drawing/2014/main" id="{D05F07F0-34E2-EF48-804E-A11887515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475" y="3049716"/>
              <a:ext cx="1606676" cy="284925"/>
            </a:xfrm>
            <a:prstGeom prst="rect">
              <a:avLst/>
            </a:prstGeom>
          </p:spPr>
        </p:pic>
        <p:sp>
          <p:nvSpPr>
            <p:cNvPr id="47" name="文本框 17">
              <a:extLst>
                <a:ext uri="{FF2B5EF4-FFF2-40B4-BE49-F238E27FC236}">
                  <a16:creationId xmlns:a16="http://schemas.microsoft.com/office/drawing/2014/main" id="{ACA0595D-0EAB-644A-9D22-5251F2C0465C}"/>
                </a:ext>
              </a:extLst>
            </p:cNvPr>
            <p:cNvSpPr txBox="1"/>
            <p:nvPr/>
          </p:nvSpPr>
          <p:spPr>
            <a:xfrm>
              <a:off x="11118203" y="3079857"/>
              <a:ext cx="3886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H3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文本框 18">
              <a:extLst>
                <a:ext uri="{FF2B5EF4-FFF2-40B4-BE49-F238E27FC236}">
                  <a16:creationId xmlns:a16="http://schemas.microsoft.com/office/drawing/2014/main" id="{3F082B62-0B45-9E4B-9538-47A1BF0DD719}"/>
                </a:ext>
              </a:extLst>
            </p:cNvPr>
            <p:cNvSpPr txBox="1"/>
            <p:nvPr/>
          </p:nvSpPr>
          <p:spPr>
            <a:xfrm>
              <a:off x="11118203" y="1166875"/>
              <a:ext cx="8791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H3K9bhb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文本框 19">
              <a:extLst>
                <a:ext uri="{FF2B5EF4-FFF2-40B4-BE49-F238E27FC236}">
                  <a16:creationId xmlns:a16="http://schemas.microsoft.com/office/drawing/2014/main" id="{FA3848AA-04A8-A249-844D-53585D1CF3E1}"/>
                </a:ext>
              </a:extLst>
            </p:cNvPr>
            <p:cNvSpPr txBox="1"/>
            <p:nvPr/>
          </p:nvSpPr>
          <p:spPr>
            <a:xfrm>
              <a:off x="11118203" y="1804535"/>
              <a:ext cx="8791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H3K18bhb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文本框 20">
              <a:extLst>
                <a:ext uri="{FF2B5EF4-FFF2-40B4-BE49-F238E27FC236}">
                  <a16:creationId xmlns:a16="http://schemas.microsoft.com/office/drawing/2014/main" id="{270F42C5-C397-294A-81FE-DF1AAC2EE7EE}"/>
                </a:ext>
              </a:extLst>
            </p:cNvPr>
            <p:cNvSpPr txBox="1"/>
            <p:nvPr/>
          </p:nvSpPr>
          <p:spPr>
            <a:xfrm>
              <a:off x="11118203" y="1485705"/>
              <a:ext cx="7535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H3K9ac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文本框 21">
              <a:extLst>
                <a:ext uri="{FF2B5EF4-FFF2-40B4-BE49-F238E27FC236}">
                  <a16:creationId xmlns:a16="http://schemas.microsoft.com/office/drawing/2014/main" id="{C6DBABD7-3A57-2443-98B2-9BB495B856EB}"/>
                </a:ext>
              </a:extLst>
            </p:cNvPr>
            <p:cNvSpPr txBox="1"/>
            <p:nvPr/>
          </p:nvSpPr>
          <p:spPr>
            <a:xfrm>
              <a:off x="11118203" y="2123365"/>
              <a:ext cx="8791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H3K18ac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文本框 22">
              <a:extLst>
                <a:ext uri="{FF2B5EF4-FFF2-40B4-BE49-F238E27FC236}">
                  <a16:creationId xmlns:a16="http://schemas.microsoft.com/office/drawing/2014/main" id="{EC5D0ABD-5C48-3842-BB45-13582FCB21E9}"/>
                </a:ext>
              </a:extLst>
            </p:cNvPr>
            <p:cNvSpPr txBox="1"/>
            <p:nvPr/>
          </p:nvSpPr>
          <p:spPr>
            <a:xfrm>
              <a:off x="11118203" y="2761025"/>
              <a:ext cx="7958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H4K8ac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文本框 23">
              <a:extLst>
                <a:ext uri="{FF2B5EF4-FFF2-40B4-BE49-F238E27FC236}">
                  <a16:creationId xmlns:a16="http://schemas.microsoft.com/office/drawing/2014/main" id="{CCF0C8AC-576E-774D-85E9-DCFE134D888F}"/>
                </a:ext>
              </a:extLst>
            </p:cNvPr>
            <p:cNvSpPr txBox="1"/>
            <p:nvPr/>
          </p:nvSpPr>
          <p:spPr>
            <a:xfrm>
              <a:off x="11118203" y="2442195"/>
              <a:ext cx="8791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H4K8bhb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文本框 24">
              <a:extLst>
                <a:ext uri="{FF2B5EF4-FFF2-40B4-BE49-F238E27FC236}">
                  <a16:creationId xmlns:a16="http://schemas.microsoft.com/office/drawing/2014/main" id="{8ECC6E57-AC85-964E-A02E-8BAA7FE67CAD}"/>
                </a:ext>
              </a:extLst>
            </p:cNvPr>
            <p:cNvSpPr txBox="1"/>
            <p:nvPr/>
          </p:nvSpPr>
          <p:spPr>
            <a:xfrm>
              <a:off x="8770482" y="827357"/>
              <a:ext cx="97491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MS275 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文本框 127">
              <a:extLst>
                <a:ext uri="{FF2B5EF4-FFF2-40B4-BE49-F238E27FC236}">
                  <a16:creationId xmlns:a16="http://schemas.microsoft.com/office/drawing/2014/main" id="{39E89B1A-1049-0848-B608-E966F199B921}"/>
                </a:ext>
              </a:extLst>
            </p:cNvPr>
            <p:cNvSpPr txBox="1"/>
            <p:nvPr/>
          </p:nvSpPr>
          <p:spPr>
            <a:xfrm>
              <a:off x="8887767" y="1169141"/>
              <a:ext cx="4924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293T</a:t>
              </a:r>
            </a:p>
          </p:txBody>
        </p:sp>
      </p:grpSp>
      <p:sp>
        <p:nvSpPr>
          <p:cNvPr id="56" name="Rectangle 29">
            <a:extLst>
              <a:ext uri="{FF2B5EF4-FFF2-40B4-BE49-F238E27FC236}">
                <a16:creationId xmlns:a16="http://schemas.microsoft.com/office/drawing/2014/main" id="{B34E894A-BC45-0C43-824C-0304CB4E09A8}"/>
              </a:ext>
            </a:extLst>
          </p:cNvPr>
          <p:cNvSpPr/>
          <p:nvPr/>
        </p:nvSpPr>
        <p:spPr>
          <a:xfrm rot="18420506">
            <a:off x="7427080" y="2422766"/>
            <a:ext cx="801381" cy="29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FBBACBA8-82C9-4F45-B1BC-84540E292E90}"/>
              </a:ext>
            </a:extLst>
          </p:cNvPr>
          <p:cNvSpPr/>
          <p:nvPr/>
        </p:nvSpPr>
        <p:spPr>
          <a:xfrm rot="18420506">
            <a:off x="7784948" y="2422765"/>
            <a:ext cx="819422" cy="29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en-US" altLang="zh-CN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84165A6B-25D5-3A45-A40E-4C2558E73D7E}"/>
              </a:ext>
            </a:extLst>
          </p:cNvPr>
          <p:cNvSpPr/>
          <p:nvPr/>
        </p:nvSpPr>
        <p:spPr>
          <a:xfrm rot="18420506">
            <a:off x="8149451" y="2438394"/>
            <a:ext cx="819422" cy="29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9" name="Rectangle 32">
            <a:extLst>
              <a:ext uri="{FF2B5EF4-FFF2-40B4-BE49-F238E27FC236}">
                <a16:creationId xmlns:a16="http://schemas.microsoft.com/office/drawing/2014/main" id="{1999A63F-DA3B-274D-AAC4-D151CCA9C654}"/>
              </a:ext>
            </a:extLst>
          </p:cNvPr>
          <p:cNvSpPr/>
          <p:nvPr/>
        </p:nvSpPr>
        <p:spPr>
          <a:xfrm rot="18420506">
            <a:off x="8512396" y="2454688"/>
            <a:ext cx="819422" cy="29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0" name="TextBox 2">
            <a:extLst>
              <a:ext uri="{FF2B5EF4-FFF2-40B4-BE49-F238E27FC236}">
                <a16:creationId xmlns:a16="http://schemas.microsoft.com/office/drawing/2014/main" id="{2492DBCF-C89B-1F47-A23D-A5FC187CC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HDAC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1/2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are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erasers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for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Kbhb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灯片编号占位符 2">
            <a:extLst>
              <a:ext uri="{FF2B5EF4-FFF2-40B4-BE49-F238E27FC236}">
                <a16:creationId xmlns:a16="http://schemas.microsoft.com/office/drawing/2014/main" id="{7335958C-1851-1945-82FF-4D540C73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3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29D7AC0A-E78D-2444-AD0C-1915F9FF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Identification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of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substrates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for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Kbhb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D66A6649-05C4-7C40-9227-B64F86C29A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3"/>
          <a:stretch/>
        </p:blipFill>
        <p:spPr>
          <a:xfrm>
            <a:off x="1933436" y="1680239"/>
            <a:ext cx="828653" cy="69430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文本框 4">
            <a:extLst>
              <a:ext uri="{FF2B5EF4-FFF2-40B4-BE49-F238E27FC236}">
                <a16:creationId xmlns:a16="http://schemas.microsoft.com/office/drawing/2014/main" id="{E1E954A4-DF04-F845-86D9-394316B02EFD}"/>
              </a:ext>
            </a:extLst>
          </p:cNvPr>
          <p:cNvSpPr txBox="1"/>
          <p:nvPr/>
        </p:nvSpPr>
        <p:spPr>
          <a:xfrm>
            <a:off x="1933436" y="1551058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HEK293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5">
            <a:extLst>
              <a:ext uri="{FF2B5EF4-FFF2-40B4-BE49-F238E27FC236}">
                <a16:creationId xmlns:a16="http://schemas.microsoft.com/office/drawing/2014/main" id="{B9ED3BE3-519B-3343-ACB8-E6460D4BACC3}"/>
              </a:ext>
            </a:extLst>
          </p:cNvPr>
          <p:cNvSpPr txBox="1"/>
          <p:nvPr/>
        </p:nvSpPr>
        <p:spPr>
          <a:xfrm>
            <a:off x="1390531" y="2355612"/>
            <a:ext cx="190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Cell lysis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Tryptic digestion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1">
            <a:extLst>
              <a:ext uri="{FF2B5EF4-FFF2-40B4-BE49-F238E27FC236}">
                <a16:creationId xmlns:a16="http://schemas.microsoft.com/office/drawing/2014/main" id="{302E23A6-A53D-6F42-97EF-BD6E483CB664}"/>
              </a:ext>
            </a:extLst>
          </p:cNvPr>
          <p:cNvSpPr txBox="1"/>
          <p:nvPr/>
        </p:nvSpPr>
        <p:spPr>
          <a:xfrm>
            <a:off x="1272412" y="6075928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Peptide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fractionation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箭头连接符 12">
            <a:extLst>
              <a:ext uri="{FF2B5EF4-FFF2-40B4-BE49-F238E27FC236}">
                <a16:creationId xmlns:a16="http://schemas.microsoft.com/office/drawing/2014/main" id="{B43C5A21-993D-CC49-8365-FAFFB55E2407}"/>
              </a:ext>
            </a:extLst>
          </p:cNvPr>
          <p:cNvCxnSpPr>
            <a:cxnSpLocks/>
          </p:cNvCxnSpPr>
          <p:nvPr/>
        </p:nvCxnSpPr>
        <p:spPr>
          <a:xfrm>
            <a:off x="2302260" y="2910409"/>
            <a:ext cx="0" cy="595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7">
            <a:extLst>
              <a:ext uri="{FF2B5EF4-FFF2-40B4-BE49-F238E27FC236}">
                <a16:creationId xmlns:a16="http://schemas.microsoft.com/office/drawing/2014/main" id="{AEB48368-6DEE-7842-B3D7-0477054558FE}"/>
              </a:ext>
            </a:extLst>
          </p:cNvPr>
          <p:cNvGrpSpPr/>
          <p:nvPr/>
        </p:nvGrpSpPr>
        <p:grpSpPr>
          <a:xfrm>
            <a:off x="1072432" y="3496249"/>
            <a:ext cx="2545494" cy="655790"/>
            <a:chOff x="795338" y="2106613"/>
            <a:chExt cx="7324725" cy="2541587"/>
          </a:xfrm>
        </p:grpSpPr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0ED3B93F-2CD8-634C-84B4-D2E87B0DD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338" y="4648200"/>
              <a:ext cx="73247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Line 81">
              <a:extLst>
                <a:ext uri="{FF2B5EF4-FFF2-40B4-BE49-F238E27FC236}">
                  <a16:creationId xmlns:a16="http://schemas.microsoft.com/office/drawing/2014/main" id="{4CB631FA-9429-8447-99D5-8BF85F67E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338" y="2133600"/>
              <a:ext cx="0" cy="25146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45">
              <a:extLst>
                <a:ext uri="{FF2B5EF4-FFF2-40B4-BE49-F238E27FC236}">
                  <a16:creationId xmlns:a16="http://schemas.microsoft.com/office/drawing/2014/main" id="{52984C18-6F5B-B34E-B976-0044048CE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106613"/>
              <a:ext cx="7324725" cy="2514600"/>
            </a:xfrm>
            <a:custGeom>
              <a:avLst/>
              <a:gdLst>
                <a:gd name="T0" fmla="*/ 12 w 769"/>
                <a:gd name="T1" fmla="*/ 264 h 264"/>
                <a:gd name="T2" fmla="*/ 24 w 769"/>
                <a:gd name="T3" fmla="*/ 264 h 264"/>
                <a:gd name="T4" fmla="*/ 37 w 769"/>
                <a:gd name="T5" fmla="*/ 264 h 264"/>
                <a:gd name="T6" fmla="*/ 49 w 769"/>
                <a:gd name="T7" fmla="*/ 263 h 264"/>
                <a:gd name="T8" fmla="*/ 62 w 769"/>
                <a:gd name="T9" fmla="*/ 263 h 264"/>
                <a:gd name="T10" fmla="*/ 74 w 769"/>
                <a:gd name="T11" fmla="*/ 251 h 264"/>
                <a:gd name="T12" fmla="*/ 87 w 769"/>
                <a:gd name="T13" fmla="*/ 244 h 264"/>
                <a:gd name="T14" fmla="*/ 99 w 769"/>
                <a:gd name="T15" fmla="*/ 238 h 264"/>
                <a:gd name="T16" fmla="*/ 112 w 769"/>
                <a:gd name="T17" fmla="*/ 248 h 264"/>
                <a:gd name="T18" fmla="*/ 124 w 769"/>
                <a:gd name="T19" fmla="*/ 247 h 264"/>
                <a:gd name="T20" fmla="*/ 137 w 769"/>
                <a:gd name="T21" fmla="*/ 240 h 264"/>
                <a:gd name="T22" fmla="*/ 149 w 769"/>
                <a:gd name="T23" fmla="*/ 228 h 264"/>
                <a:gd name="T24" fmla="*/ 162 w 769"/>
                <a:gd name="T25" fmla="*/ 221 h 264"/>
                <a:gd name="T26" fmla="*/ 174 w 769"/>
                <a:gd name="T27" fmla="*/ 240 h 264"/>
                <a:gd name="T28" fmla="*/ 187 w 769"/>
                <a:gd name="T29" fmla="*/ 225 h 264"/>
                <a:gd name="T30" fmla="*/ 199 w 769"/>
                <a:gd name="T31" fmla="*/ 212 h 264"/>
                <a:gd name="T32" fmla="*/ 212 w 769"/>
                <a:gd name="T33" fmla="*/ 237 h 264"/>
                <a:gd name="T34" fmla="*/ 224 w 769"/>
                <a:gd name="T35" fmla="*/ 213 h 264"/>
                <a:gd name="T36" fmla="*/ 237 w 769"/>
                <a:gd name="T37" fmla="*/ 233 h 264"/>
                <a:gd name="T38" fmla="*/ 249 w 769"/>
                <a:gd name="T39" fmla="*/ 227 h 264"/>
                <a:gd name="T40" fmla="*/ 262 w 769"/>
                <a:gd name="T41" fmla="*/ 224 h 264"/>
                <a:gd name="T42" fmla="*/ 274 w 769"/>
                <a:gd name="T43" fmla="*/ 211 h 264"/>
                <a:gd name="T44" fmla="*/ 287 w 769"/>
                <a:gd name="T45" fmla="*/ 203 h 264"/>
                <a:gd name="T46" fmla="*/ 299 w 769"/>
                <a:gd name="T47" fmla="*/ 233 h 264"/>
                <a:gd name="T48" fmla="*/ 312 w 769"/>
                <a:gd name="T49" fmla="*/ 213 h 264"/>
                <a:gd name="T50" fmla="*/ 324 w 769"/>
                <a:gd name="T51" fmla="*/ 189 h 264"/>
                <a:gd name="T52" fmla="*/ 337 w 769"/>
                <a:gd name="T53" fmla="*/ 219 h 264"/>
                <a:gd name="T54" fmla="*/ 349 w 769"/>
                <a:gd name="T55" fmla="*/ 193 h 264"/>
                <a:gd name="T56" fmla="*/ 362 w 769"/>
                <a:gd name="T57" fmla="*/ 206 h 264"/>
                <a:gd name="T58" fmla="*/ 374 w 769"/>
                <a:gd name="T59" fmla="*/ 219 h 264"/>
                <a:gd name="T60" fmla="*/ 387 w 769"/>
                <a:gd name="T61" fmla="*/ 200 h 264"/>
                <a:gd name="T62" fmla="*/ 399 w 769"/>
                <a:gd name="T63" fmla="*/ 191 h 264"/>
                <a:gd name="T64" fmla="*/ 412 w 769"/>
                <a:gd name="T65" fmla="*/ 198 h 264"/>
                <a:gd name="T66" fmla="*/ 424 w 769"/>
                <a:gd name="T67" fmla="*/ 206 h 264"/>
                <a:gd name="T68" fmla="*/ 437 w 769"/>
                <a:gd name="T69" fmla="*/ 210 h 264"/>
                <a:gd name="T70" fmla="*/ 449 w 769"/>
                <a:gd name="T71" fmla="*/ 134 h 264"/>
                <a:gd name="T72" fmla="*/ 462 w 769"/>
                <a:gd name="T73" fmla="*/ 199 h 264"/>
                <a:gd name="T74" fmla="*/ 474 w 769"/>
                <a:gd name="T75" fmla="*/ 198 h 264"/>
                <a:gd name="T76" fmla="*/ 487 w 769"/>
                <a:gd name="T77" fmla="*/ 172 h 264"/>
                <a:gd name="T78" fmla="*/ 499 w 769"/>
                <a:gd name="T79" fmla="*/ 209 h 264"/>
                <a:gd name="T80" fmla="*/ 512 w 769"/>
                <a:gd name="T81" fmla="*/ 191 h 264"/>
                <a:gd name="T82" fmla="*/ 524 w 769"/>
                <a:gd name="T83" fmla="*/ 222 h 264"/>
                <a:gd name="T84" fmla="*/ 537 w 769"/>
                <a:gd name="T85" fmla="*/ 195 h 264"/>
                <a:gd name="T86" fmla="*/ 549 w 769"/>
                <a:gd name="T87" fmla="*/ 196 h 264"/>
                <a:gd name="T88" fmla="*/ 562 w 769"/>
                <a:gd name="T89" fmla="*/ 224 h 264"/>
                <a:gd name="T90" fmla="*/ 574 w 769"/>
                <a:gd name="T91" fmla="*/ 223 h 264"/>
                <a:gd name="T92" fmla="*/ 587 w 769"/>
                <a:gd name="T93" fmla="*/ 211 h 264"/>
                <a:gd name="T94" fmla="*/ 599 w 769"/>
                <a:gd name="T95" fmla="*/ 181 h 264"/>
                <a:gd name="T96" fmla="*/ 612 w 769"/>
                <a:gd name="T97" fmla="*/ 233 h 264"/>
                <a:gd name="T98" fmla="*/ 624 w 769"/>
                <a:gd name="T99" fmla="*/ 190 h 264"/>
                <a:gd name="T100" fmla="*/ 637 w 769"/>
                <a:gd name="T101" fmla="*/ 210 h 264"/>
                <a:gd name="T102" fmla="*/ 649 w 769"/>
                <a:gd name="T103" fmla="*/ 198 h 264"/>
                <a:gd name="T104" fmla="*/ 662 w 769"/>
                <a:gd name="T105" fmla="*/ 209 h 264"/>
                <a:gd name="T106" fmla="*/ 674 w 769"/>
                <a:gd name="T107" fmla="*/ 141 h 264"/>
                <a:gd name="T108" fmla="*/ 687 w 769"/>
                <a:gd name="T109" fmla="*/ 257 h 264"/>
                <a:gd name="T110" fmla="*/ 699 w 769"/>
                <a:gd name="T111" fmla="*/ 233 h 264"/>
                <a:gd name="T112" fmla="*/ 712 w 769"/>
                <a:gd name="T113" fmla="*/ 240 h 264"/>
                <a:gd name="T114" fmla="*/ 724 w 769"/>
                <a:gd name="T115" fmla="*/ 237 h 264"/>
                <a:gd name="T116" fmla="*/ 737 w 769"/>
                <a:gd name="T117" fmla="*/ 241 h 264"/>
                <a:gd name="T118" fmla="*/ 749 w 769"/>
                <a:gd name="T119" fmla="*/ 252 h 264"/>
                <a:gd name="T120" fmla="*/ 762 w 769"/>
                <a:gd name="T121" fmla="*/ 24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9" h="264">
                  <a:moveTo>
                    <a:pt x="0" y="264"/>
                  </a:moveTo>
                  <a:lnTo>
                    <a:pt x="0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2" y="264"/>
                  </a:lnTo>
                  <a:lnTo>
                    <a:pt x="2" y="264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6" y="264"/>
                  </a:lnTo>
                  <a:lnTo>
                    <a:pt x="6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3" y="264"/>
                  </a:lnTo>
                  <a:lnTo>
                    <a:pt x="13" y="264"/>
                  </a:lnTo>
                  <a:lnTo>
                    <a:pt x="14" y="264"/>
                  </a:lnTo>
                  <a:lnTo>
                    <a:pt x="14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7" y="264"/>
                  </a:lnTo>
                  <a:lnTo>
                    <a:pt x="17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1" y="264"/>
                  </a:lnTo>
                  <a:lnTo>
                    <a:pt x="21" y="264"/>
                  </a:lnTo>
                  <a:lnTo>
                    <a:pt x="22" y="264"/>
                  </a:lnTo>
                  <a:lnTo>
                    <a:pt x="22" y="264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28" y="264"/>
                  </a:lnTo>
                  <a:lnTo>
                    <a:pt x="28" y="264"/>
                  </a:lnTo>
                  <a:lnTo>
                    <a:pt x="29" y="264"/>
                  </a:lnTo>
                  <a:lnTo>
                    <a:pt x="29" y="264"/>
                  </a:lnTo>
                  <a:lnTo>
                    <a:pt x="30" y="264"/>
                  </a:lnTo>
                  <a:lnTo>
                    <a:pt x="30" y="264"/>
                  </a:lnTo>
                  <a:lnTo>
                    <a:pt x="31" y="264"/>
                  </a:lnTo>
                  <a:lnTo>
                    <a:pt x="31" y="264"/>
                  </a:lnTo>
                  <a:lnTo>
                    <a:pt x="32" y="264"/>
                  </a:lnTo>
                  <a:lnTo>
                    <a:pt x="32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5" y="264"/>
                  </a:lnTo>
                  <a:lnTo>
                    <a:pt x="35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8" y="264"/>
                  </a:lnTo>
                  <a:lnTo>
                    <a:pt x="38" y="264"/>
                  </a:lnTo>
                  <a:lnTo>
                    <a:pt x="39" y="264"/>
                  </a:lnTo>
                  <a:lnTo>
                    <a:pt x="39" y="264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41" y="264"/>
                  </a:lnTo>
                  <a:lnTo>
                    <a:pt x="41" y="264"/>
                  </a:lnTo>
                  <a:lnTo>
                    <a:pt x="42" y="264"/>
                  </a:lnTo>
                  <a:lnTo>
                    <a:pt x="42" y="264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4"/>
                  </a:lnTo>
                  <a:lnTo>
                    <a:pt x="45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6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49" y="263"/>
                  </a:lnTo>
                  <a:lnTo>
                    <a:pt x="49" y="263"/>
                  </a:lnTo>
                  <a:lnTo>
                    <a:pt x="50" y="263"/>
                  </a:lnTo>
                  <a:lnTo>
                    <a:pt x="50" y="263"/>
                  </a:lnTo>
                  <a:lnTo>
                    <a:pt x="51" y="263"/>
                  </a:lnTo>
                  <a:lnTo>
                    <a:pt x="51" y="263"/>
                  </a:lnTo>
                  <a:lnTo>
                    <a:pt x="52" y="263"/>
                  </a:lnTo>
                  <a:lnTo>
                    <a:pt x="52" y="263"/>
                  </a:lnTo>
                  <a:lnTo>
                    <a:pt x="53" y="263"/>
                  </a:lnTo>
                  <a:lnTo>
                    <a:pt x="53" y="263"/>
                  </a:lnTo>
                  <a:lnTo>
                    <a:pt x="54" y="263"/>
                  </a:lnTo>
                  <a:lnTo>
                    <a:pt x="54" y="263"/>
                  </a:lnTo>
                  <a:lnTo>
                    <a:pt x="55" y="263"/>
                  </a:lnTo>
                  <a:lnTo>
                    <a:pt x="55" y="263"/>
                  </a:lnTo>
                  <a:lnTo>
                    <a:pt x="56" y="263"/>
                  </a:lnTo>
                  <a:lnTo>
                    <a:pt x="56" y="263"/>
                  </a:lnTo>
                  <a:lnTo>
                    <a:pt x="57" y="263"/>
                  </a:lnTo>
                  <a:lnTo>
                    <a:pt x="57" y="263"/>
                  </a:lnTo>
                  <a:lnTo>
                    <a:pt x="58" y="263"/>
                  </a:lnTo>
                  <a:lnTo>
                    <a:pt x="58" y="263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60" y="263"/>
                  </a:lnTo>
                  <a:lnTo>
                    <a:pt x="60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3" y="253"/>
                  </a:lnTo>
                  <a:lnTo>
                    <a:pt x="74" y="258"/>
                  </a:lnTo>
                  <a:lnTo>
                    <a:pt x="74" y="251"/>
                  </a:lnTo>
                  <a:lnTo>
                    <a:pt x="75" y="251"/>
                  </a:lnTo>
                  <a:lnTo>
                    <a:pt x="75" y="256"/>
                  </a:lnTo>
                  <a:lnTo>
                    <a:pt x="76" y="252"/>
                  </a:lnTo>
                  <a:lnTo>
                    <a:pt x="76" y="256"/>
                  </a:lnTo>
                  <a:lnTo>
                    <a:pt x="77" y="249"/>
                  </a:lnTo>
                  <a:lnTo>
                    <a:pt x="77" y="255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79" y="247"/>
                  </a:lnTo>
                  <a:lnTo>
                    <a:pt x="79" y="238"/>
                  </a:lnTo>
                  <a:lnTo>
                    <a:pt x="80" y="234"/>
                  </a:lnTo>
                  <a:lnTo>
                    <a:pt x="80" y="237"/>
                  </a:lnTo>
                  <a:lnTo>
                    <a:pt x="81" y="240"/>
                  </a:lnTo>
                  <a:lnTo>
                    <a:pt x="81" y="245"/>
                  </a:lnTo>
                  <a:lnTo>
                    <a:pt x="82" y="245"/>
                  </a:lnTo>
                  <a:lnTo>
                    <a:pt x="82" y="246"/>
                  </a:lnTo>
                  <a:lnTo>
                    <a:pt x="83" y="245"/>
                  </a:lnTo>
                  <a:lnTo>
                    <a:pt x="83" y="249"/>
                  </a:lnTo>
                  <a:lnTo>
                    <a:pt x="84" y="249"/>
                  </a:lnTo>
                  <a:lnTo>
                    <a:pt x="84" y="246"/>
                  </a:lnTo>
                  <a:lnTo>
                    <a:pt x="85" y="250"/>
                  </a:lnTo>
                  <a:lnTo>
                    <a:pt x="85" y="245"/>
                  </a:lnTo>
                  <a:lnTo>
                    <a:pt x="86" y="239"/>
                  </a:lnTo>
                  <a:lnTo>
                    <a:pt x="86" y="242"/>
                  </a:lnTo>
                  <a:lnTo>
                    <a:pt x="87" y="244"/>
                  </a:lnTo>
                  <a:lnTo>
                    <a:pt x="87" y="251"/>
                  </a:lnTo>
                  <a:lnTo>
                    <a:pt x="88" y="255"/>
                  </a:lnTo>
                  <a:lnTo>
                    <a:pt x="88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0" y="249"/>
                  </a:lnTo>
                  <a:lnTo>
                    <a:pt x="90" y="252"/>
                  </a:lnTo>
                  <a:lnTo>
                    <a:pt x="91" y="253"/>
                  </a:lnTo>
                  <a:lnTo>
                    <a:pt x="91" y="256"/>
                  </a:lnTo>
                  <a:lnTo>
                    <a:pt x="92" y="257"/>
                  </a:lnTo>
                  <a:lnTo>
                    <a:pt x="92" y="256"/>
                  </a:lnTo>
                  <a:lnTo>
                    <a:pt x="93" y="256"/>
                  </a:lnTo>
                  <a:lnTo>
                    <a:pt x="93" y="251"/>
                  </a:lnTo>
                  <a:lnTo>
                    <a:pt x="94" y="251"/>
                  </a:lnTo>
                  <a:lnTo>
                    <a:pt x="94" y="252"/>
                  </a:lnTo>
                  <a:lnTo>
                    <a:pt x="95" y="252"/>
                  </a:lnTo>
                  <a:lnTo>
                    <a:pt x="95" y="240"/>
                  </a:lnTo>
                  <a:lnTo>
                    <a:pt x="96" y="236"/>
                  </a:lnTo>
                  <a:lnTo>
                    <a:pt x="96" y="243"/>
                  </a:lnTo>
                  <a:lnTo>
                    <a:pt x="97" y="242"/>
                  </a:lnTo>
                  <a:lnTo>
                    <a:pt x="97" y="234"/>
                  </a:lnTo>
                  <a:lnTo>
                    <a:pt x="98" y="231"/>
                  </a:lnTo>
                  <a:lnTo>
                    <a:pt x="98" y="227"/>
                  </a:lnTo>
                  <a:lnTo>
                    <a:pt x="99" y="223"/>
                  </a:lnTo>
                  <a:lnTo>
                    <a:pt x="99" y="238"/>
                  </a:lnTo>
                  <a:lnTo>
                    <a:pt x="100" y="236"/>
                  </a:lnTo>
                  <a:lnTo>
                    <a:pt x="100" y="221"/>
                  </a:lnTo>
                  <a:lnTo>
                    <a:pt x="101" y="223"/>
                  </a:lnTo>
                  <a:lnTo>
                    <a:pt x="101" y="235"/>
                  </a:lnTo>
                  <a:lnTo>
                    <a:pt x="102" y="237"/>
                  </a:lnTo>
                  <a:lnTo>
                    <a:pt x="102" y="233"/>
                  </a:lnTo>
                  <a:lnTo>
                    <a:pt x="103" y="238"/>
                  </a:lnTo>
                  <a:lnTo>
                    <a:pt x="103" y="245"/>
                  </a:lnTo>
                  <a:lnTo>
                    <a:pt x="104" y="247"/>
                  </a:lnTo>
                  <a:lnTo>
                    <a:pt x="104" y="246"/>
                  </a:lnTo>
                  <a:lnTo>
                    <a:pt x="105" y="242"/>
                  </a:lnTo>
                  <a:lnTo>
                    <a:pt x="105" y="245"/>
                  </a:lnTo>
                  <a:lnTo>
                    <a:pt x="106" y="244"/>
                  </a:lnTo>
                  <a:lnTo>
                    <a:pt x="106" y="250"/>
                  </a:lnTo>
                  <a:lnTo>
                    <a:pt x="107" y="250"/>
                  </a:lnTo>
                  <a:lnTo>
                    <a:pt x="107" y="253"/>
                  </a:lnTo>
                  <a:lnTo>
                    <a:pt x="108" y="252"/>
                  </a:lnTo>
                  <a:lnTo>
                    <a:pt x="108" y="254"/>
                  </a:lnTo>
                  <a:lnTo>
                    <a:pt x="109" y="253"/>
                  </a:lnTo>
                  <a:lnTo>
                    <a:pt x="109" y="248"/>
                  </a:lnTo>
                  <a:lnTo>
                    <a:pt x="110" y="249"/>
                  </a:lnTo>
                  <a:lnTo>
                    <a:pt x="110" y="248"/>
                  </a:lnTo>
                  <a:lnTo>
                    <a:pt x="111" y="248"/>
                  </a:lnTo>
                  <a:lnTo>
                    <a:pt x="111" y="249"/>
                  </a:lnTo>
                  <a:lnTo>
                    <a:pt x="112" y="248"/>
                  </a:lnTo>
                  <a:lnTo>
                    <a:pt x="112" y="251"/>
                  </a:lnTo>
                  <a:lnTo>
                    <a:pt x="113" y="251"/>
                  </a:lnTo>
                  <a:lnTo>
                    <a:pt x="113" y="252"/>
                  </a:lnTo>
                  <a:lnTo>
                    <a:pt x="114" y="252"/>
                  </a:lnTo>
                  <a:lnTo>
                    <a:pt x="114" y="251"/>
                  </a:lnTo>
                  <a:lnTo>
                    <a:pt x="115" y="252"/>
                  </a:lnTo>
                  <a:lnTo>
                    <a:pt x="115" y="249"/>
                  </a:lnTo>
                  <a:lnTo>
                    <a:pt x="116" y="249"/>
                  </a:lnTo>
                  <a:lnTo>
                    <a:pt x="116" y="250"/>
                  </a:lnTo>
                  <a:lnTo>
                    <a:pt x="117" y="251"/>
                  </a:lnTo>
                  <a:lnTo>
                    <a:pt x="117" y="248"/>
                  </a:lnTo>
                  <a:lnTo>
                    <a:pt x="118" y="251"/>
                  </a:lnTo>
                  <a:lnTo>
                    <a:pt x="118" y="248"/>
                  </a:lnTo>
                  <a:lnTo>
                    <a:pt x="119" y="246"/>
                  </a:lnTo>
                  <a:lnTo>
                    <a:pt x="119" y="241"/>
                  </a:lnTo>
                  <a:lnTo>
                    <a:pt x="120" y="240"/>
                  </a:lnTo>
                  <a:lnTo>
                    <a:pt x="120" y="233"/>
                  </a:lnTo>
                  <a:lnTo>
                    <a:pt x="121" y="232"/>
                  </a:lnTo>
                  <a:lnTo>
                    <a:pt x="121" y="240"/>
                  </a:lnTo>
                  <a:lnTo>
                    <a:pt x="122" y="241"/>
                  </a:lnTo>
                  <a:lnTo>
                    <a:pt x="122" y="238"/>
                  </a:lnTo>
                  <a:lnTo>
                    <a:pt x="123" y="238"/>
                  </a:lnTo>
                  <a:lnTo>
                    <a:pt x="123" y="235"/>
                  </a:lnTo>
                  <a:lnTo>
                    <a:pt x="124" y="239"/>
                  </a:lnTo>
                  <a:lnTo>
                    <a:pt x="124" y="247"/>
                  </a:lnTo>
                  <a:lnTo>
                    <a:pt x="125" y="248"/>
                  </a:lnTo>
                  <a:lnTo>
                    <a:pt x="125" y="253"/>
                  </a:lnTo>
                  <a:lnTo>
                    <a:pt x="126" y="253"/>
                  </a:lnTo>
                  <a:lnTo>
                    <a:pt x="126" y="250"/>
                  </a:lnTo>
                  <a:lnTo>
                    <a:pt x="127" y="251"/>
                  </a:lnTo>
                  <a:lnTo>
                    <a:pt x="127" y="245"/>
                  </a:lnTo>
                  <a:lnTo>
                    <a:pt x="128" y="244"/>
                  </a:lnTo>
                  <a:lnTo>
                    <a:pt x="128" y="246"/>
                  </a:lnTo>
                  <a:lnTo>
                    <a:pt x="129" y="246"/>
                  </a:lnTo>
                  <a:lnTo>
                    <a:pt x="129" y="249"/>
                  </a:lnTo>
                  <a:lnTo>
                    <a:pt x="130" y="249"/>
                  </a:lnTo>
                  <a:lnTo>
                    <a:pt x="130" y="245"/>
                  </a:lnTo>
                  <a:lnTo>
                    <a:pt x="131" y="246"/>
                  </a:lnTo>
                  <a:lnTo>
                    <a:pt x="131" y="242"/>
                  </a:lnTo>
                  <a:lnTo>
                    <a:pt x="132" y="241"/>
                  </a:lnTo>
                  <a:lnTo>
                    <a:pt x="132" y="236"/>
                  </a:lnTo>
                  <a:lnTo>
                    <a:pt x="133" y="239"/>
                  </a:lnTo>
                  <a:lnTo>
                    <a:pt x="133" y="234"/>
                  </a:lnTo>
                  <a:lnTo>
                    <a:pt x="134" y="221"/>
                  </a:lnTo>
                  <a:lnTo>
                    <a:pt x="134" y="208"/>
                  </a:lnTo>
                  <a:lnTo>
                    <a:pt x="135" y="213"/>
                  </a:lnTo>
                  <a:lnTo>
                    <a:pt x="135" y="225"/>
                  </a:lnTo>
                  <a:lnTo>
                    <a:pt x="136" y="232"/>
                  </a:lnTo>
                  <a:lnTo>
                    <a:pt x="136" y="240"/>
                  </a:lnTo>
                  <a:lnTo>
                    <a:pt x="137" y="240"/>
                  </a:lnTo>
                  <a:lnTo>
                    <a:pt x="137" y="244"/>
                  </a:lnTo>
                  <a:lnTo>
                    <a:pt x="138" y="240"/>
                  </a:lnTo>
                  <a:lnTo>
                    <a:pt x="138" y="233"/>
                  </a:lnTo>
                  <a:lnTo>
                    <a:pt x="139" y="230"/>
                  </a:lnTo>
                  <a:lnTo>
                    <a:pt x="139" y="236"/>
                  </a:lnTo>
                  <a:lnTo>
                    <a:pt x="140" y="237"/>
                  </a:lnTo>
                  <a:lnTo>
                    <a:pt x="140" y="231"/>
                  </a:lnTo>
                  <a:lnTo>
                    <a:pt x="141" y="227"/>
                  </a:lnTo>
                  <a:lnTo>
                    <a:pt x="141" y="240"/>
                  </a:lnTo>
                  <a:lnTo>
                    <a:pt x="142" y="240"/>
                  </a:lnTo>
                  <a:lnTo>
                    <a:pt x="142" y="244"/>
                  </a:lnTo>
                  <a:lnTo>
                    <a:pt x="143" y="237"/>
                  </a:lnTo>
                  <a:lnTo>
                    <a:pt x="143" y="236"/>
                  </a:lnTo>
                  <a:lnTo>
                    <a:pt x="144" y="235"/>
                  </a:lnTo>
                  <a:lnTo>
                    <a:pt x="144" y="229"/>
                  </a:lnTo>
                  <a:lnTo>
                    <a:pt x="145" y="234"/>
                  </a:lnTo>
                  <a:lnTo>
                    <a:pt x="145" y="232"/>
                  </a:lnTo>
                  <a:lnTo>
                    <a:pt x="146" y="235"/>
                  </a:lnTo>
                  <a:lnTo>
                    <a:pt x="146" y="230"/>
                  </a:lnTo>
                  <a:lnTo>
                    <a:pt x="147" y="233"/>
                  </a:lnTo>
                  <a:lnTo>
                    <a:pt x="147" y="240"/>
                  </a:lnTo>
                  <a:lnTo>
                    <a:pt x="148" y="238"/>
                  </a:lnTo>
                  <a:lnTo>
                    <a:pt x="148" y="230"/>
                  </a:lnTo>
                  <a:lnTo>
                    <a:pt x="149" y="234"/>
                  </a:lnTo>
                  <a:lnTo>
                    <a:pt x="149" y="228"/>
                  </a:lnTo>
                  <a:lnTo>
                    <a:pt x="150" y="226"/>
                  </a:lnTo>
                  <a:lnTo>
                    <a:pt x="150" y="215"/>
                  </a:lnTo>
                  <a:lnTo>
                    <a:pt x="151" y="219"/>
                  </a:lnTo>
                  <a:lnTo>
                    <a:pt x="151" y="226"/>
                  </a:lnTo>
                  <a:lnTo>
                    <a:pt x="152" y="223"/>
                  </a:lnTo>
                  <a:lnTo>
                    <a:pt x="152" y="233"/>
                  </a:lnTo>
                  <a:lnTo>
                    <a:pt x="153" y="234"/>
                  </a:lnTo>
                  <a:lnTo>
                    <a:pt x="153" y="232"/>
                  </a:lnTo>
                  <a:lnTo>
                    <a:pt x="154" y="231"/>
                  </a:lnTo>
                  <a:lnTo>
                    <a:pt x="154" y="239"/>
                  </a:lnTo>
                  <a:lnTo>
                    <a:pt x="155" y="242"/>
                  </a:lnTo>
                  <a:lnTo>
                    <a:pt x="155" y="246"/>
                  </a:lnTo>
                  <a:lnTo>
                    <a:pt x="156" y="244"/>
                  </a:lnTo>
                  <a:lnTo>
                    <a:pt x="156" y="250"/>
                  </a:lnTo>
                  <a:lnTo>
                    <a:pt x="157" y="248"/>
                  </a:lnTo>
                  <a:lnTo>
                    <a:pt x="157" y="251"/>
                  </a:lnTo>
                  <a:lnTo>
                    <a:pt x="158" y="250"/>
                  </a:lnTo>
                  <a:lnTo>
                    <a:pt x="158" y="245"/>
                  </a:lnTo>
                  <a:lnTo>
                    <a:pt x="159" y="242"/>
                  </a:lnTo>
                  <a:lnTo>
                    <a:pt x="159" y="232"/>
                  </a:lnTo>
                  <a:lnTo>
                    <a:pt x="160" y="227"/>
                  </a:lnTo>
                  <a:lnTo>
                    <a:pt x="160" y="212"/>
                  </a:lnTo>
                  <a:lnTo>
                    <a:pt x="161" y="214"/>
                  </a:lnTo>
                  <a:lnTo>
                    <a:pt x="161" y="220"/>
                  </a:lnTo>
                  <a:lnTo>
                    <a:pt x="162" y="221"/>
                  </a:lnTo>
                  <a:lnTo>
                    <a:pt x="162" y="226"/>
                  </a:lnTo>
                  <a:lnTo>
                    <a:pt x="163" y="221"/>
                  </a:lnTo>
                  <a:lnTo>
                    <a:pt x="163" y="232"/>
                  </a:lnTo>
                  <a:lnTo>
                    <a:pt x="164" y="235"/>
                  </a:lnTo>
                  <a:lnTo>
                    <a:pt x="164" y="237"/>
                  </a:lnTo>
                  <a:lnTo>
                    <a:pt x="165" y="236"/>
                  </a:lnTo>
                  <a:lnTo>
                    <a:pt x="165" y="231"/>
                  </a:lnTo>
                  <a:lnTo>
                    <a:pt x="166" y="236"/>
                  </a:lnTo>
                  <a:lnTo>
                    <a:pt x="166" y="237"/>
                  </a:lnTo>
                  <a:lnTo>
                    <a:pt x="167" y="234"/>
                  </a:lnTo>
                  <a:lnTo>
                    <a:pt x="167" y="236"/>
                  </a:lnTo>
                  <a:lnTo>
                    <a:pt x="168" y="234"/>
                  </a:lnTo>
                  <a:lnTo>
                    <a:pt x="168" y="239"/>
                  </a:lnTo>
                  <a:lnTo>
                    <a:pt x="169" y="238"/>
                  </a:lnTo>
                  <a:lnTo>
                    <a:pt x="169" y="226"/>
                  </a:lnTo>
                  <a:lnTo>
                    <a:pt x="170" y="217"/>
                  </a:lnTo>
                  <a:lnTo>
                    <a:pt x="170" y="222"/>
                  </a:lnTo>
                  <a:lnTo>
                    <a:pt x="171" y="216"/>
                  </a:lnTo>
                  <a:lnTo>
                    <a:pt x="171" y="198"/>
                  </a:lnTo>
                  <a:lnTo>
                    <a:pt x="172" y="200"/>
                  </a:lnTo>
                  <a:lnTo>
                    <a:pt x="172" y="217"/>
                  </a:lnTo>
                  <a:lnTo>
                    <a:pt x="173" y="228"/>
                  </a:lnTo>
                  <a:lnTo>
                    <a:pt x="173" y="234"/>
                  </a:lnTo>
                  <a:lnTo>
                    <a:pt x="174" y="235"/>
                  </a:lnTo>
                  <a:lnTo>
                    <a:pt x="174" y="240"/>
                  </a:lnTo>
                  <a:lnTo>
                    <a:pt x="175" y="239"/>
                  </a:lnTo>
                  <a:lnTo>
                    <a:pt x="175" y="237"/>
                  </a:lnTo>
                  <a:lnTo>
                    <a:pt x="176" y="234"/>
                  </a:lnTo>
                  <a:lnTo>
                    <a:pt x="176" y="238"/>
                  </a:lnTo>
                  <a:lnTo>
                    <a:pt x="177" y="236"/>
                  </a:lnTo>
                  <a:lnTo>
                    <a:pt x="177" y="240"/>
                  </a:lnTo>
                  <a:lnTo>
                    <a:pt x="178" y="235"/>
                  </a:lnTo>
                  <a:lnTo>
                    <a:pt x="178" y="224"/>
                  </a:lnTo>
                  <a:lnTo>
                    <a:pt x="179" y="227"/>
                  </a:lnTo>
                  <a:lnTo>
                    <a:pt x="179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1" y="232"/>
                  </a:lnTo>
                  <a:lnTo>
                    <a:pt x="181" y="228"/>
                  </a:lnTo>
                  <a:lnTo>
                    <a:pt x="182" y="227"/>
                  </a:lnTo>
                  <a:lnTo>
                    <a:pt x="182" y="231"/>
                  </a:lnTo>
                  <a:lnTo>
                    <a:pt x="183" y="225"/>
                  </a:lnTo>
                  <a:lnTo>
                    <a:pt x="183" y="233"/>
                  </a:lnTo>
                  <a:lnTo>
                    <a:pt x="184" y="234"/>
                  </a:lnTo>
                  <a:lnTo>
                    <a:pt x="184" y="230"/>
                  </a:lnTo>
                  <a:lnTo>
                    <a:pt x="185" y="231"/>
                  </a:lnTo>
                  <a:lnTo>
                    <a:pt x="185" y="219"/>
                  </a:lnTo>
                  <a:lnTo>
                    <a:pt x="186" y="211"/>
                  </a:lnTo>
                  <a:lnTo>
                    <a:pt x="186" y="225"/>
                  </a:lnTo>
                  <a:lnTo>
                    <a:pt x="187" y="225"/>
                  </a:lnTo>
                  <a:lnTo>
                    <a:pt x="187" y="238"/>
                  </a:lnTo>
                  <a:lnTo>
                    <a:pt x="188" y="239"/>
                  </a:lnTo>
                  <a:lnTo>
                    <a:pt x="188" y="245"/>
                  </a:lnTo>
                  <a:lnTo>
                    <a:pt x="189" y="247"/>
                  </a:lnTo>
                  <a:lnTo>
                    <a:pt x="189" y="240"/>
                  </a:lnTo>
                  <a:lnTo>
                    <a:pt x="190" y="236"/>
                  </a:lnTo>
                  <a:lnTo>
                    <a:pt x="190" y="232"/>
                  </a:lnTo>
                  <a:lnTo>
                    <a:pt x="191" y="234"/>
                  </a:lnTo>
                  <a:lnTo>
                    <a:pt x="191" y="224"/>
                  </a:lnTo>
                  <a:lnTo>
                    <a:pt x="192" y="225"/>
                  </a:lnTo>
                  <a:lnTo>
                    <a:pt x="192" y="233"/>
                  </a:lnTo>
                  <a:lnTo>
                    <a:pt x="193" y="232"/>
                  </a:lnTo>
                  <a:lnTo>
                    <a:pt x="193" y="230"/>
                  </a:lnTo>
                  <a:lnTo>
                    <a:pt x="194" y="233"/>
                  </a:lnTo>
                  <a:lnTo>
                    <a:pt x="194" y="223"/>
                  </a:lnTo>
                  <a:lnTo>
                    <a:pt x="195" y="215"/>
                  </a:lnTo>
                  <a:lnTo>
                    <a:pt x="195" y="221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7" y="228"/>
                  </a:lnTo>
                  <a:lnTo>
                    <a:pt x="197" y="231"/>
                  </a:lnTo>
                  <a:lnTo>
                    <a:pt x="198" y="235"/>
                  </a:lnTo>
                  <a:lnTo>
                    <a:pt x="198" y="231"/>
                  </a:lnTo>
                  <a:lnTo>
                    <a:pt x="199" y="229"/>
                  </a:lnTo>
                  <a:lnTo>
                    <a:pt x="199" y="212"/>
                  </a:lnTo>
                  <a:lnTo>
                    <a:pt x="200" y="194"/>
                  </a:lnTo>
                  <a:lnTo>
                    <a:pt x="200" y="204"/>
                  </a:lnTo>
                  <a:lnTo>
                    <a:pt x="201" y="215"/>
                  </a:lnTo>
                  <a:lnTo>
                    <a:pt x="201" y="229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3" y="240"/>
                  </a:lnTo>
                  <a:lnTo>
                    <a:pt x="203" y="242"/>
                  </a:lnTo>
                  <a:lnTo>
                    <a:pt x="204" y="239"/>
                  </a:lnTo>
                  <a:lnTo>
                    <a:pt x="204" y="228"/>
                  </a:lnTo>
                  <a:lnTo>
                    <a:pt x="205" y="224"/>
                  </a:lnTo>
                  <a:lnTo>
                    <a:pt x="205" y="216"/>
                  </a:lnTo>
                  <a:lnTo>
                    <a:pt x="206" y="221"/>
                  </a:lnTo>
                  <a:lnTo>
                    <a:pt x="206" y="224"/>
                  </a:lnTo>
                  <a:lnTo>
                    <a:pt x="207" y="223"/>
                  </a:lnTo>
                  <a:lnTo>
                    <a:pt x="207" y="235"/>
                  </a:lnTo>
                  <a:lnTo>
                    <a:pt x="208" y="233"/>
                  </a:lnTo>
                  <a:lnTo>
                    <a:pt x="208" y="240"/>
                  </a:lnTo>
                  <a:lnTo>
                    <a:pt x="209" y="240"/>
                  </a:lnTo>
                  <a:lnTo>
                    <a:pt x="209" y="231"/>
                  </a:lnTo>
                  <a:lnTo>
                    <a:pt x="210" y="229"/>
                  </a:lnTo>
                  <a:lnTo>
                    <a:pt x="210" y="221"/>
                  </a:lnTo>
                  <a:lnTo>
                    <a:pt x="211" y="228"/>
                  </a:lnTo>
                  <a:lnTo>
                    <a:pt x="211" y="234"/>
                  </a:lnTo>
                  <a:lnTo>
                    <a:pt x="212" y="237"/>
                  </a:lnTo>
                  <a:lnTo>
                    <a:pt x="212" y="233"/>
                  </a:lnTo>
                  <a:lnTo>
                    <a:pt x="213" y="234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4" y="231"/>
                  </a:lnTo>
                  <a:lnTo>
                    <a:pt x="215" y="232"/>
                  </a:lnTo>
                  <a:lnTo>
                    <a:pt x="215" y="236"/>
                  </a:lnTo>
                  <a:lnTo>
                    <a:pt x="216" y="234"/>
                  </a:lnTo>
                  <a:lnTo>
                    <a:pt x="216" y="225"/>
                  </a:lnTo>
                  <a:lnTo>
                    <a:pt x="217" y="216"/>
                  </a:lnTo>
                  <a:lnTo>
                    <a:pt x="217" y="210"/>
                  </a:lnTo>
                  <a:lnTo>
                    <a:pt x="218" y="198"/>
                  </a:lnTo>
                  <a:lnTo>
                    <a:pt x="218" y="177"/>
                  </a:lnTo>
                  <a:lnTo>
                    <a:pt x="219" y="181"/>
                  </a:lnTo>
                  <a:lnTo>
                    <a:pt x="219" y="166"/>
                  </a:lnTo>
                  <a:lnTo>
                    <a:pt x="220" y="148"/>
                  </a:lnTo>
                  <a:lnTo>
                    <a:pt x="220" y="167"/>
                  </a:lnTo>
                  <a:lnTo>
                    <a:pt x="221" y="187"/>
                  </a:lnTo>
                  <a:lnTo>
                    <a:pt x="221" y="201"/>
                  </a:lnTo>
                  <a:lnTo>
                    <a:pt x="222" y="207"/>
                  </a:lnTo>
                  <a:lnTo>
                    <a:pt x="222" y="189"/>
                  </a:lnTo>
                  <a:lnTo>
                    <a:pt x="223" y="193"/>
                  </a:lnTo>
                  <a:lnTo>
                    <a:pt x="223" y="204"/>
                  </a:lnTo>
                  <a:lnTo>
                    <a:pt x="224" y="208"/>
                  </a:lnTo>
                  <a:lnTo>
                    <a:pt x="224" y="213"/>
                  </a:lnTo>
                  <a:lnTo>
                    <a:pt x="225" y="215"/>
                  </a:lnTo>
                  <a:lnTo>
                    <a:pt x="225" y="215"/>
                  </a:lnTo>
                  <a:lnTo>
                    <a:pt x="226" y="215"/>
                  </a:lnTo>
                  <a:lnTo>
                    <a:pt x="226" y="210"/>
                  </a:lnTo>
                  <a:lnTo>
                    <a:pt x="227" y="201"/>
                  </a:lnTo>
                  <a:lnTo>
                    <a:pt x="227" y="210"/>
                  </a:lnTo>
                  <a:lnTo>
                    <a:pt x="228" y="211"/>
                  </a:lnTo>
                  <a:lnTo>
                    <a:pt x="228" y="223"/>
                  </a:lnTo>
                  <a:lnTo>
                    <a:pt x="229" y="226"/>
                  </a:lnTo>
                  <a:lnTo>
                    <a:pt x="229" y="230"/>
                  </a:lnTo>
                  <a:lnTo>
                    <a:pt x="230" y="229"/>
                  </a:lnTo>
                  <a:lnTo>
                    <a:pt x="230" y="233"/>
                  </a:lnTo>
                  <a:lnTo>
                    <a:pt x="231" y="228"/>
                  </a:lnTo>
                  <a:lnTo>
                    <a:pt x="231" y="234"/>
                  </a:lnTo>
                  <a:lnTo>
                    <a:pt x="232" y="232"/>
                  </a:lnTo>
                  <a:lnTo>
                    <a:pt x="232" y="236"/>
                  </a:lnTo>
                  <a:lnTo>
                    <a:pt x="233" y="236"/>
                  </a:lnTo>
                  <a:lnTo>
                    <a:pt x="233" y="233"/>
                  </a:lnTo>
                  <a:lnTo>
                    <a:pt x="234" y="233"/>
                  </a:lnTo>
                  <a:lnTo>
                    <a:pt x="234" y="225"/>
                  </a:lnTo>
                  <a:lnTo>
                    <a:pt x="235" y="225"/>
                  </a:lnTo>
                  <a:lnTo>
                    <a:pt x="235" y="223"/>
                  </a:lnTo>
                  <a:lnTo>
                    <a:pt x="236" y="222"/>
                  </a:lnTo>
                  <a:lnTo>
                    <a:pt x="236" y="227"/>
                  </a:lnTo>
                  <a:lnTo>
                    <a:pt x="237" y="233"/>
                  </a:lnTo>
                  <a:lnTo>
                    <a:pt x="237" y="229"/>
                  </a:lnTo>
                  <a:lnTo>
                    <a:pt x="238" y="231"/>
                  </a:lnTo>
                  <a:lnTo>
                    <a:pt x="238" y="227"/>
                  </a:lnTo>
                  <a:lnTo>
                    <a:pt x="239" y="225"/>
                  </a:lnTo>
                  <a:lnTo>
                    <a:pt x="239" y="223"/>
                  </a:lnTo>
                  <a:lnTo>
                    <a:pt x="240" y="222"/>
                  </a:lnTo>
                  <a:lnTo>
                    <a:pt x="240" y="227"/>
                  </a:lnTo>
                  <a:lnTo>
                    <a:pt x="241" y="230"/>
                  </a:lnTo>
                  <a:lnTo>
                    <a:pt x="241" y="226"/>
                  </a:lnTo>
                  <a:lnTo>
                    <a:pt x="242" y="226"/>
                  </a:lnTo>
                  <a:lnTo>
                    <a:pt x="242" y="224"/>
                  </a:lnTo>
                  <a:lnTo>
                    <a:pt x="243" y="226"/>
                  </a:lnTo>
                  <a:lnTo>
                    <a:pt x="243" y="217"/>
                  </a:lnTo>
                  <a:lnTo>
                    <a:pt x="244" y="212"/>
                  </a:lnTo>
                  <a:lnTo>
                    <a:pt x="244" y="200"/>
                  </a:lnTo>
                  <a:lnTo>
                    <a:pt x="245" y="206"/>
                  </a:lnTo>
                  <a:lnTo>
                    <a:pt x="245" y="202"/>
                  </a:lnTo>
                  <a:lnTo>
                    <a:pt x="246" y="204"/>
                  </a:lnTo>
                  <a:lnTo>
                    <a:pt x="246" y="192"/>
                  </a:lnTo>
                  <a:lnTo>
                    <a:pt x="247" y="191"/>
                  </a:lnTo>
                  <a:lnTo>
                    <a:pt x="247" y="201"/>
                  </a:lnTo>
                  <a:lnTo>
                    <a:pt x="248" y="193"/>
                  </a:lnTo>
                  <a:lnTo>
                    <a:pt x="248" y="217"/>
                  </a:lnTo>
                  <a:lnTo>
                    <a:pt x="249" y="222"/>
                  </a:lnTo>
                  <a:lnTo>
                    <a:pt x="249" y="227"/>
                  </a:lnTo>
                  <a:lnTo>
                    <a:pt x="250" y="228"/>
                  </a:lnTo>
                  <a:lnTo>
                    <a:pt x="250" y="227"/>
                  </a:lnTo>
                  <a:lnTo>
                    <a:pt x="251" y="223"/>
                  </a:lnTo>
                  <a:lnTo>
                    <a:pt x="251" y="215"/>
                  </a:lnTo>
                  <a:lnTo>
                    <a:pt x="252" y="215"/>
                  </a:lnTo>
                  <a:lnTo>
                    <a:pt x="252" y="221"/>
                  </a:lnTo>
                  <a:lnTo>
                    <a:pt x="253" y="226"/>
                  </a:lnTo>
                  <a:lnTo>
                    <a:pt x="253" y="224"/>
                  </a:lnTo>
                  <a:lnTo>
                    <a:pt x="254" y="219"/>
                  </a:lnTo>
                  <a:lnTo>
                    <a:pt x="254" y="217"/>
                  </a:lnTo>
                  <a:lnTo>
                    <a:pt x="255" y="213"/>
                  </a:lnTo>
                  <a:lnTo>
                    <a:pt x="255" y="209"/>
                  </a:lnTo>
                  <a:lnTo>
                    <a:pt x="256" y="206"/>
                  </a:lnTo>
                  <a:lnTo>
                    <a:pt x="256" y="213"/>
                  </a:lnTo>
                  <a:lnTo>
                    <a:pt x="257" y="214"/>
                  </a:lnTo>
                  <a:lnTo>
                    <a:pt x="257" y="211"/>
                  </a:lnTo>
                  <a:lnTo>
                    <a:pt x="258" y="218"/>
                  </a:lnTo>
                  <a:lnTo>
                    <a:pt x="258" y="223"/>
                  </a:lnTo>
                  <a:lnTo>
                    <a:pt x="259" y="222"/>
                  </a:lnTo>
                  <a:lnTo>
                    <a:pt x="259" y="228"/>
                  </a:lnTo>
                  <a:lnTo>
                    <a:pt x="260" y="222"/>
                  </a:lnTo>
                  <a:lnTo>
                    <a:pt x="260" y="228"/>
                  </a:lnTo>
                  <a:lnTo>
                    <a:pt x="261" y="229"/>
                  </a:lnTo>
                  <a:lnTo>
                    <a:pt x="261" y="227"/>
                  </a:lnTo>
                  <a:lnTo>
                    <a:pt x="262" y="224"/>
                  </a:lnTo>
                  <a:lnTo>
                    <a:pt x="262" y="219"/>
                  </a:lnTo>
                  <a:lnTo>
                    <a:pt x="263" y="216"/>
                  </a:lnTo>
                  <a:lnTo>
                    <a:pt x="263" y="220"/>
                  </a:lnTo>
                  <a:lnTo>
                    <a:pt x="264" y="221"/>
                  </a:lnTo>
                  <a:lnTo>
                    <a:pt x="264" y="225"/>
                  </a:lnTo>
                  <a:lnTo>
                    <a:pt x="265" y="225"/>
                  </a:lnTo>
                  <a:lnTo>
                    <a:pt x="265" y="218"/>
                  </a:lnTo>
                  <a:lnTo>
                    <a:pt x="266" y="217"/>
                  </a:lnTo>
                  <a:lnTo>
                    <a:pt x="266" y="213"/>
                  </a:lnTo>
                  <a:lnTo>
                    <a:pt x="267" y="214"/>
                  </a:lnTo>
                  <a:lnTo>
                    <a:pt x="267" y="218"/>
                  </a:lnTo>
                  <a:lnTo>
                    <a:pt x="268" y="217"/>
                  </a:lnTo>
                  <a:lnTo>
                    <a:pt x="268" y="221"/>
                  </a:lnTo>
                  <a:lnTo>
                    <a:pt x="269" y="221"/>
                  </a:lnTo>
                  <a:lnTo>
                    <a:pt x="269" y="203"/>
                  </a:lnTo>
                  <a:lnTo>
                    <a:pt x="270" y="194"/>
                  </a:lnTo>
                  <a:lnTo>
                    <a:pt x="270" y="182"/>
                  </a:lnTo>
                  <a:lnTo>
                    <a:pt x="271" y="180"/>
                  </a:lnTo>
                  <a:lnTo>
                    <a:pt x="271" y="190"/>
                  </a:lnTo>
                  <a:lnTo>
                    <a:pt x="272" y="187"/>
                  </a:lnTo>
                  <a:lnTo>
                    <a:pt x="272" y="192"/>
                  </a:lnTo>
                  <a:lnTo>
                    <a:pt x="273" y="198"/>
                  </a:lnTo>
                  <a:lnTo>
                    <a:pt x="273" y="206"/>
                  </a:lnTo>
                  <a:lnTo>
                    <a:pt x="274" y="209"/>
                  </a:lnTo>
                  <a:lnTo>
                    <a:pt x="274" y="211"/>
                  </a:lnTo>
                  <a:lnTo>
                    <a:pt x="275" y="206"/>
                  </a:lnTo>
                  <a:lnTo>
                    <a:pt x="275" y="199"/>
                  </a:lnTo>
                  <a:lnTo>
                    <a:pt x="276" y="200"/>
                  </a:lnTo>
                  <a:lnTo>
                    <a:pt x="276" y="203"/>
                  </a:lnTo>
                  <a:lnTo>
                    <a:pt x="277" y="203"/>
                  </a:lnTo>
                  <a:lnTo>
                    <a:pt x="277" y="211"/>
                  </a:lnTo>
                  <a:lnTo>
                    <a:pt x="278" y="199"/>
                  </a:lnTo>
                  <a:lnTo>
                    <a:pt x="278" y="213"/>
                  </a:lnTo>
                  <a:lnTo>
                    <a:pt x="279" y="210"/>
                  </a:lnTo>
                  <a:lnTo>
                    <a:pt x="279" y="220"/>
                  </a:lnTo>
                  <a:lnTo>
                    <a:pt x="280" y="214"/>
                  </a:lnTo>
                  <a:lnTo>
                    <a:pt x="280" y="192"/>
                  </a:lnTo>
                  <a:lnTo>
                    <a:pt x="281" y="191"/>
                  </a:lnTo>
                  <a:lnTo>
                    <a:pt x="281" y="184"/>
                  </a:lnTo>
                  <a:lnTo>
                    <a:pt x="282" y="181"/>
                  </a:lnTo>
                  <a:lnTo>
                    <a:pt x="282" y="184"/>
                  </a:lnTo>
                  <a:lnTo>
                    <a:pt x="283" y="188"/>
                  </a:lnTo>
                  <a:lnTo>
                    <a:pt x="283" y="197"/>
                  </a:lnTo>
                  <a:lnTo>
                    <a:pt x="284" y="181"/>
                  </a:lnTo>
                  <a:lnTo>
                    <a:pt x="284" y="193"/>
                  </a:lnTo>
                  <a:lnTo>
                    <a:pt x="285" y="187"/>
                  </a:lnTo>
                  <a:lnTo>
                    <a:pt x="285" y="197"/>
                  </a:lnTo>
                  <a:lnTo>
                    <a:pt x="286" y="199"/>
                  </a:lnTo>
                  <a:lnTo>
                    <a:pt x="286" y="205"/>
                  </a:lnTo>
                  <a:lnTo>
                    <a:pt x="287" y="203"/>
                  </a:lnTo>
                  <a:lnTo>
                    <a:pt x="287" y="206"/>
                  </a:lnTo>
                  <a:lnTo>
                    <a:pt x="288" y="206"/>
                  </a:lnTo>
                  <a:lnTo>
                    <a:pt x="288" y="200"/>
                  </a:lnTo>
                  <a:lnTo>
                    <a:pt x="289" y="200"/>
                  </a:lnTo>
                  <a:lnTo>
                    <a:pt x="289" y="203"/>
                  </a:lnTo>
                  <a:lnTo>
                    <a:pt x="290" y="206"/>
                  </a:lnTo>
                  <a:lnTo>
                    <a:pt x="290" y="209"/>
                  </a:lnTo>
                  <a:lnTo>
                    <a:pt x="291" y="207"/>
                  </a:lnTo>
                  <a:lnTo>
                    <a:pt x="291" y="203"/>
                  </a:lnTo>
                  <a:lnTo>
                    <a:pt x="292" y="207"/>
                  </a:lnTo>
                  <a:lnTo>
                    <a:pt x="292" y="181"/>
                  </a:lnTo>
                  <a:lnTo>
                    <a:pt x="293" y="140"/>
                  </a:lnTo>
                  <a:lnTo>
                    <a:pt x="293" y="105"/>
                  </a:lnTo>
                  <a:lnTo>
                    <a:pt x="294" y="104"/>
                  </a:lnTo>
                  <a:lnTo>
                    <a:pt x="294" y="124"/>
                  </a:lnTo>
                  <a:lnTo>
                    <a:pt x="295" y="151"/>
                  </a:lnTo>
                  <a:lnTo>
                    <a:pt x="295" y="186"/>
                  </a:lnTo>
                  <a:lnTo>
                    <a:pt x="296" y="185"/>
                  </a:lnTo>
                  <a:lnTo>
                    <a:pt x="296" y="210"/>
                  </a:lnTo>
                  <a:lnTo>
                    <a:pt x="297" y="211"/>
                  </a:lnTo>
                  <a:lnTo>
                    <a:pt x="297" y="207"/>
                  </a:lnTo>
                  <a:lnTo>
                    <a:pt x="298" y="211"/>
                  </a:lnTo>
                  <a:lnTo>
                    <a:pt x="298" y="223"/>
                  </a:lnTo>
                  <a:lnTo>
                    <a:pt x="299" y="225"/>
                  </a:lnTo>
                  <a:lnTo>
                    <a:pt x="299" y="233"/>
                  </a:lnTo>
                  <a:lnTo>
                    <a:pt x="300" y="231"/>
                  </a:lnTo>
                  <a:lnTo>
                    <a:pt x="300" y="237"/>
                  </a:lnTo>
                  <a:lnTo>
                    <a:pt x="301" y="233"/>
                  </a:lnTo>
                  <a:lnTo>
                    <a:pt x="301" y="220"/>
                  </a:lnTo>
                  <a:lnTo>
                    <a:pt x="302" y="217"/>
                  </a:lnTo>
                  <a:lnTo>
                    <a:pt x="302" y="205"/>
                  </a:lnTo>
                  <a:lnTo>
                    <a:pt x="303" y="198"/>
                  </a:lnTo>
                  <a:lnTo>
                    <a:pt x="303" y="194"/>
                  </a:lnTo>
                  <a:lnTo>
                    <a:pt x="304" y="185"/>
                  </a:lnTo>
                  <a:lnTo>
                    <a:pt x="304" y="169"/>
                  </a:lnTo>
                  <a:lnTo>
                    <a:pt x="305" y="175"/>
                  </a:lnTo>
                  <a:lnTo>
                    <a:pt x="305" y="172"/>
                  </a:lnTo>
                  <a:lnTo>
                    <a:pt x="306" y="177"/>
                  </a:lnTo>
                  <a:lnTo>
                    <a:pt x="306" y="186"/>
                  </a:lnTo>
                  <a:lnTo>
                    <a:pt x="307" y="189"/>
                  </a:lnTo>
                  <a:lnTo>
                    <a:pt x="307" y="213"/>
                  </a:lnTo>
                  <a:lnTo>
                    <a:pt x="308" y="213"/>
                  </a:lnTo>
                  <a:lnTo>
                    <a:pt x="308" y="226"/>
                  </a:lnTo>
                  <a:lnTo>
                    <a:pt x="309" y="227"/>
                  </a:lnTo>
                  <a:lnTo>
                    <a:pt x="309" y="230"/>
                  </a:lnTo>
                  <a:lnTo>
                    <a:pt x="310" y="231"/>
                  </a:lnTo>
                  <a:lnTo>
                    <a:pt x="310" y="228"/>
                  </a:lnTo>
                  <a:lnTo>
                    <a:pt x="311" y="225"/>
                  </a:lnTo>
                  <a:lnTo>
                    <a:pt x="311" y="216"/>
                  </a:lnTo>
                  <a:lnTo>
                    <a:pt x="312" y="213"/>
                  </a:lnTo>
                  <a:lnTo>
                    <a:pt x="312" y="200"/>
                  </a:lnTo>
                  <a:lnTo>
                    <a:pt x="313" y="197"/>
                  </a:lnTo>
                  <a:lnTo>
                    <a:pt x="313" y="206"/>
                  </a:lnTo>
                  <a:lnTo>
                    <a:pt x="314" y="206"/>
                  </a:lnTo>
                  <a:lnTo>
                    <a:pt x="314" y="217"/>
                  </a:lnTo>
                  <a:lnTo>
                    <a:pt x="315" y="220"/>
                  </a:lnTo>
                  <a:lnTo>
                    <a:pt x="315" y="230"/>
                  </a:lnTo>
                  <a:lnTo>
                    <a:pt x="316" y="230"/>
                  </a:lnTo>
                  <a:lnTo>
                    <a:pt x="316" y="227"/>
                  </a:lnTo>
                  <a:lnTo>
                    <a:pt x="317" y="229"/>
                  </a:lnTo>
                  <a:lnTo>
                    <a:pt x="317" y="221"/>
                  </a:lnTo>
                  <a:lnTo>
                    <a:pt x="318" y="216"/>
                  </a:lnTo>
                  <a:lnTo>
                    <a:pt x="318" y="211"/>
                  </a:lnTo>
                  <a:lnTo>
                    <a:pt x="319" y="215"/>
                  </a:lnTo>
                  <a:lnTo>
                    <a:pt x="319" y="220"/>
                  </a:lnTo>
                  <a:lnTo>
                    <a:pt x="320" y="219"/>
                  </a:lnTo>
                  <a:lnTo>
                    <a:pt x="320" y="223"/>
                  </a:lnTo>
                  <a:lnTo>
                    <a:pt x="321" y="219"/>
                  </a:lnTo>
                  <a:lnTo>
                    <a:pt x="321" y="189"/>
                  </a:lnTo>
                  <a:lnTo>
                    <a:pt x="322" y="169"/>
                  </a:lnTo>
                  <a:lnTo>
                    <a:pt x="322" y="159"/>
                  </a:lnTo>
                  <a:lnTo>
                    <a:pt x="323" y="153"/>
                  </a:lnTo>
                  <a:lnTo>
                    <a:pt x="323" y="166"/>
                  </a:lnTo>
                  <a:lnTo>
                    <a:pt x="324" y="186"/>
                  </a:lnTo>
                  <a:lnTo>
                    <a:pt x="324" y="189"/>
                  </a:lnTo>
                  <a:lnTo>
                    <a:pt x="325" y="172"/>
                  </a:lnTo>
                  <a:lnTo>
                    <a:pt x="325" y="159"/>
                  </a:lnTo>
                  <a:lnTo>
                    <a:pt x="326" y="151"/>
                  </a:lnTo>
                  <a:lnTo>
                    <a:pt x="326" y="161"/>
                  </a:lnTo>
                  <a:lnTo>
                    <a:pt x="327" y="170"/>
                  </a:lnTo>
                  <a:lnTo>
                    <a:pt x="327" y="177"/>
                  </a:lnTo>
                  <a:lnTo>
                    <a:pt x="328" y="180"/>
                  </a:lnTo>
                  <a:lnTo>
                    <a:pt x="328" y="179"/>
                  </a:lnTo>
                  <a:lnTo>
                    <a:pt x="329" y="187"/>
                  </a:lnTo>
                  <a:lnTo>
                    <a:pt x="329" y="200"/>
                  </a:lnTo>
                  <a:lnTo>
                    <a:pt x="330" y="193"/>
                  </a:lnTo>
                  <a:lnTo>
                    <a:pt x="330" y="199"/>
                  </a:lnTo>
                  <a:lnTo>
                    <a:pt x="331" y="199"/>
                  </a:lnTo>
                  <a:lnTo>
                    <a:pt x="331" y="196"/>
                  </a:lnTo>
                  <a:lnTo>
                    <a:pt x="332" y="193"/>
                  </a:lnTo>
                  <a:lnTo>
                    <a:pt x="332" y="186"/>
                  </a:lnTo>
                  <a:lnTo>
                    <a:pt x="333" y="188"/>
                  </a:lnTo>
                  <a:lnTo>
                    <a:pt x="333" y="192"/>
                  </a:lnTo>
                  <a:lnTo>
                    <a:pt x="334" y="194"/>
                  </a:lnTo>
                  <a:lnTo>
                    <a:pt x="334" y="205"/>
                  </a:lnTo>
                  <a:lnTo>
                    <a:pt x="335" y="204"/>
                  </a:lnTo>
                  <a:lnTo>
                    <a:pt x="335" y="211"/>
                  </a:lnTo>
                  <a:lnTo>
                    <a:pt x="336" y="214"/>
                  </a:lnTo>
                  <a:lnTo>
                    <a:pt x="336" y="218"/>
                  </a:lnTo>
                  <a:lnTo>
                    <a:pt x="337" y="219"/>
                  </a:lnTo>
                  <a:lnTo>
                    <a:pt x="337" y="215"/>
                  </a:lnTo>
                  <a:lnTo>
                    <a:pt x="338" y="216"/>
                  </a:lnTo>
                  <a:lnTo>
                    <a:pt x="338" y="211"/>
                  </a:lnTo>
                  <a:lnTo>
                    <a:pt x="339" y="217"/>
                  </a:lnTo>
                  <a:lnTo>
                    <a:pt x="339" y="213"/>
                  </a:lnTo>
                  <a:lnTo>
                    <a:pt x="340" y="212"/>
                  </a:lnTo>
                  <a:lnTo>
                    <a:pt x="340" y="207"/>
                  </a:lnTo>
                  <a:lnTo>
                    <a:pt x="341" y="207"/>
                  </a:lnTo>
                  <a:lnTo>
                    <a:pt x="341" y="212"/>
                  </a:lnTo>
                  <a:lnTo>
                    <a:pt x="342" y="215"/>
                  </a:lnTo>
                  <a:lnTo>
                    <a:pt x="342" y="211"/>
                  </a:lnTo>
                  <a:lnTo>
                    <a:pt x="343" y="211"/>
                  </a:lnTo>
                  <a:lnTo>
                    <a:pt x="343" y="213"/>
                  </a:lnTo>
                  <a:lnTo>
                    <a:pt x="344" y="211"/>
                  </a:lnTo>
                  <a:lnTo>
                    <a:pt x="344" y="207"/>
                  </a:lnTo>
                  <a:lnTo>
                    <a:pt x="345" y="207"/>
                  </a:lnTo>
                  <a:lnTo>
                    <a:pt x="345" y="211"/>
                  </a:lnTo>
                  <a:lnTo>
                    <a:pt x="346" y="212"/>
                  </a:lnTo>
                  <a:lnTo>
                    <a:pt x="346" y="216"/>
                  </a:lnTo>
                  <a:lnTo>
                    <a:pt x="347" y="209"/>
                  </a:lnTo>
                  <a:lnTo>
                    <a:pt x="347" y="199"/>
                  </a:lnTo>
                  <a:lnTo>
                    <a:pt x="348" y="199"/>
                  </a:lnTo>
                  <a:lnTo>
                    <a:pt x="348" y="187"/>
                  </a:lnTo>
                  <a:lnTo>
                    <a:pt x="349" y="188"/>
                  </a:lnTo>
                  <a:lnTo>
                    <a:pt x="349" y="193"/>
                  </a:lnTo>
                  <a:lnTo>
                    <a:pt x="350" y="194"/>
                  </a:lnTo>
                  <a:lnTo>
                    <a:pt x="350" y="205"/>
                  </a:lnTo>
                  <a:lnTo>
                    <a:pt x="351" y="207"/>
                  </a:lnTo>
                  <a:lnTo>
                    <a:pt x="351" y="210"/>
                  </a:lnTo>
                  <a:lnTo>
                    <a:pt x="352" y="208"/>
                  </a:lnTo>
                  <a:lnTo>
                    <a:pt x="352" y="198"/>
                  </a:lnTo>
                  <a:lnTo>
                    <a:pt x="353" y="199"/>
                  </a:lnTo>
                  <a:lnTo>
                    <a:pt x="353" y="203"/>
                  </a:lnTo>
                  <a:lnTo>
                    <a:pt x="354" y="205"/>
                  </a:lnTo>
                  <a:lnTo>
                    <a:pt x="354" y="211"/>
                  </a:lnTo>
                  <a:lnTo>
                    <a:pt x="355" y="215"/>
                  </a:lnTo>
                  <a:lnTo>
                    <a:pt x="355" y="221"/>
                  </a:lnTo>
                  <a:lnTo>
                    <a:pt x="356" y="217"/>
                  </a:lnTo>
                  <a:lnTo>
                    <a:pt x="356" y="203"/>
                  </a:lnTo>
                  <a:lnTo>
                    <a:pt x="357" y="190"/>
                  </a:lnTo>
                  <a:lnTo>
                    <a:pt x="357" y="197"/>
                  </a:lnTo>
                  <a:lnTo>
                    <a:pt x="358" y="202"/>
                  </a:lnTo>
                  <a:lnTo>
                    <a:pt x="358" y="207"/>
                  </a:lnTo>
                  <a:lnTo>
                    <a:pt x="359" y="206"/>
                  </a:lnTo>
                  <a:lnTo>
                    <a:pt x="359" y="211"/>
                  </a:lnTo>
                  <a:lnTo>
                    <a:pt x="360" y="214"/>
                  </a:lnTo>
                  <a:lnTo>
                    <a:pt x="360" y="216"/>
                  </a:lnTo>
                  <a:lnTo>
                    <a:pt x="361" y="212"/>
                  </a:lnTo>
                  <a:lnTo>
                    <a:pt x="361" y="204"/>
                  </a:lnTo>
                  <a:lnTo>
                    <a:pt x="362" y="206"/>
                  </a:lnTo>
                  <a:lnTo>
                    <a:pt x="362" y="207"/>
                  </a:lnTo>
                  <a:lnTo>
                    <a:pt x="363" y="211"/>
                  </a:lnTo>
                  <a:lnTo>
                    <a:pt x="363" y="217"/>
                  </a:lnTo>
                  <a:lnTo>
                    <a:pt x="364" y="213"/>
                  </a:lnTo>
                  <a:lnTo>
                    <a:pt x="364" y="214"/>
                  </a:lnTo>
                  <a:lnTo>
                    <a:pt x="365" y="219"/>
                  </a:lnTo>
                  <a:lnTo>
                    <a:pt x="365" y="210"/>
                  </a:lnTo>
                  <a:lnTo>
                    <a:pt x="366" y="214"/>
                  </a:lnTo>
                  <a:lnTo>
                    <a:pt x="366" y="206"/>
                  </a:lnTo>
                  <a:lnTo>
                    <a:pt x="367" y="198"/>
                  </a:lnTo>
                  <a:lnTo>
                    <a:pt x="367" y="205"/>
                  </a:lnTo>
                  <a:lnTo>
                    <a:pt x="368" y="205"/>
                  </a:lnTo>
                  <a:lnTo>
                    <a:pt x="368" y="211"/>
                  </a:lnTo>
                  <a:lnTo>
                    <a:pt x="369" y="213"/>
                  </a:lnTo>
                  <a:lnTo>
                    <a:pt x="369" y="216"/>
                  </a:lnTo>
                  <a:lnTo>
                    <a:pt x="370" y="214"/>
                  </a:lnTo>
                  <a:lnTo>
                    <a:pt x="370" y="220"/>
                  </a:lnTo>
                  <a:lnTo>
                    <a:pt x="371" y="216"/>
                  </a:lnTo>
                  <a:lnTo>
                    <a:pt x="371" y="213"/>
                  </a:lnTo>
                  <a:lnTo>
                    <a:pt x="372" y="214"/>
                  </a:lnTo>
                  <a:lnTo>
                    <a:pt x="372" y="217"/>
                  </a:lnTo>
                  <a:lnTo>
                    <a:pt x="373" y="215"/>
                  </a:lnTo>
                  <a:lnTo>
                    <a:pt x="373" y="221"/>
                  </a:lnTo>
                  <a:lnTo>
                    <a:pt x="374" y="218"/>
                  </a:lnTo>
                  <a:lnTo>
                    <a:pt x="374" y="219"/>
                  </a:lnTo>
                  <a:lnTo>
                    <a:pt x="375" y="220"/>
                  </a:lnTo>
                  <a:lnTo>
                    <a:pt x="375" y="223"/>
                  </a:lnTo>
                  <a:lnTo>
                    <a:pt x="376" y="223"/>
                  </a:lnTo>
                  <a:lnTo>
                    <a:pt x="376" y="225"/>
                  </a:lnTo>
                  <a:lnTo>
                    <a:pt x="377" y="223"/>
                  </a:lnTo>
                  <a:lnTo>
                    <a:pt x="377" y="225"/>
                  </a:lnTo>
                  <a:lnTo>
                    <a:pt x="378" y="220"/>
                  </a:lnTo>
                  <a:lnTo>
                    <a:pt x="378" y="213"/>
                  </a:lnTo>
                  <a:lnTo>
                    <a:pt x="379" y="215"/>
                  </a:lnTo>
                  <a:lnTo>
                    <a:pt x="379" y="208"/>
                  </a:lnTo>
                  <a:lnTo>
                    <a:pt x="380" y="211"/>
                  </a:lnTo>
                  <a:lnTo>
                    <a:pt x="380" y="206"/>
                  </a:lnTo>
                  <a:lnTo>
                    <a:pt x="381" y="208"/>
                  </a:lnTo>
                  <a:lnTo>
                    <a:pt x="381" y="204"/>
                  </a:lnTo>
                  <a:lnTo>
                    <a:pt x="382" y="208"/>
                  </a:lnTo>
                  <a:lnTo>
                    <a:pt x="382" y="214"/>
                  </a:lnTo>
                  <a:lnTo>
                    <a:pt x="383" y="209"/>
                  </a:lnTo>
                  <a:lnTo>
                    <a:pt x="383" y="216"/>
                  </a:lnTo>
                  <a:lnTo>
                    <a:pt x="384" y="213"/>
                  </a:lnTo>
                  <a:lnTo>
                    <a:pt x="384" y="217"/>
                  </a:lnTo>
                  <a:lnTo>
                    <a:pt x="385" y="218"/>
                  </a:lnTo>
                  <a:lnTo>
                    <a:pt x="385" y="216"/>
                  </a:lnTo>
                  <a:lnTo>
                    <a:pt x="386" y="218"/>
                  </a:lnTo>
                  <a:lnTo>
                    <a:pt x="386" y="209"/>
                  </a:lnTo>
                  <a:lnTo>
                    <a:pt x="387" y="200"/>
                  </a:lnTo>
                  <a:lnTo>
                    <a:pt x="387" y="189"/>
                  </a:lnTo>
                  <a:lnTo>
                    <a:pt x="388" y="187"/>
                  </a:lnTo>
                  <a:lnTo>
                    <a:pt x="388" y="195"/>
                  </a:lnTo>
                  <a:lnTo>
                    <a:pt x="389" y="204"/>
                  </a:lnTo>
                  <a:lnTo>
                    <a:pt x="389" y="214"/>
                  </a:lnTo>
                  <a:lnTo>
                    <a:pt x="390" y="224"/>
                  </a:lnTo>
                  <a:lnTo>
                    <a:pt x="390" y="217"/>
                  </a:lnTo>
                  <a:lnTo>
                    <a:pt x="391" y="212"/>
                  </a:lnTo>
                  <a:lnTo>
                    <a:pt x="391" y="206"/>
                  </a:lnTo>
                  <a:lnTo>
                    <a:pt x="392" y="213"/>
                  </a:lnTo>
                  <a:lnTo>
                    <a:pt x="392" y="214"/>
                  </a:lnTo>
                  <a:lnTo>
                    <a:pt x="393" y="212"/>
                  </a:lnTo>
                  <a:lnTo>
                    <a:pt x="393" y="215"/>
                  </a:lnTo>
                  <a:lnTo>
                    <a:pt x="394" y="216"/>
                  </a:lnTo>
                  <a:lnTo>
                    <a:pt x="394" y="220"/>
                  </a:lnTo>
                  <a:lnTo>
                    <a:pt x="395" y="220"/>
                  </a:lnTo>
                  <a:lnTo>
                    <a:pt x="395" y="217"/>
                  </a:lnTo>
                  <a:lnTo>
                    <a:pt x="396" y="213"/>
                  </a:lnTo>
                  <a:lnTo>
                    <a:pt x="396" y="200"/>
                  </a:lnTo>
                  <a:lnTo>
                    <a:pt x="397" y="197"/>
                  </a:lnTo>
                  <a:lnTo>
                    <a:pt x="397" y="197"/>
                  </a:lnTo>
                  <a:lnTo>
                    <a:pt x="398" y="195"/>
                  </a:lnTo>
                  <a:lnTo>
                    <a:pt x="398" y="198"/>
                  </a:lnTo>
                  <a:lnTo>
                    <a:pt x="399" y="193"/>
                  </a:lnTo>
                  <a:lnTo>
                    <a:pt x="399" y="191"/>
                  </a:lnTo>
                  <a:lnTo>
                    <a:pt x="400" y="189"/>
                  </a:lnTo>
                  <a:lnTo>
                    <a:pt x="400" y="191"/>
                  </a:lnTo>
                  <a:lnTo>
                    <a:pt x="401" y="192"/>
                  </a:lnTo>
                  <a:lnTo>
                    <a:pt x="401" y="203"/>
                  </a:lnTo>
                  <a:lnTo>
                    <a:pt x="402" y="203"/>
                  </a:lnTo>
                  <a:lnTo>
                    <a:pt x="402" y="210"/>
                  </a:lnTo>
                  <a:lnTo>
                    <a:pt x="403" y="210"/>
                  </a:lnTo>
                  <a:lnTo>
                    <a:pt x="403" y="214"/>
                  </a:lnTo>
                  <a:lnTo>
                    <a:pt x="404" y="215"/>
                  </a:lnTo>
                  <a:lnTo>
                    <a:pt x="404" y="212"/>
                  </a:lnTo>
                  <a:lnTo>
                    <a:pt x="405" y="212"/>
                  </a:lnTo>
                  <a:lnTo>
                    <a:pt x="405" y="216"/>
                  </a:lnTo>
                  <a:lnTo>
                    <a:pt x="406" y="213"/>
                  </a:lnTo>
                  <a:lnTo>
                    <a:pt x="406" y="216"/>
                  </a:lnTo>
                  <a:lnTo>
                    <a:pt x="407" y="217"/>
                  </a:lnTo>
                  <a:lnTo>
                    <a:pt x="407" y="223"/>
                  </a:lnTo>
                  <a:lnTo>
                    <a:pt x="408" y="222"/>
                  </a:lnTo>
                  <a:lnTo>
                    <a:pt x="408" y="217"/>
                  </a:lnTo>
                  <a:lnTo>
                    <a:pt x="409" y="216"/>
                  </a:lnTo>
                  <a:lnTo>
                    <a:pt x="409" y="206"/>
                  </a:lnTo>
                  <a:lnTo>
                    <a:pt x="410" y="200"/>
                  </a:lnTo>
                  <a:lnTo>
                    <a:pt x="410" y="193"/>
                  </a:lnTo>
                  <a:lnTo>
                    <a:pt x="411" y="188"/>
                  </a:lnTo>
                  <a:lnTo>
                    <a:pt x="411" y="194"/>
                  </a:lnTo>
                  <a:lnTo>
                    <a:pt x="412" y="198"/>
                  </a:lnTo>
                  <a:lnTo>
                    <a:pt x="412" y="207"/>
                  </a:lnTo>
                  <a:lnTo>
                    <a:pt x="413" y="211"/>
                  </a:lnTo>
                  <a:lnTo>
                    <a:pt x="413" y="223"/>
                  </a:lnTo>
                  <a:lnTo>
                    <a:pt x="414" y="217"/>
                  </a:lnTo>
                  <a:lnTo>
                    <a:pt x="414" y="221"/>
                  </a:lnTo>
                  <a:lnTo>
                    <a:pt x="415" y="222"/>
                  </a:lnTo>
                  <a:lnTo>
                    <a:pt x="415" y="226"/>
                  </a:lnTo>
                  <a:lnTo>
                    <a:pt x="416" y="226"/>
                  </a:lnTo>
                  <a:lnTo>
                    <a:pt x="416" y="222"/>
                  </a:lnTo>
                  <a:lnTo>
                    <a:pt x="417" y="220"/>
                  </a:lnTo>
                  <a:lnTo>
                    <a:pt x="417" y="212"/>
                  </a:lnTo>
                  <a:lnTo>
                    <a:pt x="418" y="209"/>
                  </a:lnTo>
                  <a:lnTo>
                    <a:pt x="418" y="207"/>
                  </a:lnTo>
                  <a:lnTo>
                    <a:pt x="419" y="206"/>
                  </a:lnTo>
                  <a:lnTo>
                    <a:pt x="419" y="208"/>
                  </a:lnTo>
                  <a:lnTo>
                    <a:pt x="420" y="212"/>
                  </a:lnTo>
                  <a:lnTo>
                    <a:pt x="420" y="208"/>
                  </a:lnTo>
                  <a:lnTo>
                    <a:pt x="421" y="206"/>
                  </a:lnTo>
                  <a:lnTo>
                    <a:pt x="421" y="204"/>
                  </a:lnTo>
                  <a:lnTo>
                    <a:pt x="422" y="206"/>
                  </a:lnTo>
                  <a:lnTo>
                    <a:pt x="422" y="196"/>
                  </a:lnTo>
                  <a:lnTo>
                    <a:pt x="423" y="196"/>
                  </a:lnTo>
                  <a:lnTo>
                    <a:pt x="423" y="204"/>
                  </a:lnTo>
                  <a:lnTo>
                    <a:pt x="424" y="204"/>
                  </a:lnTo>
                  <a:lnTo>
                    <a:pt x="424" y="206"/>
                  </a:lnTo>
                  <a:lnTo>
                    <a:pt x="425" y="212"/>
                  </a:lnTo>
                  <a:lnTo>
                    <a:pt x="425" y="214"/>
                  </a:lnTo>
                  <a:lnTo>
                    <a:pt x="426" y="212"/>
                  </a:lnTo>
                  <a:lnTo>
                    <a:pt x="426" y="206"/>
                  </a:lnTo>
                  <a:lnTo>
                    <a:pt x="427" y="201"/>
                  </a:lnTo>
                  <a:lnTo>
                    <a:pt x="427" y="194"/>
                  </a:lnTo>
                  <a:lnTo>
                    <a:pt x="428" y="187"/>
                  </a:lnTo>
                  <a:lnTo>
                    <a:pt x="428" y="180"/>
                  </a:lnTo>
                  <a:lnTo>
                    <a:pt x="429" y="177"/>
                  </a:lnTo>
                  <a:lnTo>
                    <a:pt x="429" y="160"/>
                  </a:lnTo>
                  <a:lnTo>
                    <a:pt x="430" y="149"/>
                  </a:lnTo>
                  <a:lnTo>
                    <a:pt x="430" y="151"/>
                  </a:lnTo>
                  <a:lnTo>
                    <a:pt x="431" y="167"/>
                  </a:lnTo>
                  <a:lnTo>
                    <a:pt x="431" y="181"/>
                  </a:lnTo>
                  <a:lnTo>
                    <a:pt x="432" y="200"/>
                  </a:lnTo>
                  <a:lnTo>
                    <a:pt x="432" y="217"/>
                  </a:lnTo>
                  <a:lnTo>
                    <a:pt x="433" y="219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4" y="208"/>
                  </a:lnTo>
                  <a:lnTo>
                    <a:pt x="435" y="209"/>
                  </a:lnTo>
                  <a:lnTo>
                    <a:pt x="435" y="213"/>
                  </a:lnTo>
                  <a:lnTo>
                    <a:pt x="436" y="214"/>
                  </a:lnTo>
                  <a:lnTo>
                    <a:pt x="436" y="210"/>
                  </a:lnTo>
                  <a:lnTo>
                    <a:pt x="437" y="210"/>
                  </a:lnTo>
                  <a:lnTo>
                    <a:pt x="437" y="206"/>
                  </a:lnTo>
                  <a:lnTo>
                    <a:pt x="438" y="205"/>
                  </a:lnTo>
                  <a:lnTo>
                    <a:pt x="438" y="207"/>
                  </a:lnTo>
                  <a:lnTo>
                    <a:pt x="439" y="205"/>
                  </a:lnTo>
                  <a:lnTo>
                    <a:pt x="439" y="207"/>
                  </a:lnTo>
                  <a:lnTo>
                    <a:pt x="440" y="206"/>
                  </a:lnTo>
                  <a:lnTo>
                    <a:pt x="440" y="196"/>
                  </a:lnTo>
                  <a:lnTo>
                    <a:pt x="441" y="194"/>
                  </a:lnTo>
                  <a:lnTo>
                    <a:pt x="441" y="199"/>
                  </a:lnTo>
                  <a:lnTo>
                    <a:pt x="442" y="200"/>
                  </a:lnTo>
                  <a:lnTo>
                    <a:pt x="442" y="197"/>
                  </a:lnTo>
                  <a:lnTo>
                    <a:pt x="443" y="188"/>
                  </a:lnTo>
                  <a:lnTo>
                    <a:pt x="443" y="174"/>
                  </a:lnTo>
                  <a:lnTo>
                    <a:pt x="444" y="173"/>
                  </a:lnTo>
                  <a:lnTo>
                    <a:pt x="444" y="178"/>
                  </a:lnTo>
                  <a:lnTo>
                    <a:pt x="445" y="181"/>
                  </a:lnTo>
                  <a:lnTo>
                    <a:pt x="445" y="189"/>
                  </a:lnTo>
                  <a:lnTo>
                    <a:pt x="446" y="188"/>
                  </a:lnTo>
                  <a:lnTo>
                    <a:pt x="446" y="173"/>
                  </a:lnTo>
                  <a:lnTo>
                    <a:pt x="447" y="167"/>
                  </a:lnTo>
                  <a:lnTo>
                    <a:pt x="447" y="146"/>
                  </a:lnTo>
                  <a:lnTo>
                    <a:pt x="448" y="147"/>
                  </a:lnTo>
                  <a:lnTo>
                    <a:pt x="448" y="133"/>
                  </a:lnTo>
                  <a:lnTo>
                    <a:pt x="449" y="132"/>
                  </a:lnTo>
                  <a:lnTo>
                    <a:pt x="449" y="134"/>
                  </a:lnTo>
                  <a:lnTo>
                    <a:pt x="450" y="130"/>
                  </a:lnTo>
                  <a:lnTo>
                    <a:pt x="450" y="126"/>
                  </a:lnTo>
                  <a:lnTo>
                    <a:pt x="451" y="127"/>
                  </a:lnTo>
                  <a:lnTo>
                    <a:pt x="451" y="146"/>
                  </a:lnTo>
                  <a:lnTo>
                    <a:pt x="452" y="143"/>
                  </a:lnTo>
                  <a:lnTo>
                    <a:pt x="452" y="164"/>
                  </a:lnTo>
                  <a:lnTo>
                    <a:pt x="453" y="168"/>
                  </a:lnTo>
                  <a:lnTo>
                    <a:pt x="453" y="179"/>
                  </a:lnTo>
                  <a:lnTo>
                    <a:pt x="454" y="182"/>
                  </a:lnTo>
                  <a:lnTo>
                    <a:pt x="454" y="180"/>
                  </a:lnTo>
                  <a:lnTo>
                    <a:pt x="455" y="186"/>
                  </a:lnTo>
                  <a:lnTo>
                    <a:pt x="455" y="183"/>
                  </a:lnTo>
                  <a:lnTo>
                    <a:pt x="456" y="184"/>
                  </a:lnTo>
                  <a:lnTo>
                    <a:pt x="456" y="187"/>
                  </a:lnTo>
                  <a:lnTo>
                    <a:pt x="457" y="189"/>
                  </a:lnTo>
                  <a:lnTo>
                    <a:pt x="457" y="207"/>
                  </a:lnTo>
                  <a:lnTo>
                    <a:pt x="458" y="207"/>
                  </a:lnTo>
                  <a:lnTo>
                    <a:pt x="458" y="215"/>
                  </a:lnTo>
                  <a:lnTo>
                    <a:pt x="459" y="218"/>
                  </a:lnTo>
                  <a:lnTo>
                    <a:pt x="459" y="214"/>
                  </a:lnTo>
                  <a:lnTo>
                    <a:pt x="460" y="215"/>
                  </a:lnTo>
                  <a:lnTo>
                    <a:pt x="460" y="209"/>
                  </a:lnTo>
                  <a:lnTo>
                    <a:pt x="461" y="205"/>
                  </a:lnTo>
                  <a:lnTo>
                    <a:pt x="461" y="202"/>
                  </a:lnTo>
                  <a:lnTo>
                    <a:pt x="462" y="199"/>
                  </a:lnTo>
                  <a:lnTo>
                    <a:pt x="462" y="202"/>
                  </a:lnTo>
                  <a:lnTo>
                    <a:pt x="463" y="195"/>
                  </a:lnTo>
                  <a:lnTo>
                    <a:pt x="463" y="191"/>
                  </a:lnTo>
                  <a:lnTo>
                    <a:pt x="464" y="192"/>
                  </a:lnTo>
                  <a:lnTo>
                    <a:pt x="464" y="189"/>
                  </a:lnTo>
                  <a:lnTo>
                    <a:pt x="465" y="190"/>
                  </a:lnTo>
                  <a:lnTo>
                    <a:pt x="465" y="198"/>
                  </a:lnTo>
                  <a:lnTo>
                    <a:pt x="466" y="198"/>
                  </a:lnTo>
                  <a:lnTo>
                    <a:pt x="466" y="202"/>
                  </a:lnTo>
                  <a:lnTo>
                    <a:pt x="467" y="196"/>
                  </a:lnTo>
                  <a:lnTo>
                    <a:pt x="467" y="205"/>
                  </a:lnTo>
                  <a:lnTo>
                    <a:pt x="468" y="197"/>
                  </a:lnTo>
                  <a:lnTo>
                    <a:pt x="468" y="206"/>
                  </a:lnTo>
                  <a:lnTo>
                    <a:pt x="469" y="198"/>
                  </a:lnTo>
                  <a:lnTo>
                    <a:pt x="469" y="187"/>
                  </a:lnTo>
                  <a:lnTo>
                    <a:pt x="470" y="179"/>
                  </a:lnTo>
                  <a:lnTo>
                    <a:pt x="470" y="178"/>
                  </a:lnTo>
                  <a:lnTo>
                    <a:pt x="471" y="179"/>
                  </a:lnTo>
                  <a:lnTo>
                    <a:pt x="471" y="171"/>
                  </a:lnTo>
                  <a:lnTo>
                    <a:pt x="472" y="174"/>
                  </a:lnTo>
                  <a:lnTo>
                    <a:pt x="472" y="188"/>
                  </a:lnTo>
                  <a:lnTo>
                    <a:pt x="473" y="182"/>
                  </a:lnTo>
                  <a:lnTo>
                    <a:pt x="473" y="196"/>
                  </a:lnTo>
                  <a:lnTo>
                    <a:pt x="474" y="195"/>
                  </a:lnTo>
                  <a:lnTo>
                    <a:pt x="474" y="198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6" y="203"/>
                  </a:lnTo>
                  <a:lnTo>
                    <a:pt x="476" y="214"/>
                  </a:lnTo>
                  <a:lnTo>
                    <a:pt x="477" y="216"/>
                  </a:lnTo>
                  <a:lnTo>
                    <a:pt x="477" y="212"/>
                  </a:lnTo>
                  <a:lnTo>
                    <a:pt x="478" y="216"/>
                  </a:lnTo>
                  <a:lnTo>
                    <a:pt x="478" y="219"/>
                  </a:lnTo>
                  <a:lnTo>
                    <a:pt x="479" y="223"/>
                  </a:lnTo>
                  <a:lnTo>
                    <a:pt x="479" y="211"/>
                  </a:lnTo>
                  <a:lnTo>
                    <a:pt x="480" y="214"/>
                  </a:lnTo>
                  <a:lnTo>
                    <a:pt x="480" y="217"/>
                  </a:lnTo>
                  <a:lnTo>
                    <a:pt x="481" y="208"/>
                  </a:lnTo>
                  <a:lnTo>
                    <a:pt x="481" y="220"/>
                  </a:lnTo>
                  <a:lnTo>
                    <a:pt x="482" y="225"/>
                  </a:lnTo>
                  <a:lnTo>
                    <a:pt x="482" y="213"/>
                  </a:lnTo>
                  <a:lnTo>
                    <a:pt x="483" y="220"/>
                  </a:lnTo>
                  <a:lnTo>
                    <a:pt x="483" y="212"/>
                  </a:lnTo>
                  <a:lnTo>
                    <a:pt x="484" y="202"/>
                  </a:lnTo>
                  <a:lnTo>
                    <a:pt x="484" y="190"/>
                  </a:lnTo>
                  <a:lnTo>
                    <a:pt x="485" y="177"/>
                  </a:lnTo>
                  <a:lnTo>
                    <a:pt x="485" y="171"/>
                  </a:lnTo>
                  <a:lnTo>
                    <a:pt x="486" y="162"/>
                  </a:lnTo>
                  <a:lnTo>
                    <a:pt x="486" y="157"/>
                  </a:lnTo>
                  <a:lnTo>
                    <a:pt x="487" y="172"/>
                  </a:lnTo>
                  <a:lnTo>
                    <a:pt x="487" y="164"/>
                  </a:lnTo>
                  <a:lnTo>
                    <a:pt x="488" y="186"/>
                  </a:lnTo>
                  <a:lnTo>
                    <a:pt x="488" y="205"/>
                  </a:lnTo>
                  <a:lnTo>
                    <a:pt x="489" y="203"/>
                  </a:lnTo>
                  <a:lnTo>
                    <a:pt x="489" y="212"/>
                  </a:lnTo>
                  <a:lnTo>
                    <a:pt x="490" y="224"/>
                  </a:lnTo>
                  <a:lnTo>
                    <a:pt x="490" y="213"/>
                  </a:lnTo>
                  <a:lnTo>
                    <a:pt x="491" y="214"/>
                  </a:lnTo>
                  <a:lnTo>
                    <a:pt x="491" y="225"/>
                  </a:lnTo>
                  <a:lnTo>
                    <a:pt x="492" y="224"/>
                  </a:lnTo>
                  <a:lnTo>
                    <a:pt x="492" y="206"/>
                  </a:lnTo>
                  <a:lnTo>
                    <a:pt x="493" y="221"/>
                  </a:lnTo>
                  <a:lnTo>
                    <a:pt x="493" y="205"/>
                  </a:lnTo>
                  <a:lnTo>
                    <a:pt x="494" y="195"/>
                  </a:lnTo>
                  <a:lnTo>
                    <a:pt x="494" y="219"/>
                  </a:lnTo>
                  <a:lnTo>
                    <a:pt x="495" y="194"/>
                  </a:lnTo>
                  <a:lnTo>
                    <a:pt x="495" y="197"/>
                  </a:lnTo>
                  <a:lnTo>
                    <a:pt x="496" y="197"/>
                  </a:lnTo>
                  <a:lnTo>
                    <a:pt x="496" y="194"/>
                  </a:lnTo>
                  <a:lnTo>
                    <a:pt x="497" y="193"/>
                  </a:lnTo>
                  <a:lnTo>
                    <a:pt x="497" y="197"/>
                  </a:lnTo>
                  <a:lnTo>
                    <a:pt x="498" y="194"/>
                  </a:lnTo>
                  <a:lnTo>
                    <a:pt x="498" y="201"/>
                  </a:lnTo>
                  <a:lnTo>
                    <a:pt x="499" y="198"/>
                  </a:lnTo>
                  <a:lnTo>
                    <a:pt x="499" y="209"/>
                  </a:lnTo>
                  <a:lnTo>
                    <a:pt x="500" y="202"/>
                  </a:lnTo>
                  <a:lnTo>
                    <a:pt x="500" y="207"/>
                  </a:lnTo>
                  <a:lnTo>
                    <a:pt x="501" y="206"/>
                  </a:lnTo>
                  <a:lnTo>
                    <a:pt x="501" y="214"/>
                  </a:lnTo>
                  <a:lnTo>
                    <a:pt x="502" y="212"/>
                  </a:lnTo>
                  <a:lnTo>
                    <a:pt x="502" y="220"/>
                  </a:lnTo>
                  <a:lnTo>
                    <a:pt x="503" y="205"/>
                  </a:lnTo>
                  <a:lnTo>
                    <a:pt x="503" y="216"/>
                  </a:lnTo>
                  <a:lnTo>
                    <a:pt x="504" y="200"/>
                  </a:lnTo>
                  <a:lnTo>
                    <a:pt x="504" y="208"/>
                  </a:lnTo>
                  <a:lnTo>
                    <a:pt x="505" y="187"/>
                  </a:lnTo>
                  <a:lnTo>
                    <a:pt x="505" y="202"/>
                  </a:lnTo>
                  <a:lnTo>
                    <a:pt x="506" y="196"/>
                  </a:lnTo>
                  <a:lnTo>
                    <a:pt x="506" y="190"/>
                  </a:lnTo>
                  <a:lnTo>
                    <a:pt x="507" y="197"/>
                  </a:lnTo>
                  <a:lnTo>
                    <a:pt x="507" y="212"/>
                  </a:lnTo>
                  <a:lnTo>
                    <a:pt x="508" y="216"/>
                  </a:lnTo>
                  <a:lnTo>
                    <a:pt x="508" y="206"/>
                  </a:lnTo>
                  <a:lnTo>
                    <a:pt x="509" y="206"/>
                  </a:lnTo>
                  <a:lnTo>
                    <a:pt x="509" y="196"/>
                  </a:lnTo>
                  <a:lnTo>
                    <a:pt x="510" y="203"/>
                  </a:lnTo>
                  <a:lnTo>
                    <a:pt x="510" y="182"/>
                  </a:lnTo>
                  <a:lnTo>
                    <a:pt x="511" y="198"/>
                  </a:lnTo>
                  <a:lnTo>
                    <a:pt x="511" y="181"/>
                  </a:lnTo>
                  <a:lnTo>
                    <a:pt x="512" y="191"/>
                  </a:lnTo>
                  <a:lnTo>
                    <a:pt x="512" y="211"/>
                  </a:lnTo>
                  <a:lnTo>
                    <a:pt x="513" y="210"/>
                  </a:lnTo>
                  <a:lnTo>
                    <a:pt x="513" y="226"/>
                  </a:lnTo>
                  <a:lnTo>
                    <a:pt x="514" y="219"/>
                  </a:lnTo>
                  <a:lnTo>
                    <a:pt x="514" y="229"/>
                  </a:lnTo>
                  <a:lnTo>
                    <a:pt x="515" y="230"/>
                  </a:lnTo>
                  <a:lnTo>
                    <a:pt x="515" y="234"/>
                  </a:lnTo>
                  <a:lnTo>
                    <a:pt x="516" y="232"/>
                  </a:lnTo>
                  <a:lnTo>
                    <a:pt x="516" y="238"/>
                  </a:lnTo>
                  <a:lnTo>
                    <a:pt x="517" y="236"/>
                  </a:lnTo>
                  <a:lnTo>
                    <a:pt x="517" y="231"/>
                  </a:lnTo>
                  <a:lnTo>
                    <a:pt x="518" y="229"/>
                  </a:lnTo>
                  <a:lnTo>
                    <a:pt x="518" y="224"/>
                  </a:lnTo>
                  <a:lnTo>
                    <a:pt x="519" y="212"/>
                  </a:lnTo>
                  <a:lnTo>
                    <a:pt x="519" y="227"/>
                  </a:lnTo>
                  <a:lnTo>
                    <a:pt x="520" y="220"/>
                  </a:lnTo>
                  <a:lnTo>
                    <a:pt x="520" y="211"/>
                  </a:lnTo>
                  <a:lnTo>
                    <a:pt x="521" y="231"/>
                  </a:lnTo>
                  <a:lnTo>
                    <a:pt x="521" y="212"/>
                  </a:lnTo>
                  <a:lnTo>
                    <a:pt x="522" y="210"/>
                  </a:lnTo>
                  <a:lnTo>
                    <a:pt x="522" y="220"/>
                  </a:lnTo>
                  <a:lnTo>
                    <a:pt x="523" y="212"/>
                  </a:lnTo>
                  <a:lnTo>
                    <a:pt x="523" y="199"/>
                  </a:lnTo>
                  <a:lnTo>
                    <a:pt x="524" y="208"/>
                  </a:lnTo>
                  <a:lnTo>
                    <a:pt x="524" y="222"/>
                  </a:lnTo>
                  <a:lnTo>
                    <a:pt x="525" y="218"/>
                  </a:lnTo>
                  <a:lnTo>
                    <a:pt x="525" y="226"/>
                  </a:lnTo>
                  <a:lnTo>
                    <a:pt x="526" y="219"/>
                  </a:lnTo>
                  <a:lnTo>
                    <a:pt x="526" y="228"/>
                  </a:lnTo>
                  <a:lnTo>
                    <a:pt x="527" y="222"/>
                  </a:lnTo>
                  <a:lnTo>
                    <a:pt x="527" y="215"/>
                  </a:lnTo>
                  <a:lnTo>
                    <a:pt x="528" y="229"/>
                  </a:lnTo>
                  <a:lnTo>
                    <a:pt x="528" y="215"/>
                  </a:lnTo>
                  <a:lnTo>
                    <a:pt x="529" y="227"/>
                  </a:lnTo>
                  <a:lnTo>
                    <a:pt x="529" y="212"/>
                  </a:lnTo>
                  <a:lnTo>
                    <a:pt x="530" y="225"/>
                  </a:lnTo>
                  <a:lnTo>
                    <a:pt x="530" y="219"/>
                  </a:lnTo>
                  <a:lnTo>
                    <a:pt x="531" y="226"/>
                  </a:lnTo>
                  <a:lnTo>
                    <a:pt x="531" y="214"/>
                  </a:lnTo>
                  <a:lnTo>
                    <a:pt x="532" y="219"/>
                  </a:lnTo>
                  <a:lnTo>
                    <a:pt x="532" y="217"/>
                  </a:lnTo>
                  <a:lnTo>
                    <a:pt x="533" y="221"/>
                  </a:lnTo>
                  <a:lnTo>
                    <a:pt x="533" y="21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5" y="196"/>
                  </a:lnTo>
                  <a:lnTo>
                    <a:pt x="535" y="209"/>
                  </a:lnTo>
                  <a:lnTo>
                    <a:pt x="536" y="199"/>
                  </a:lnTo>
                  <a:lnTo>
                    <a:pt x="536" y="193"/>
                  </a:lnTo>
                  <a:lnTo>
                    <a:pt x="537" y="195"/>
                  </a:lnTo>
                  <a:lnTo>
                    <a:pt x="537" y="198"/>
                  </a:lnTo>
                  <a:lnTo>
                    <a:pt x="538" y="204"/>
                  </a:lnTo>
                  <a:lnTo>
                    <a:pt x="538" y="182"/>
                  </a:lnTo>
                  <a:lnTo>
                    <a:pt x="539" y="182"/>
                  </a:lnTo>
                  <a:lnTo>
                    <a:pt x="539" y="198"/>
                  </a:lnTo>
                  <a:lnTo>
                    <a:pt x="540" y="192"/>
                  </a:lnTo>
                  <a:lnTo>
                    <a:pt x="540" y="203"/>
                  </a:lnTo>
                  <a:lnTo>
                    <a:pt x="541" y="210"/>
                  </a:lnTo>
                  <a:lnTo>
                    <a:pt x="541" y="216"/>
                  </a:lnTo>
                  <a:lnTo>
                    <a:pt x="542" y="198"/>
                  </a:lnTo>
                  <a:lnTo>
                    <a:pt x="542" y="203"/>
                  </a:lnTo>
                  <a:lnTo>
                    <a:pt x="543" y="204"/>
                  </a:lnTo>
                  <a:lnTo>
                    <a:pt x="543" y="188"/>
                  </a:lnTo>
                  <a:lnTo>
                    <a:pt x="544" y="204"/>
                  </a:lnTo>
                  <a:lnTo>
                    <a:pt x="544" y="224"/>
                  </a:lnTo>
                  <a:lnTo>
                    <a:pt x="545" y="221"/>
                  </a:lnTo>
                  <a:lnTo>
                    <a:pt x="545" y="237"/>
                  </a:lnTo>
                  <a:lnTo>
                    <a:pt x="546" y="231"/>
                  </a:lnTo>
                  <a:lnTo>
                    <a:pt x="546" y="223"/>
                  </a:lnTo>
                  <a:lnTo>
                    <a:pt x="547" y="224"/>
                  </a:lnTo>
                  <a:lnTo>
                    <a:pt x="547" y="212"/>
                  </a:lnTo>
                  <a:lnTo>
                    <a:pt x="548" y="200"/>
                  </a:lnTo>
                  <a:lnTo>
                    <a:pt x="548" y="191"/>
                  </a:lnTo>
                  <a:lnTo>
                    <a:pt x="549" y="186"/>
                  </a:lnTo>
                  <a:lnTo>
                    <a:pt x="549" y="196"/>
                  </a:lnTo>
                  <a:lnTo>
                    <a:pt x="550" y="197"/>
                  </a:lnTo>
                  <a:lnTo>
                    <a:pt x="550" y="214"/>
                  </a:lnTo>
                  <a:lnTo>
                    <a:pt x="551" y="200"/>
                  </a:lnTo>
                  <a:lnTo>
                    <a:pt x="551" y="220"/>
                  </a:lnTo>
                  <a:lnTo>
                    <a:pt x="552" y="218"/>
                  </a:lnTo>
                  <a:lnTo>
                    <a:pt x="552" y="226"/>
                  </a:lnTo>
                  <a:lnTo>
                    <a:pt x="553" y="229"/>
                  </a:lnTo>
                  <a:lnTo>
                    <a:pt x="553" y="220"/>
                  </a:lnTo>
                  <a:lnTo>
                    <a:pt x="554" y="223"/>
                  </a:lnTo>
                  <a:lnTo>
                    <a:pt x="554" y="229"/>
                  </a:lnTo>
                  <a:lnTo>
                    <a:pt x="555" y="223"/>
                  </a:lnTo>
                  <a:lnTo>
                    <a:pt x="555" y="234"/>
                  </a:lnTo>
                  <a:lnTo>
                    <a:pt x="556" y="237"/>
                  </a:lnTo>
                  <a:lnTo>
                    <a:pt x="556" y="226"/>
                  </a:lnTo>
                  <a:lnTo>
                    <a:pt x="557" y="236"/>
                  </a:lnTo>
                  <a:lnTo>
                    <a:pt x="557" y="229"/>
                  </a:lnTo>
                  <a:lnTo>
                    <a:pt x="558" y="224"/>
                  </a:lnTo>
                  <a:lnTo>
                    <a:pt x="558" y="235"/>
                  </a:lnTo>
                  <a:lnTo>
                    <a:pt x="559" y="224"/>
                  </a:lnTo>
                  <a:lnTo>
                    <a:pt x="559" y="232"/>
                  </a:lnTo>
                  <a:lnTo>
                    <a:pt x="560" y="229"/>
                  </a:lnTo>
                  <a:lnTo>
                    <a:pt x="560" y="220"/>
                  </a:lnTo>
                  <a:lnTo>
                    <a:pt x="561" y="231"/>
                  </a:lnTo>
                  <a:lnTo>
                    <a:pt x="561" y="218"/>
                  </a:lnTo>
                  <a:lnTo>
                    <a:pt x="562" y="224"/>
                  </a:lnTo>
                  <a:lnTo>
                    <a:pt x="562" y="229"/>
                  </a:lnTo>
                  <a:lnTo>
                    <a:pt x="563" y="229"/>
                  </a:lnTo>
                  <a:lnTo>
                    <a:pt x="563" y="215"/>
                  </a:lnTo>
                  <a:lnTo>
                    <a:pt x="564" y="208"/>
                  </a:lnTo>
                  <a:lnTo>
                    <a:pt x="564" y="215"/>
                  </a:lnTo>
                  <a:lnTo>
                    <a:pt x="565" y="215"/>
                  </a:lnTo>
                  <a:lnTo>
                    <a:pt x="565" y="207"/>
                  </a:lnTo>
                  <a:lnTo>
                    <a:pt x="566" y="208"/>
                  </a:lnTo>
                  <a:lnTo>
                    <a:pt x="566" y="206"/>
                  </a:lnTo>
                  <a:lnTo>
                    <a:pt x="567" y="189"/>
                  </a:lnTo>
                  <a:lnTo>
                    <a:pt x="567" y="183"/>
                  </a:lnTo>
                  <a:lnTo>
                    <a:pt x="568" y="168"/>
                  </a:lnTo>
                  <a:lnTo>
                    <a:pt x="568" y="186"/>
                  </a:lnTo>
                  <a:lnTo>
                    <a:pt x="569" y="185"/>
                  </a:lnTo>
                  <a:lnTo>
                    <a:pt x="569" y="194"/>
                  </a:lnTo>
                  <a:lnTo>
                    <a:pt x="570" y="200"/>
                  </a:lnTo>
                  <a:lnTo>
                    <a:pt x="570" y="210"/>
                  </a:lnTo>
                  <a:lnTo>
                    <a:pt x="571" y="208"/>
                  </a:lnTo>
                  <a:lnTo>
                    <a:pt x="571" y="223"/>
                  </a:lnTo>
                  <a:lnTo>
                    <a:pt x="572" y="216"/>
                  </a:lnTo>
                  <a:lnTo>
                    <a:pt x="572" y="226"/>
                  </a:lnTo>
                  <a:lnTo>
                    <a:pt x="573" y="221"/>
                  </a:lnTo>
                  <a:lnTo>
                    <a:pt x="573" y="227"/>
                  </a:lnTo>
                  <a:lnTo>
                    <a:pt x="574" y="219"/>
                  </a:lnTo>
                  <a:lnTo>
                    <a:pt x="574" y="223"/>
                  </a:lnTo>
                  <a:lnTo>
                    <a:pt x="575" y="221"/>
                  </a:lnTo>
                  <a:lnTo>
                    <a:pt x="575" y="215"/>
                  </a:lnTo>
                  <a:lnTo>
                    <a:pt x="576" y="217"/>
                  </a:lnTo>
                  <a:lnTo>
                    <a:pt x="576" y="226"/>
                  </a:lnTo>
                  <a:lnTo>
                    <a:pt x="577" y="218"/>
                  </a:lnTo>
                  <a:lnTo>
                    <a:pt x="577" y="228"/>
                  </a:lnTo>
                  <a:lnTo>
                    <a:pt x="578" y="227"/>
                  </a:lnTo>
                  <a:lnTo>
                    <a:pt x="578" y="222"/>
                  </a:lnTo>
                  <a:lnTo>
                    <a:pt x="579" y="222"/>
                  </a:lnTo>
                  <a:lnTo>
                    <a:pt x="579" y="217"/>
                  </a:lnTo>
                  <a:lnTo>
                    <a:pt x="580" y="228"/>
                  </a:lnTo>
                  <a:lnTo>
                    <a:pt x="580" y="214"/>
                  </a:lnTo>
                  <a:lnTo>
                    <a:pt x="581" y="213"/>
                  </a:lnTo>
                  <a:lnTo>
                    <a:pt x="581" y="202"/>
                  </a:lnTo>
                  <a:lnTo>
                    <a:pt x="582" y="204"/>
                  </a:lnTo>
                  <a:lnTo>
                    <a:pt x="582" y="214"/>
                  </a:lnTo>
                  <a:lnTo>
                    <a:pt x="583" y="214"/>
                  </a:lnTo>
                  <a:lnTo>
                    <a:pt x="583" y="197"/>
                  </a:lnTo>
                  <a:lnTo>
                    <a:pt x="584" y="210"/>
                  </a:lnTo>
                  <a:lnTo>
                    <a:pt x="584" y="185"/>
                  </a:lnTo>
                  <a:lnTo>
                    <a:pt x="585" y="201"/>
                  </a:lnTo>
                  <a:lnTo>
                    <a:pt x="585" y="189"/>
                  </a:lnTo>
                  <a:lnTo>
                    <a:pt x="586" y="198"/>
                  </a:lnTo>
                  <a:lnTo>
                    <a:pt x="586" y="208"/>
                  </a:lnTo>
                  <a:lnTo>
                    <a:pt x="587" y="211"/>
                  </a:lnTo>
                  <a:lnTo>
                    <a:pt x="587" y="203"/>
                  </a:lnTo>
                  <a:lnTo>
                    <a:pt x="588" y="204"/>
                  </a:lnTo>
                  <a:lnTo>
                    <a:pt x="588" y="220"/>
                  </a:lnTo>
                  <a:lnTo>
                    <a:pt x="589" y="218"/>
                  </a:lnTo>
                  <a:lnTo>
                    <a:pt x="589" y="211"/>
                  </a:lnTo>
                  <a:lnTo>
                    <a:pt x="590" y="220"/>
                  </a:lnTo>
                  <a:lnTo>
                    <a:pt x="590" y="212"/>
                  </a:lnTo>
                  <a:lnTo>
                    <a:pt x="591" y="202"/>
                  </a:lnTo>
                  <a:lnTo>
                    <a:pt x="591" y="220"/>
                  </a:lnTo>
                  <a:lnTo>
                    <a:pt x="592" y="218"/>
                  </a:lnTo>
                  <a:lnTo>
                    <a:pt x="592" y="210"/>
                  </a:lnTo>
                  <a:lnTo>
                    <a:pt x="593" y="218"/>
                  </a:lnTo>
                  <a:lnTo>
                    <a:pt x="593" y="211"/>
                  </a:lnTo>
                  <a:lnTo>
                    <a:pt x="594" y="208"/>
                  </a:lnTo>
                  <a:lnTo>
                    <a:pt x="594" y="203"/>
                  </a:lnTo>
                  <a:lnTo>
                    <a:pt x="595" y="201"/>
                  </a:lnTo>
                  <a:lnTo>
                    <a:pt x="595" y="215"/>
                  </a:lnTo>
                  <a:lnTo>
                    <a:pt x="596" y="215"/>
                  </a:lnTo>
                  <a:lnTo>
                    <a:pt x="596" y="207"/>
                  </a:lnTo>
                  <a:lnTo>
                    <a:pt x="597" y="192"/>
                  </a:lnTo>
                  <a:lnTo>
                    <a:pt x="597" y="186"/>
                  </a:lnTo>
                  <a:lnTo>
                    <a:pt x="598" y="180"/>
                  </a:lnTo>
                  <a:lnTo>
                    <a:pt x="598" y="176"/>
                  </a:lnTo>
                  <a:lnTo>
                    <a:pt x="599" y="189"/>
                  </a:lnTo>
                  <a:lnTo>
                    <a:pt x="599" y="181"/>
                  </a:lnTo>
                  <a:lnTo>
                    <a:pt x="600" y="178"/>
                  </a:lnTo>
                  <a:lnTo>
                    <a:pt x="600" y="184"/>
                  </a:lnTo>
                  <a:lnTo>
                    <a:pt x="601" y="168"/>
                  </a:lnTo>
                  <a:lnTo>
                    <a:pt x="601" y="191"/>
                  </a:lnTo>
                  <a:lnTo>
                    <a:pt x="602" y="192"/>
                  </a:lnTo>
                  <a:lnTo>
                    <a:pt x="602" y="206"/>
                  </a:lnTo>
                  <a:lnTo>
                    <a:pt x="603" y="204"/>
                  </a:lnTo>
                  <a:lnTo>
                    <a:pt x="603" y="212"/>
                  </a:lnTo>
                  <a:lnTo>
                    <a:pt x="604" y="209"/>
                  </a:lnTo>
                  <a:lnTo>
                    <a:pt x="604" y="218"/>
                  </a:lnTo>
                  <a:lnTo>
                    <a:pt x="605" y="216"/>
                  </a:lnTo>
                  <a:lnTo>
                    <a:pt x="605" y="220"/>
                  </a:lnTo>
                  <a:lnTo>
                    <a:pt x="606" y="226"/>
                  </a:lnTo>
                  <a:lnTo>
                    <a:pt x="606" y="216"/>
                  </a:lnTo>
                  <a:lnTo>
                    <a:pt x="607" y="228"/>
                  </a:lnTo>
                  <a:lnTo>
                    <a:pt x="607" y="214"/>
                  </a:lnTo>
                  <a:lnTo>
                    <a:pt x="608" y="219"/>
                  </a:lnTo>
                  <a:lnTo>
                    <a:pt x="608" y="228"/>
                  </a:lnTo>
                  <a:lnTo>
                    <a:pt x="609" y="234"/>
                  </a:lnTo>
                  <a:lnTo>
                    <a:pt x="609" y="222"/>
                  </a:lnTo>
                  <a:lnTo>
                    <a:pt x="610" y="215"/>
                  </a:lnTo>
                  <a:lnTo>
                    <a:pt x="610" y="230"/>
                  </a:lnTo>
                  <a:lnTo>
                    <a:pt x="611" y="238"/>
                  </a:lnTo>
                  <a:lnTo>
                    <a:pt x="611" y="233"/>
                  </a:lnTo>
                  <a:lnTo>
                    <a:pt x="612" y="233"/>
                  </a:lnTo>
                  <a:lnTo>
                    <a:pt x="612" y="228"/>
                  </a:lnTo>
                  <a:lnTo>
                    <a:pt x="613" y="229"/>
                  </a:lnTo>
                  <a:lnTo>
                    <a:pt x="613" y="222"/>
                  </a:lnTo>
                  <a:lnTo>
                    <a:pt x="614" y="226"/>
                  </a:lnTo>
                  <a:lnTo>
                    <a:pt x="614" y="215"/>
                  </a:lnTo>
                  <a:lnTo>
                    <a:pt x="615" y="225"/>
                  </a:lnTo>
                  <a:lnTo>
                    <a:pt x="615" y="217"/>
                  </a:lnTo>
                  <a:lnTo>
                    <a:pt x="616" y="229"/>
                  </a:lnTo>
                  <a:lnTo>
                    <a:pt x="616" y="215"/>
                  </a:lnTo>
                  <a:lnTo>
                    <a:pt x="617" y="227"/>
                  </a:lnTo>
                  <a:lnTo>
                    <a:pt x="617" y="213"/>
                  </a:lnTo>
                  <a:lnTo>
                    <a:pt x="618" y="211"/>
                  </a:lnTo>
                  <a:lnTo>
                    <a:pt x="618" y="227"/>
                  </a:lnTo>
                  <a:lnTo>
                    <a:pt x="619" y="222"/>
                  </a:lnTo>
                  <a:lnTo>
                    <a:pt x="619" y="234"/>
                  </a:lnTo>
                  <a:lnTo>
                    <a:pt x="620" y="217"/>
                  </a:lnTo>
                  <a:lnTo>
                    <a:pt x="620" y="226"/>
                  </a:lnTo>
                  <a:lnTo>
                    <a:pt x="621" y="217"/>
                  </a:lnTo>
                  <a:lnTo>
                    <a:pt x="621" y="225"/>
                  </a:lnTo>
                  <a:lnTo>
                    <a:pt x="622" y="217"/>
                  </a:lnTo>
                  <a:lnTo>
                    <a:pt x="622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24" y="187"/>
                  </a:lnTo>
                  <a:lnTo>
                    <a:pt x="624" y="190"/>
                  </a:lnTo>
                  <a:lnTo>
                    <a:pt x="625" y="176"/>
                  </a:lnTo>
                  <a:lnTo>
                    <a:pt x="625" y="184"/>
                  </a:lnTo>
                  <a:lnTo>
                    <a:pt x="626" y="193"/>
                  </a:lnTo>
                  <a:lnTo>
                    <a:pt x="626" y="173"/>
                  </a:lnTo>
                  <a:lnTo>
                    <a:pt x="627" y="175"/>
                  </a:lnTo>
                  <a:lnTo>
                    <a:pt x="627" y="193"/>
                  </a:lnTo>
                  <a:lnTo>
                    <a:pt x="628" y="194"/>
                  </a:lnTo>
                  <a:lnTo>
                    <a:pt x="628" y="217"/>
                  </a:lnTo>
                  <a:lnTo>
                    <a:pt x="629" y="201"/>
                  </a:lnTo>
                  <a:lnTo>
                    <a:pt x="629" y="226"/>
                  </a:lnTo>
                  <a:lnTo>
                    <a:pt x="630" y="215"/>
                  </a:lnTo>
                  <a:lnTo>
                    <a:pt x="630" y="219"/>
                  </a:lnTo>
                  <a:lnTo>
                    <a:pt x="631" y="214"/>
                  </a:lnTo>
                  <a:lnTo>
                    <a:pt x="631" y="222"/>
                  </a:lnTo>
                  <a:lnTo>
                    <a:pt x="632" y="216"/>
                  </a:lnTo>
                  <a:lnTo>
                    <a:pt x="632" y="229"/>
                  </a:lnTo>
                  <a:lnTo>
                    <a:pt x="633" y="223"/>
                  </a:lnTo>
                  <a:lnTo>
                    <a:pt x="633" y="234"/>
                  </a:lnTo>
                  <a:lnTo>
                    <a:pt x="634" y="240"/>
                  </a:lnTo>
                  <a:lnTo>
                    <a:pt x="634" y="227"/>
                  </a:lnTo>
                  <a:lnTo>
                    <a:pt x="635" y="231"/>
                  </a:lnTo>
                  <a:lnTo>
                    <a:pt x="635" y="223"/>
                  </a:lnTo>
                  <a:lnTo>
                    <a:pt x="636" y="221"/>
                  </a:lnTo>
                  <a:lnTo>
                    <a:pt x="636" y="209"/>
                  </a:lnTo>
                  <a:lnTo>
                    <a:pt x="637" y="210"/>
                  </a:lnTo>
                  <a:lnTo>
                    <a:pt x="637" y="220"/>
                  </a:lnTo>
                  <a:lnTo>
                    <a:pt x="638" y="217"/>
                  </a:lnTo>
                  <a:lnTo>
                    <a:pt x="638" y="195"/>
                  </a:lnTo>
                  <a:lnTo>
                    <a:pt x="639" y="196"/>
                  </a:lnTo>
                  <a:lnTo>
                    <a:pt x="639" y="203"/>
                  </a:lnTo>
                  <a:lnTo>
                    <a:pt x="640" y="193"/>
                  </a:lnTo>
                  <a:lnTo>
                    <a:pt x="640" y="209"/>
                  </a:lnTo>
                  <a:lnTo>
                    <a:pt x="641" y="206"/>
                  </a:lnTo>
                  <a:lnTo>
                    <a:pt x="641" y="188"/>
                  </a:lnTo>
                  <a:lnTo>
                    <a:pt x="642" y="193"/>
                  </a:lnTo>
                  <a:lnTo>
                    <a:pt x="642" y="206"/>
                  </a:lnTo>
                  <a:lnTo>
                    <a:pt x="643" y="197"/>
                  </a:lnTo>
                  <a:lnTo>
                    <a:pt x="643" y="184"/>
                  </a:lnTo>
                  <a:lnTo>
                    <a:pt x="644" y="191"/>
                  </a:lnTo>
                  <a:lnTo>
                    <a:pt x="644" y="215"/>
                  </a:lnTo>
                  <a:lnTo>
                    <a:pt x="645" y="199"/>
                  </a:lnTo>
                  <a:lnTo>
                    <a:pt x="645" y="217"/>
                  </a:lnTo>
                  <a:lnTo>
                    <a:pt x="646" y="208"/>
                  </a:lnTo>
                  <a:lnTo>
                    <a:pt x="646" y="188"/>
                  </a:lnTo>
                  <a:lnTo>
                    <a:pt x="647" y="165"/>
                  </a:lnTo>
                  <a:lnTo>
                    <a:pt x="647" y="185"/>
                  </a:lnTo>
                  <a:lnTo>
                    <a:pt x="648" y="186"/>
                  </a:lnTo>
                  <a:lnTo>
                    <a:pt x="648" y="206"/>
                  </a:lnTo>
                  <a:lnTo>
                    <a:pt x="649" y="174"/>
                  </a:lnTo>
                  <a:lnTo>
                    <a:pt x="649" y="198"/>
                  </a:lnTo>
                  <a:lnTo>
                    <a:pt x="650" y="167"/>
                  </a:lnTo>
                  <a:lnTo>
                    <a:pt x="650" y="199"/>
                  </a:lnTo>
                  <a:lnTo>
                    <a:pt x="651" y="190"/>
                  </a:lnTo>
                  <a:lnTo>
                    <a:pt x="651" y="208"/>
                  </a:lnTo>
                  <a:lnTo>
                    <a:pt x="652" y="204"/>
                  </a:lnTo>
                  <a:lnTo>
                    <a:pt x="652" y="223"/>
                  </a:lnTo>
                  <a:lnTo>
                    <a:pt x="653" y="214"/>
                  </a:lnTo>
                  <a:lnTo>
                    <a:pt x="653" y="233"/>
                  </a:lnTo>
                  <a:lnTo>
                    <a:pt x="654" y="221"/>
                  </a:lnTo>
                  <a:lnTo>
                    <a:pt x="654" y="235"/>
                  </a:lnTo>
                  <a:lnTo>
                    <a:pt x="655" y="238"/>
                  </a:lnTo>
                  <a:lnTo>
                    <a:pt x="655" y="227"/>
                  </a:lnTo>
                  <a:lnTo>
                    <a:pt x="656" y="243"/>
                  </a:lnTo>
                  <a:lnTo>
                    <a:pt x="656" y="227"/>
                  </a:lnTo>
                  <a:lnTo>
                    <a:pt x="657" y="229"/>
                  </a:lnTo>
                  <a:lnTo>
                    <a:pt x="657" y="238"/>
                  </a:lnTo>
                  <a:lnTo>
                    <a:pt x="658" y="235"/>
                  </a:lnTo>
                  <a:lnTo>
                    <a:pt x="658" y="217"/>
                  </a:lnTo>
                  <a:lnTo>
                    <a:pt x="659" y="229"/>
                  </a:lnTo>
                  <a:lnTo>
                    <a:pt x="659" y="198"/>
                  </a:lnTo>
                  <a:lnTo>
                    <a:pt x="660" y="208"/>
                  </a:lnTo>
                  <a:lnTo>
                    <a:pt x="660" y="216"/>
                  </a:lnTo>
                  <a:lnTo>
                    <a:pt x="661" y="187"/>
                  </a:lnTo>
                  <a:lnTo>
                    <a:pt x="661" y="219"/>
                  </a:lnTo>
                  <a:lnTo>
                    <a:pt x="662" y="209"/>
                  </a:lnTo>
                  <a:lnTo>
                    <a:pt x="662" y="196"/>
                  </a:lnTo>
                  <a:lnTo>
                    <a:pt x="663" y="212"/>
                  </a:lnTo>
                  <a:lnTo>
                    <a:pt x="663" y="191"/>
                  </a:lnTo>
                  <a:lnTo>
                    <a:pt x="664" y="213"/>
                  </a:lnTo>
                  <a:lnTo>
                    <a:pt x="664" y="180"/>
                  </a:lnTo>
                  <a:lnTo>
                    <a:pt x="665" y="210"/>
                  </a:lnTo>
                  <a:lnTo>
                    <a:pt x="665" y="179"/>
                  </a:lnTo>
                  <a:lnTo>
                    <a:pt x="666" y="211"/>
                  </a:lnTo>
                  <a:lnTo>
                    <a:pt x="666" y="220"/>
                  </a:lnTo>
                  <a:lnTo>
                    <a:pt x="667" y="229"/>
                  </a:lnTo>
                  <a:lnTo>
                    <a:pt x="667" y="206"/>
                  </a:lnTo>
                  <a:lnTo>
                    <a:pt x="668" y="214"/>
                  </a:lnTo>
                  <a:lnTo>
                    <a:pt x="668" y="234"/>
                  </a:lnTo>
                  <a:lnTo>
                    <a:pt x="669" y="229"/>
                  </a:lnTo>
                  <a:lnTo>
                    <a:pt x="669" y="211"/>
                  </a:lnTo>
                  <a:lnTo>
                    <a:pt x="670" y="232"/>
                  </a:lnTo>
                  <a:lnTo>
                    <a:pt x="670" y="214"/>
                  </a:lnTo>
                  <a:lnTo>
                    <a:pt x="671" y="224"/>
                  </a:lnTo>
                  <a:lnTo>
                    <a:pt x="671" y="201"/>
                  </a:lnTo>
                  <a:lnTo>
                    <a:pt x="672" y="208"/>
                  </a:lnTo>
                  <a:lnTo>
                    <a:pt x="672" y="222"/>
                  </a:lnTo>
                  <a:lnTo>
                    <a:pt x="673" y="258"/>
                  </a:lnTo>
                  <a:lnTo>
                    <a:pt x="673" y="198"/>
                  </a:lnTo>
                  <a:lnTo>
                    <a:pt x="674" y="260"/>
                  </a:lnTo>
                  <a:lnTo>
                    <a:pt x="674" y="141"/>
                  </a:lnTo>
                  <a:lnTo>
                    <a:pt x="675" y="124"/>
                  </a:lnTo>
                  <a:lnTo>
                    <a:pt x="675" y="163"/>
                  </a:lnTo>
                  <a:lnTo>
                    <a:pt x="676" y="169"/>
                  </a:lnTo>
                  <a:lnTo>
                    <a:pt x="676" y="195"/>
                  </a:lnTo>
                  <a:lnTo>
                    <a:pt x="677" y="219"/>
                  </a:lnTo>
                  <a:lnTo>
                    <a:pt x="677" y="245"/>
                  </a:lnTo>
                  <a:lnTo>
                    <a:pt x="678" y="245"/>
                  </a:lnTo>
                  <a:lnTo>
                    <a:pt x="678" y="253"/>
                  </a:lnTo>
                  <a:lnTo>
                    <a:pt x="679" y="225"/>
                  </a:lnTo>
                  <a:lnTo>
                    <a:pt x="679" y="9"/>
                  </a:lnTo>
                  <a:lnTo>
                    <a:pt x="680" y="25"/>
                  </a:lnTo>
                  <a:lnTo>
                    <a:pt x="680" y="0"/>
                  </a:lnTo>
                  <a:lnTo>
                    <a:pt x="681" y="34"/>
                  </a:lnTo>
                  <a:lnTo>
                    <a:pt x="681" y="112"/>
                  </a:lnTo>
                  <a:lnTo>
                    <a:pt x="682" y="77"/>
                  </a:lnTo>
                  <a:lnTo>
                    <a:pt x="682" y="99"/>
                  </a:lnTo>
                  <a:lnTo>
                    <a:pt x="683" y="99"/>
                  </a:lnTo>
                  <a:lnTo>
                    <a:pt x="683" y="77"/>
                  </a:lnTo>
                  <a:lnTo>
                    <a:pt x="684" y="52"/>
                  </a:lnTo>
                  <a:lnTo>
                    <a:pt x="684" y="78"/>
                  </a:lnTo>
                  <a:lnTo>
                    <a:pt x="685" y="129"/>
                  </a:lnTo>
                  <a:lnTo>
                    <a:pt x="685" y="100"/>
                  </a:lnTo>
                  <a:lnTo>
                    <a:pt x="686" y="172"/>
                  </a:lnTo>
                  <a:lnTo>
                    <a:pt x="686" y="201"/>
                  </a:lnTo>
                  <a:lnTo>
                    <a:pt x="687" y="257"/>
                  </a:lnTo>
                  <a:lnTo>
                    <a:pt x="687" y="205"/>
                  </a:lnTo>
                  <a:lnTo>
                    <a:pt x="688" y="255"/>
                  </a:lnTo>
                  <a:lnTo>
                    <a:pt x="688" y="187"/>
                  </a:lnTo>
                  <a:lnTo>
                    <a:pt x="689" y="233"/>
                  </a:lnTo>
                  <a:lnTo>
                    <a:pt x="689" y="251"/>
                  </a:lnTo>
                  <a:lnTo>
                    <a:pt x="690" y="253"/>
                  </a:lnTo>
                  <a:lnTo>
                    <a:pt x="690" y="215"/>
                  </a:lnTo>
                  <a:lnTo>
                    <a:pt x="691" y="248"/>
                  </a:lnTo>
                  <a:lnTo>
                    <a:pt x="691" y="221"/>
                  </a:lnTo>
                  <a:lnTo>
                    <a:pt x="692" y="245"/>
                  </a:lnTo>
                  <a:lnTo>
                    <a:pt x="692" y="215"/>
                  </a:lnTo>
                  <a:lnTo>
                    <a:pt x="693" y="243"/>
                  </a:lnTo>
                  <a:lnTo>
                    <a:pt x="693" y="150"/>
                  </a:lnTo>
                  <a:lnTo>
                    <a:pt x="694" y="218"/>
                  </a:lnTo>
                  <a:lnTo>
                    <a:pt x="694" y="248"/>
                  </a:lnTo>
                  <a:lnTo>
                    <a:pt x="695" y="232"/>
                  </a:lnTo>
                  <a:lnTo>
                    <a:pt x="695" y="207"/>
                  </a:lnTo>
                  <a:lnTo>
                    <a:pt x="696" y="219"/>
                  </a:lnTo>
                  <a:lnTo>
                    <a:pt x="696" y="231"/>
                  </a:lnTo>
                  <a:lnTo>
                    <a:pt x="697" y="227"/>
                  </a:lnTo>
                  <a:lnTo>
                    <a:pt x="697" y="237"/>
                  </a:lnTo>
                  <a:lnTo>
                    <a:pt x="698" y="241"/>
                  </a:lnTo>
                  <a:lnTo>
                    <a:pt x="698" y="228"/>
                  </a:lnTo>
                  <a:lnTo>
                    <a:pt x="699" y="219"/>
                  </a:lnTo>
                  <a:lnTo>
                    <a:pt x="699" y="233"/>
                  </a:lnTo>
                  <a:lnTo>
                    <a:pt x="700" y="235"/>
                  </a:lnTo>
                  <a:lnTo>
                    <a:pt x="700" y="248"/>
                  </a:lnTo>
                  <a:lnTo>
                    <a:pt x="701" y="249"/>
                  </a:lnTo>
                  <a:lnTo>
                    <a:pt x="701" y="242"/>
                  </a:lnTo>
                  <a:lnTo>
                    <a:pt x="702" y="242"/>
                  </a:lnTo>
                  <a:lnTo>
                    <a:pt x="702" y="208"/>
                  </a:lnTo>
                  <a:lnTo>
                    <a:pt x="703" y="199"/>
                  </a:lnTo>
                  <a:lnTo>
                    <a:pt x="703" y="248"/>
                  </a:lnTo>
                  <a:lnTo>
                    <a:pt x="704" y="247"/>
                  </a:lnTo>
                  <a:lnTo>
                    <a:pt x="704" y="241"/>
                  </a:lnTo>
                  <a:lnTo>
                    <a:pt x="705" y="245"/>
                  </a:lnTo>
                  <a:lnTo>
                    <a:pt x="705" y="249"/>
                  </a:lnTo>
                  <a:lnTo>
                    <a:pt x="706" y="248"/>
                  </a:lnTo>
                  <a:lnTo>
                    <a:pt x="706" y="242"/>
                  </a:lnTo>
                  <a:lnTo>
                    <a:pt x="707" y="245"/>
                  </a:lnTo>
                  <a:lnTo>
                    <a:pt x="707" y="237"/>
                  </a:lnTo>
                  <a:lnTo>
                    <a:pt x="708" y="239"/>
                  </a:lnTo>
                  <a:lnTo>
                    <a:pt x="708" y="245"/>
                  </a:lnTo>
                  <a:lnTo>
                    <a:pt x="709" y="240"/>
                  </a:lnTo>
                  <a:lnTo>
                    <a:pt x="709" y="227"/>
                  </a:lnTo>
                  <a:lnTo>
                    <a:pt x="710" y="222"/>
                  </a:lnTo>
                  <a:lnTo>
                    <a:pt x="710" y="240"/>
                  </a:lnTo>
                  <a:lnTo>
                    <a:pt x="711" y="237"/>
                  </a:lnTo>
                  <a:lnTo>
                    <a:pt x="711" y="219"/>
                  </a:lnTo>
                  <a:lnTo>
                    <a:pt x="712" y="240"/>
                  </a:lnTo>
                  <a:lnTo>
                    <a:pt x="712" y="216"/>
                  </a:lnTo>
                  <a:lnTo>
                    <a:pt x="713" y="67"/>
                  </a:lnTo>
                  <a:lnTo>
                    <a:pt x="713" y="235"/>
                  </a:lnTo>
                  <a:lnTo>
                    <a:pt x="714" y="234"/>
                  </a:lnTo>
                  <a:lnTo>
                    <a:pt x="714" y="196"/>
                  </a:lnTo>
                  <a:lnTo>
                    <a:pt x="715" y="221"/>
                  </a:lnTo>
                  <a:lnTo>
                    <a:pt x="715" y="236"/>
                  </a:lnTo>
                  <a:lnTo>
                    <a:pt x="716" y="233"/>
                  </a:lnTo>
                  <a:lnTo>
                    <a:pt x="716" y="241"/>
                  </a:lnTo>
                  <a:lnTo>
                    <a:pt x="717" y="242"/>
                  </a:lnTo>
                  <a:lnTo>
                    <a:pt x="717" y="248"/>
                  </a:lnTo>
                  <a:lnTo>
                    <a:pt x="718" y="248"/>
                  </a:lnTo>
                  <a:lnTo>
                    <a:pt x="718" y="245"/>
                  </a:lnTo>
                  <a:lnTo>
                    <a:pt x="719" y="247"/>
                  </a:lnTo>
                  <a:lnTo>
                    <a:pt x="719" y="250"/>
                  </a:lnTo>
                  <a:lnTo>
                    <a:pt x="720" y="248"/>
                  </a:lnTo>
                  <a:lnTo>
                    <a:pt x="720" y="252"/>
                  </a:lnTo>
                  <a:lnTo>
                    <a:pt x="721" y="251"/>
                  </a:lnTo>
                  <a:lnTo>
                    <a:pt x="721" y="249"/>
                  </a:lnTo>
                  <a:lnTo>
                    <a:pt x="722" y="249"/>
                  </a:lnTo>
                  <a:lnTo>
                    <a:pt x="722" y="251"/>
                  </a:lnTo>
                  <a:lnTo>
                    <a:pt x="723" y="251"/>
                  </a:lnTo>
                  <a:lnTo>
                    <a:pt x="723" y="244"/>
                  </a:lnTo>
                  <a:lnTo>
                    <a:pt x="724" y="244"/>
                  </a:lnTo>
                  <a:lnTo>
                    <a:pt x="724" y="237"/>
                  </a:lnTo>
                  <a:lnTo>
                    <a:pt x="725" y="235"/>
                  </a:lnTo>
                  <a:lnTo>
                    <a:pt x="725" y="221"/>
                  </a:lnTo>
                  <a:lnTo>
                    <a:pt x="726" y="218"/>
                  </a:lnTo>
                  <a:lnTo>
                    <a:pt x="726" y="231"/>
                  </a:lnTo>
                  <a:lnTo>
                    <a:pt x="727" y="206"/>
                  </a:lnTo>
                  <a:lnTo>
                    <a:pt x="727" y="228"/>
                  </a:lnTo>
                  <a:lnTo>
                    <a:pt x="728" y="222"/>
                  </a:lnTo>
                  <a:lnTo>
                    <a:pt x="728" y="234"/>
                  </a:lnTo>
                  <a:lnTo>
                    <a:pt x="729" y="229"/>
                  </a:lnTo>
                  <a:lnTo>
                    <a:pt x="729" y="239"/>
                  </a:lnTo>
                  <a:lnTo>
                    <a:pt x="730" y="235"/>
                  </a:lnTo>
                  <a:lnTo>
                    <a:pt x="730" y="247"/>
                  </a:lnTo>
                  <a:lnTo>
                    <a:pt x="731" y="247"/>
                  </a:lnTo>
                  <a:lnTo>
                    <a:pt x="731" y="241"/>
                  </a:lnTo>
                  <a:lnTo>
                    <a:pt x="732" y="240"/>
                  </a:lnTo>
                  <a:lnTo>
                    <a:pt x="732" y="247"/>
                  </a:lnTo>
                  <a:lnTo>
                    <a:pt x="733" y="242"/>
                  </a:lnTo>
                  <a:lnTo>
                    <a:pt x="733" y="246"/>
                  </a:lnTo>
                  <a:lnTo>
                    <a:pt x="734" y="246"/>
                  </a:lnTo>
                  <a:lnTo>
                    <a:pt x="734" y="238"/>
                  </a:lnTo>
                  <a:lnTo>
                    <a:pt x="735" y="239"/>
                  </a:lnTo>
                  <a:lnTo>
                    <a:pt x="735" y="245"/>
                  </a:lnTo>
                  <a:lnTo>
                    <a:pt x="736" y="244"/>
                  </a:lnTo>
                  <a:lnTo>
                    <a:pt x="736" y="241"/>
                  </a:lnTo>
                  <a:lnTo>
                    <a:pt x="737" y="241"/>
                  </a:lnTo>
                  <a:lnTo>
                    <a:pt x="737" y="246"/>
                  </a:lnTo>
                  <a:lnTo>
                    <a:pt x="738" y="247"/>
                  </a:lnTo>
                  <a:lnTo>
                    <a:pt x="738" y="244"/>
                  </a:lnTo>
                  <a:lnTo>
                    <a:pt x="739" y="243"/>
                  </a:lnTo>
                  <a:lnTo>
                    <a:pt x="739" y="246"/>
                  </a:lnTo>
                  <a:lnTo>
                    <a:pt x="740" y="249"/>
                  </a:lnTo>
                  <a:lnTo>
                    <a:pt x="740" y="244"/>
                  </a:lnTo>
                  <a:lnTo>
                    <a:pt x="741" y="241"/>
                  </a:lnTo>
                  <a:lnTo>
                    <a:pt x="741" y="248"/>
                  </a:lnTo>
                  <a:lnTo>
                    <a:pt x="742" y="249"/>
                  </a:lnTo>
                  <a:lnTo>
                    <a:pt x="742" y="244"/>
                  </a:lnTo>
                  <a:lnTo>
                    <a:pt x="743" y="246"/>
                  </a:lnTo>
                  <a:lnTo>
                    <a:pt x="743" y="251"/>
                  </a:lnTo>
                  <a:lnTo>
                    <a:pt x="744" y="250"/>
                  </a:lnTo>
                  <a:lnTo>
                    <a:pt x="744" y="247"/>
                  </a:lnTo>
                  <a:lnTo>
                    <a:pt x="745" y="249"/>
                  </a:lnTo>
                  <a:lnTo>
                    <a:pt x="745" y="247"/>
                  </a:lnTo>
                  <a:lnTo>
                    <a:pt x="746" y="247"/>
                  </a:lnTo>
                  <a:lnTo>
                    <a:pt x="746" y="250"/>
                  </a:lnTo>
                  <a:lnTo>
                    <a:pt x="747" y="250"/>
                  </a:lnTo>
                  <a:lnTo>
                    <a:pt x="747" y="245"/>
                  </a:lnTo>
                  <a:lnTo>
                    <a:pt x="748" y="252"/>
                  </a:lnTo>
                  <a:lnTo>
                    <a:pt x="748" y="247"/>
                  </a:lnTo>
                  <a:lnTo>
                    <a:pt x="749" y="246"/>
                  </a:lnTo>
                  <a:lnTo>
                    <a:pt x="749" y="252"/>
                  </a:lnTo>
                  <a:lnTo>
                    <a:pt x="750" y="246"/>
                  </a:lnTo>
                  <a:lnTo>
                    <a:pt x="750" y="251"/>
                  </a:lnTo>
                  <a:lnTo>
                    <a:pt x="751" y="244"/>
                  </a:lnTo>
                  <a:lnTo>
                    <a:pt x="751" y="251"/>
                  </a:lnTo>
                  <a:lnTo>
                    <a:pt x="752" y="252"/>
                  </a:lnTo>
                  <a:lnTo>
                    <a:pt x="752" y="244"/>
                  </a:lnTo>
                  <a:lnTo>
                    <a:pt x="753" y="239"/>
                  </a:lnTo>
                  <a:lnTo>
                    <a:pt x="753" y="250"/>
                  </a:lnTo>
                  <a:lnTo>
                    <a:pt x="754" y="238"/>
                  </a:lnTo>
                  <a:lnTo>
                    <a:pt x="754" y="246"/>
                  </a:lnTo>
                  <a:lnTo>
                    <a:pt x="755" y="250"/>
                  </a:lnTo>
                  <a:lnTo>
                    <a:pt x="755" y="244"/>
                  </a:lnTo>
                  <a:lnTo>
                    <a:pt x="756" y="246"/>
                  </a:lnTo>
                  <a:lnTo>
                    <a:pt x="756" y="242"/>
                  </a:lnTo>
                  <a:lnTo>
                    <a:pt x="757" y="251"/>
                  </a:lnTo>
                  <a:lnTo>
                    <a:pt x="757" y="245"/>
                  </a:lnTo>
                  <a:lnTo>
                    <a:pt x="758" y="243"/>
                  </a:lnTo>
                  <a:lnTo>
                    <a:pt x="758" y="250"/>
                  </a:lnTo>
                  <a:lnTo>
                    <a:pt x="759" y="249"/>
                  </a:lnTo>
                  <a:lnTo>
                    <a:pt x="759" y="246"/>
                  </a:lnTo>
                  <a:lnTo>
                    <a:pt x="760" y="246"/>
                  </a:lnTo>
                  <a:lnTo>
                    <a:pt x="760" y="251"/>
                  </a:lnTo>
                  <a:lnTo>
                    <a:pt x="761" y="251"/>
                  </a:lnTo>
                  <a:lnTo>
                    <a:pt x="761" y="244"/>
                  </a:lnTo>
                  <a:lnTo>
                    <a:pt x="762" y="248"/>
                  </a:lnTo>
                  <a:lnTo>
                    <a:pt x="762" y="252"/>
                  </a:lnTo>
                  <a:lnTo>
                    <a:pt x="763" y="247"/>
                  </a:lnTo>
                  <a:lnTo>
                    <a:pt x="763" y="252"/>
                  </a:lnTo>
                  <a:lnTo>
                    <a:pt x="764" y="248"/>
                  </a:lnTo>
                  <a:lnTo>
                    <a:pt x="764" y="254"/>
                  </a:lnTo>
                  <a:lnTo>
                    <a:pt x="765" y="255"/>
                  </a:lnTo>
                  <a:lnTo>
                    <a:pt x="765" y="253"/>
                  </a:lnTo>
                  <a:lnTo>
                    <a:pt x="766" y="254"/>
                  </a:lnTo>
                  <a:lnTo>
                    <a:pt x="766" y="251"/>
                  </a:lnTo>
                  <a:lnTo>
                    <a:pt x="767" y="252"/>
                  </a:lnTo>
                  <a:lnTo>
                    <a:pt x="767" y="247"/>
                  </a:lnTo>
                  <a:lnTo>
                    <a:pt x="768" y="250"/>
                  </a:lnTo>
                  <a:lnTo>
                    <a:pt x="768" y="247"/>
                  </a:lnTo>
                  <a:lnTo>
                    <a:pt x="769" y="2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FBA8BC7-59EF-DF4E-A73A-149DEAEF7F07}"/>
              </a:ext>
            </a:extLst>
          </p:cNvPr>
          <p:cNvGrpSpPr/>
          <p:nvPr/>
        </p:nvGrpSpPr>
        <p:grpSpPr>
          <a:xfrm>
            <a:off x="1491819" y="5315144"/>
            <a:ext cx="1754821" cy="525790"/>
            <a:chOff x="1330908" y="3555860"/>
            <a:chExt cx="1754821" cy="525790"/>
          </a:xfrm>
        </p:grpSpPr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id="{96A578E0-357D-4249-9A21-A1607976F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0908" y="3558252"/>
              <a:ext cx="208433" cy="523398"/>
            </a:xfrm>
            <a:prstGeom prst="rect">
              <a:avLst/>
            </a:prstGeom>
          </p:spPr>
        </p:pic>
        <p:pic>
          <p:nvPicPr>
            <p:cNvPr id="19" name="图片 14">
              <a:extLst>
                <a:ext uri="{FF2B5EF4-FFF2-40B4-BE49-F238E27FC236}">
                  <a16:creationId xmlns:a16="http://schemas.microsoft.com/office/drawing/2014/main" id="{1D162357-464A-D64A-A5EB-163451C7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9291" y="3558252"/>
              <a:ext cx="208433" cy="523398"/>
            </a:xfrm>
            <a:prstGeom prst="rect">
              <a:avLst/>
            </a:prstGeom>
          </p:spPr>
        </p:pic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id="{2C83F8E8-AC91-D04E-827E-DC97CB846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1122" y="3555860"/>
              <a:ext cx="208433" cy="523398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FC644EB1-EFFD-9F4D-92B0-D7FE65D8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0393" y="3557056"/>
              <a:ext cx="208433" cy="523398"/>
            </a:xfrm>
            <a:prstGeom prst="rect">
              <a:avLst/>
            </a:prstGeom>
          </p:spPr>
        </p:pic>
        <p:pic>
          <p:nvPicPr>
            <p:cNvPr id="22" name="图片 17">
              <a:extLst>
                <a:ext uri="{FF2B5EF4-FFF2-40B4-BE49-F238E27FC236}">
                  <a16:creationId xmlns:a16="http://schemas.microsoft.com/office/drawing/2014/main" id="{5CFF1833-92CB-1B4E-A7D8-9DFD3683F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6034" y="3557055"/>
              <a:ext cx="208433" cy="523398"/>
            </a:xfrm>
            <a:prstGeom prst="rect">
              <a:avLst/>
            </a:prstGeom>
          </p:spPr>
        </p:pic>
        <p:pic>
          <p:nvPicPr>
            <p:cNvPr id="23" name="图片 18">
              <a:extLst>
                <a:ext uri="{FF2B5EF4-FFF2-40B4-BE49-F238E27FC236}">
                  <a16:creationId xmlns:a16="http://schemas.microsoft.com/office/drawing/2014/main" id="{74FB5C8F-9F2C-5347-A921-DF4978C38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8271" y="3557054"/>
              <a:ext cx="208433" cy="523398"/>
            </a:xfrm>
            <a:prstGeom prst="rect">
              <a:avLst/>
            </a:prstGeom>
          </p:spPr>
        </p:pic>
        <p:pic>
          <p:nvPicPr>
            <p:cNvPr id="24" name="图片 19">
              <a:extLst>
                <a:ext uri="{FF2B5EF4-FFF2-40B4-BE49-F238E27FC236}">
                  <a16:creationId xmlns:a16="http://schemas.microsoft.com/office/drawing/2014/main" id="{91CFE58A-D70B-B648-A92E-5474919DA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7296" y="3557053"/>
              <a:ext cx="208433" cy="523398"/>
            </a:xfrm>
            <a:prstGeom prst="rect">
              <a:avLst/>
            </a:prstGeom>
          </p:spPr>
        </p:pic>
      </p:grpSp>
      <p:cxnSp>
        <p:nvCxnSpPr>
          <p:cNvPr id="28" name="直接箭头连接符 20">
            <a:extLst>
              <a:ext uri="{FF2B5EF4-FFF2-40B4-BE49-F238E27FC236}">
                <a16:creationId xmlns:a16="http://schemas.microsoft.com/office/drawing/2014/main" id="{6CF8C16F-432F-1341-B9F7-F1F0EC33F04C}"/>
              </a:ext>
            </a:extLst>
          </p:cNvPr>
          <p:cNvCxnSpPr>
            <a:cxnSpLocks/>
          </p:cNvCxnSpPr>
          <p:nvPr/>
        </p:nvCxnSpPr>
        <p:spPr>
          <a:xfrm>
            <a:off x="3990109" y="5514833"/>
            <a:ext cx="5818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28DCB97-42B8-0145-AD5F-165AC8370221}"/>
              </a:ext>
            </a:extLst>
          </p:cNvPr>
          <p:cNvGrpSpPr/>
          <p:nvPr/>
        </p:nvGrpSpPr>
        <p:grpSpPr>
          <a:xfrm>
            <a:off x="4776298" y="4794492"/>
            <a:ext cx="2086282" cy="1738702"/>
            <a:chOff x="3153793" y="4967805"/>
            <a:chExt cx="2086282" cy="1738702"/>
          </a:xfrm>
        </p:grpSpPr>
        <p:pic>
          <p:nvPicPr>
            <p:cNvPr id="29" name="图片 21">
              <a:extLst>
                <a:ext uri="{FF2B5EF4-FFF2-40B4-BE49-F238E27FC236}">
                  <a16:creationId xmlns:a16="http://schemas.microsoft.com/office/drawing/2014/main" id="{59717D25-EDC1-6146-92DC-A1EA3DD1C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36" t="4111" r="1311" b="52111"/>
            <a:stretch/>
          </p:blipFill>
          <p:spPr>
            <a:xfrm>
              <a:off x="4076805" y="4967805"/>
              <a:ext cx="755146" cy="736455"/>
            </a:xfrm>
            <a:prstGeom prst="rect">
              <a:avLst/>
            </a:prstGeom>
            <a:scene3d>
              <a:camera prst="orthographicFront">
                <a:rot lat="0" lon="0" rev="6600000"/>
              </a:camera>
              <a:lightRig rig="threePt" dir="t"/>
            </a:scene3d>
          </p:spPr>
        </p:pic>
        <p:sp>
          <p:nvSpPr>
            <p:cNvPr id="30" name="任意多边形 22">
              <a:extLst>
                <a:ext uri="{FF2B5EF4-FFF2-40B4-BE49-F238E27FC236}">
                  <a16:creationId xmlns:a16="http://schemas.microsoft.com/office/drawing/2014/main" id="{9017B6BF-9D92-D040-BE22-AB8D0BDEAFE8}"/>
                </a:ext>
              </a:extLst>
            </p:cNvPr>
            <p:cNvSpPr/>
            <p:nvPr/>
          </p:nvSpPr>
          <p:spPr>
            <a:xfrm>
              <a:off x="3153793" y="5470635"/>
              <a:ext cx="629920" cy="670560"/>
            </a:xfrm>
            <a:custGeom>
              <a:avLst/>
              <a:gdLst>
                <a:gd name="connsiteX0" fmla="*/ 0 w 629920"/>
                <a:gd name="connsiteY0" fmla="*/ 0 h 670560"/>
                <a:gd name="connsiteX1" fmla="*/ 375920 w 629920"/>
                <a:gd name="connsiteY1" fmla="*/ 182880 h 670560"/>
                <a:gd name="connsiteX2" fmla="*/ 304800 w 629920"/>
                <a:gd name="connsiteY2" fmla="*/ 508000 h 670560"/>
                <a:gd name="connsiteX3" fmla="*/ 629920 w 629920"/>
                <a:gd name="connsiteY3" fmla="*/ 67056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920" h="670560">
                  <a:moveTo>
                    <a:pt x="0" y="0"/>
                  </a:moveTo>
                  <a:cubicBezTo>
                    <a:pt x="162560" y="49106"/>
                    <a:pt x="325120" y="98213"/>
                    <a:pt x="375920" y="182880"/>
                  </a:cubicBezTo>
                  <a:cubicBezTo>
                    <a:pt x="426720" y="267547"/>
                    <a:pt x="262467" y="426720"/>
                    <a:pt x="304800" y="508000"/>
                  </a:cubicBezTo>
                  <a:cubicBezTo>
                    <a:pt x="347133" y="589280"/>
                    <a:pt x="488526" y="629920"/>
                    <a:pt x="629920" y="67056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23">
              <a:extLst>
                <a:ext uri="{FF2B5EF4-FFF2-40B4-BE49-F238E27FC236}">
                  <a16:creationId xmlns:a16="http://schemas.microsoft.com/office/drawing/2014/main" id="{C1132ACF-08F0-C542-9602-8CC47F1556B4}"/>
                </a:ext>
              </a:extLst>
            </p:cNvPr>
            <p:cNvSpPr txBox="1"/>
            <p:nvPr/>
          </p:nvSpPr>
          <p:spPr>
            <a:xfrm>
              <a:off x="3405752" y="5400552"/>
              <a:ext cx="97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K</a:t>
              </a:r>
              <a:endParaRPr lang="zh-CN" altLang="en-US" b="1" baseline="-25000" dirty="0"/>
            </a:p>
          </p:txBody>
        </p:sp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0FC46040-4AAC-774B-89D6-B284372B9E81}"/>
                </a:ext>
              </a:extLst>
            </p:cNvPr>
            <p:cNvSpPr/>
            <p:nvPr/>
          </p:nvSpPr>
          <p:spPr>
            <a:xfrm>
              <a:off x="3167135" y="6183287"/>
              <a:ext cx="20729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Affinity enrichment with </a:t>
              </a: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anti-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altLang="zh-CN" sz="14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bhb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antibody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3" name="对象 25">
              <a:extLst>
                <a:ext uri="{FF2B5EF4-FFF2-40B4-BE49-F238E27FC236}">
                  <a16:creationId xmlns:a16="http://schemas.microsoft.com/office/drawing/2014/main" id="{071354C7-6BFA-A04B-86C6-F8ABF60D4E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837958"/>
                </p:ext>
              </p:extLst>
            </p:nvPr>
          </p:nvGraphicFramePr>
          <p:xfrm>
            <a:off x="3572422" y="5249233"/>
            <a:ext cx="568517" cy="301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1371627" imgH="726840" progId="ChemDraw.Document.6.0">
                    <p:embed/>
                  </p:oleObj>
                </mc:Choice>
                <mc:Fallback>
                  <p:oleObj name="CS ChemDraw Drawing" r:id="rId6" imgW="1371627" imgH="726840" progId="ChemDraw.Document.6.0">
                    <p:embed/>
                    <p:pic>
                      <p:nvPicPr>
                        <p:cNvPr id="31" name="对象 25">
                          <a:extLst>
                            <a:ext uri="{FF2B5EF4-FFF2-40B4-BE49-F238E27FC236}">
                              <a16:creationId xmlns:a16="http://schemas.microsoft.com/office/drawing/2014/main" id="{F9B8638C-4D25-B840-A01C-F781618BF1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72422" y="5249233"/>
                          <a:ext cx="568517" cy="3013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5" name="直接箭头连接符 26">
            <a:extLst>
              <a:ext uri="{FF2B5EF4-FFF2-40B4-BE49-F238E27FC236}">
                <a16:creationId xmlns:a16="http://schemas.microsoft.com/office/drawing/2014/main" id="{1C396EF0-640D-7543-9BD7-FA100F921B84}"/>
              </a:ext>
            </a:extLst>
          </p:cNvPr>
          <p:cNvCxnSpPr>
            <a:cxnSpLocks/>
          </p:cNvCxnSpPr>
          <p:nvPr/>
        </p:nvCxnSpPr>
        <p:spPr>
          <a:xfrm>
            <a:off x="6745895" y="5546206"/>
            <a:ext cx="7460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2F9AF-CC9A-6D4C-BBE0-B8C38651A2C6}"/>
              </a:ext>
            </a:extLst>
          </p:cNvPr>
          <p:cNvGrpSpPr/>
          <p:nvPr/>
        </p:nvGrpSpPr>
        <p:grpSpPr>
          <a:xfrm>
            <a:off x="7757982" y="5101003"/>
            <a:ext cx="2300418" cy="1363493"/>
            <a:chOff x="4649832" y="5278114"/>
            <a:chExt cx="2300418" cy="1363493"/>
          </a:xfrm>
        </p:grpSpPr>
        <p:sp>
          <p:nvSpPr>
            <p:cNvPr id="7" name="矩形 32">
              <a:extLst>
                <a:ext uri="{FF2B5EF4-FFF2-40B4-BE49-F238E27FC236}">
                  <a16:creationId xmlns:a16="http://schemas.microsoft.com/office/drawing/2014/main" id="{2C4E2FBA-B41E-2347-BCEE-E9B114F9F76E}"/>
                </a:ext>
              </a:extLst>
            </p:cNvPr>
            <p:cNvSpPr/>
            <p:nvPr/>
          </p:nvSpPr>
          <p:spPr>
            <a:xfrm>
              <a:off x="6258348" y="5278114"/>
              <a:ext cx="691902" cy="4138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27">
              <a:extLst>
                <a:ext uri="{FF2B5EF4-FFF2-40B4-BE49-F238E27FC236}">
                  <a16:creationId xmlns:a16="http://schemas.microsoft.com/office/drawing/2014/main" id="{81FC1BB6-492C-9140-BB5A-29136008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53219" y="5333725"/>
              <a:ext cx="1214665" cy="572360"/>
            </a:xfrm>
            <a:prstGeom prst="rect">
              <a:avLst/>
            </a:prstGeom>
          </p:spPr>
        </p:pic>
        <p:sp>
          <p:nvSpPr>
            <p:cNvPr id="37" name="矩形 28">
              <a:extLst>
                <a:ext uri="{FF2B5EF4-FFF2-40B4-BE49-F238E27FC236}">
                  <a16:creationId xmlns:a16="http://schemas.microsoft.com/office/drawing/2014/main" id="{AC503C4C-ED35-5E40-BEBE-7FD4744B1AC9}"/>
                </a:ext>
              </a:extLst>
            </p:cNvPr>
            <p:cNvSpPr/>
            <p:nvPr/>
          </p:nvSpPr>
          <p:spPr>
            <a:xfrm>
              <a:off x="4744339" y="6118387"/>
              <a:ext cx="21066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LC-MS/MS analysis and</a:t>
              </a: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database searching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矩形 31">
              <a:extLst>
                <a:ext uri="{FF2B5EF4-FFF2-40B4-BE49-F238E27FC236}">
                  <a16:creationId xmlns:a16="http://schemas.microsoft.com/office/drawing/2014/main" id="{D15F7C40-A4D9-6C4A-8664-90B15C0B0436}"/>
                </a:ext>
              </a:extLst>
            </p:cNvPr>
            <p:cNvSpPr/>
            <p:nvPr/>
          </p:nvSpPr>
          <p:spPr>
            <a:xfrm>
              <a:off x="6159104" y="5344053"/>
              <a:ext cx="691902" cy="4138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0">
              <a:extLst>
                <a:ext uri="{FF2B5EF4-FFF2-40B4-BE49-F238E27FC236}">
                  <a16:creationId xmlns:a16="http://schemas.microsoft.com/office/drawing/2014/main" id="{B78A8D4A-38A4-9F44-936D-A6D51AC73F36}"/>
                </a:ext>
              </a:extLst>
            </p:cNvPr>
            <p:cNvSpPr/>
            <p:nvPr/>
          </p:nvSpPr>
          <p:spPr>
            <a:xfrm>
              <a:off x="6065207" y="5412990"/>
              <a:ext cx="691902" cy="4138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1">
              <a:extLst>
                <a:ext uri="{FF2B5EF4-FFF2-40B4-BE49-F238E27FC236}">
                  <a16:creationId xmlns:a16="http://schemas.microsoft.com/office/drawing/2014/main" id="{E4D70370-0974-5E44-845C-F83177F100F7}"/>
                </a:ext>
              </a:extLst>
            </p:cNvPr>
            <p:cNvSpPr/>
            <p:nvPr/>
          </p:nvSpPr>
          <p:spPr>
            <a:xfrm>
              <a:off x="5963633" y="5492255"/>
              <a:ext cx="691902" cy="4138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33">
              <a:extLst>
                <a:ext uri="{FF2B5EF4-FFF2-40B4-BE49-F238E27FC236}">
                  <a16:creationId xmlns:a16="http://schemas.microsoft.com/office/drawing/2014/main" id="{D5B56658-8E00-9145-8D92-8CBFB5544287}"/>
                </a:ext>
              </a:extLst>
            </p:cNvPr>
            <p:cNvCxnSpPr/>
            <p:nvPr/>
          </p:nvCxnSpPr>
          <p:spPr>
            <a:xfrm flipV="1">
              <a:off x="6063221" y="5619905"/>
              <a:ext cx="0" cy="2861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34">
              <a:extLst>
                <a:ext uri="{FF2B5EF4-FFF2-40B4-BE49-F238E27FC236}">
                  <a16:creationId xmlns:a16="http://schemas.microsoft.com/office/drawing/2014/main" id="{7B30A6E3-0239-D94B-B73A-45F5BF5AC6B9}"/>
                </a:ext>
              </a:extLst>
            </p:cNvPr>
            <p:cNvCxnSpPr/>
            <p:nvPr/>
          </p:nvCxnSpPr>
          <p:spPr>
            <a:xfrm flipV="1">
              <a:off x="6211316" y="5624746"/>
              <a:ext cx="0" cy="2861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35">
              <a:extLst>
                <a:ext uri="{FF2B5EF4-FFF2-40B4-BE49-F238E27FC236}">
                  <a16:creationId xmlns:a16="http://schemas.microsoft.com/office/drawing/2014/main" id="{5915CCB4-5F38-E44E-986C-6DA1D9F54461}"/>
                </a:ext>
              </a:extLst>
            </p:cNvPr>
            <p:cNvCxnSpPr/>
            <p:nvPr/>
          </p:nvCxnSpPr>
          <p:spPr>
            <a:xfrm flipV="1">
              <a:off x="6347222" y="5619905"/>
              <a:ext cx="0" cy="2861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36">
              <a:extLst>
                <a:ext uri="{FF2B5EF4-FFF2-40B4-BE49-F238E27FC236}">
                  <a16:creationId xmlns:a16="http://schemas.microsoft.com/office/drawing/2014/main" id="{C4336859-A8E5-2A46-946E-A8C536A9A394}"/>
                </a:ext>
              </a:extLst>
            </p:cNvPr>
            <p:cNvCxnSpPr/>
            <p:nvPr/>
          </p:nvCxnSpPr>
          <p:spPr>
            <a:xfrm flipV="1">
              <a:off x="6469087" y="5624746"/>
              <a:ext cx="0" cy="2861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37">
              <a:extLst>
                <a:ext uri="{FF2B5EF4-FFF2-40B4-BE49-F238E27FC236}">
                  <a16:creationId xmlns:a16="http://schemas.microsoft.com/office/drawing/2014/main" id="{91CB9C66-F32A-334F-AB2B-3CE574ADB2DD}"/>
                </a:ext>
              </a:extLst>
            </p:cNvPr>
            <p:cNvSpPr txBox="1"/>
            <p:nvPr/>
          </p:nvSpPr>
          <p:spPr>
            <a:xfrm>
              <a:off x="6000261" y="5461707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0070C0"/>
                  </a:solidFill>
                </a:rPr>
                <a:t>b</a:t>
              </a:r>
              <a:endParaRPr lang="zh-CN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46" name="文本框 38">
              <a:extLst>
                <a:ext uri="{FF2B5EF4-FFF2-40B4-BE49-F238E27FC236}">
                  <a16:creationId xmlns:a16="http://schemas.microsoft.com/office/drawing/2014/main" id="{EFC1300E-5650-3D4F-9FCE-119425B6863F}"/>
                </a:ext>
              </a:extLst>
            </p:cNvPr>
            <p:cNvSpPr txBox="1"/>
            <p:nvPr/>
          </p:nvSpPr>
          <p:spPr>
            <a:xfrm>
              <a:off x="6281956" y="5446021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FF0000"/>
                  </a:solidFill>
                </a:rPr>
                <a:t>y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47" name="直接连接符 40">
              <a:extLst>
                <a:ext uri="{FF2B5EF4-FFF2-40B4-BE49-F238E27FC236}">
                  <a16:creationId xmlns:a16="http://schemas.microsoft.com/office/drawing/2014/main" id="{974EC929-7A15-6848-9CC2-B35EE5AED256}"/>
                </a:ext>
              </a:extLst>
            </p:cNvPr>
            <p:cNvCxnSpPr/>
            <p:nvPr/>
          </p:nvCxnSpPr>
          <p:spPr>
            <a:xfrm flipV="1">
              <a:off x="4650801" y="5323565"/>
              <a:ext cx="0" cy="5723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1">
              <a:extLst>
                <a:ext uri="{FF2B5EF4-FFF2-40B4-BE49-F238E27FC236}">
                  <a16:creationId xmlns:a16="http://schemas.microsoft.com/office/drawing/2014/main" id="{112BB4F2-814E-624F-B7D7-2886EB64443D}"/>
                </a:ext>
              </a:extLst>
            </p:cNvPr>
            <p:cNvCxnSpPr/>
            <p:nvPr/>
          </p:nvCxnSpPr>
          <p:spPr>
            <a:xfrm>
              <a:off x="4649832" y="5901005"/>
              <a:ext cx="12205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图表 855">
            <a:extLst>
              <a:ext uri="{FF2B5EF4-FFF2-40B4-BE49-F238E27FC236}">
                <a16:creationId xmlns:a16="http://schemas.microsoft.com/office/drawing/2014/main" id="{E524F5C2-9BFA-814E-9729-99B9C73BF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668906"/>
              </p:ext>
            </p:extLst>
          </p:nvPr>
        </p:nvGraphicFramePr>
        <p:xfrm>
          <a:off x="7122204" y="1488338"/>
          <a:ext cx="2545491" cy="192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0" name="文本框 39">
            <a:extLst>
              <a:ext uri="{FF2B5EF4-FFF2-40B4-BE49-F238E27FC236}">
                <a16:creationId xmlns:a16="http://schemas.microsoft.com/office/drawing/2014/main" id="{9EB2E583-6063-3248-AF30-3035D119548E}"/>
              </a:ext>
            </a:extLst>
          </p:cNvPr>
          <p:cNvSpPr txBox="1"/>
          <p:nvPr/>
        </p:nvSpPr>
        <p:spPr>
          <a:xfrm>
            <a:off x="7122204" y="3090118"/>
            <a:ext cx="10067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Site number </a:t>
            </a:r>
          </a:p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per protein</a:t>
            </a:r>
            <a:endParaRPr lang="zh-CN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70AE94-6E96-7A4D-9C68-34B3625FAF62}"/>
              </a:ext>
            </a:extLst>
          </p:cNvPr>
          <p:cNvSpPr/>
          <p:nvPr/>
        </p:nvSpPr>
        <p:spPr>
          <a:xfrm>
            <a:off x="6454456" y="3646271"/>
            <a:ext cx="426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Identified</a:t>
            </a:r>
            <a:r>
              <a:rPr lang="zh-CN" altLang="en-US" dirty="0"/>
              <a:t> </a:t>
            </a:r>
            <a:r>
              <a:rPr lang="en-US" altLang="zh-CN" dirty="0"/>
              <a:t>3248</a:t>
            </a:r>
            <a:r>
              <a:rPr lang="zh-CN" altLang="en-US" dirty="0"/>
              <a:t> </a:t>
            </a:r>
            <a:r>
              <a:rPr lang="en-US" altLang="zh-CN" dirty="0"/>
              <a:t>Kbhb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CN" dirty="0"/>
              <a:t>1397</a:t>
            </a:r>
            <a:r>
              <a:rPr lang="zh-CN" altLang="en-US" dirty="0"/>
              <a:t> </a:t>
            </a:r>
            <a:r>
              <a:rPr lang="en-US" altLang="zh-CN" dirty="0"/>
              <a:t>proteins</a:t>
            </a:r>
            <a:endParaRPr lang="en-CN" dirty="0"/>
          </a:p>
        </p:txBody>
      </p:sp>
      <p:cxnSp>
        <p:nvCxnSpPr>
          <p:cNvPr id="57" name="直接箭头连接符 12">
            <a:extLst>
              <a:ext uri="{FF2B5EF4-FFF2-40B4-BE49-F238E27FC236}">
                <a16:creationId xmlns:a16="http://schemas.microsoft.com/office/drawing/2014/main" id="{65222D1C-155F-DB45-8DDF-16D34AA1B7C2}"/>
              </a:ext>
            </a:extLst>
          </p:cNvPr>
          <p:cNvCxnSpPr>
            <a:cxnSpLocks/>
          </p:cNvCxnSpPr>
          <p:nvPr/>
        </p:nvCxnSpPr>
        <p:spPr>
          <a:xfrm>
            <a:off x="2302260" y="4337421"/>
            <a:ext cx="0" cy="595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灯片编号占位符 2">
            <a:extLst>
              <a:ext uri="{FF2B5EF4-FFF2-40B4-BE49-F238E27FC236}">
                <a16:creationId xmlns:a16="http://schemas.microsoft.com/office/drawing/2014/main" id="{6DB94F09-C6BD-2042-AEDF-9B5130EB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72AC0-79CC-5243-9348-ACD9D9F05D2B}"/>
              </a:ext>
            </a:extLst>
          </p:cNvPr>
          <p:cNvGrpSpPr/>
          <p:nvPr/>
        </p:nvGrpSpPr>
        <p:grpSpPr>
          <a:xfrm>
            <a:off x="2934393" y="1167809"/>
            <a:ext cx="5826760" cy="5091112"/>
            <a:chOff x="1645920" y="1442720"/>
            <a:chExt cx="5826760" cy="5091112"/>
          </a:xfrm>
        </p:grpSpPr>
        <p:pic>
          <p:nvPicPr>
            <p:cNvPr id="11" name="图片 1">
              <a:extLst>
                <a:ext uri="{FF2B5EF4-FFF2-40B4-BE49-F238E27FC236}">
                  <a16:creationId xmlns:a16="http://schemas.microsoft.com/office/drawing/2014/main" id="{06751B79-ED9B-5E4B-B534-17BABA962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6" b="30823"/>
            <a:stretch/>
          </p:blipFill>
          <p:spPr>
            <a:xfrm>
              <a:off x="1671320" y="1442720"/>
              <a:ext cx="5801360" cy="50911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82780E-CF59-6448-A15A-37033CF18E47}"/>
                </a:ext>
              </a:extLst>
            </p:cNvPr>
            <p:cNvSpPr/>
            <p:nvPr/>
          </p:nvSpPr>
          <p:spPr>
            <a:xfrm>
              <a:off x="1645920" y="4368800"/>
              <a:ext cx="36576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7AC608-DBFF-3C42-A7F3-B1C14DC0FE67}"/>
                </a:ext>
              </a:extLst>
            </p:cNvPr>
            <p:cNvSpPr/>
            <p:nvPr/>
          </p:nvSpPr>
          <p:spPr>
            <a:xfrm>
              <a:off x="4058920" y="4368800"/>
              <a:ext cx="365760" cy="386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15" name="TextBox 2">
            <a:extLst>
              <a:ext uri="{FF2B5EF4-FFF2-40B4-BE49-F238E27FC236}">
                <a16:creationId xmlns:a16="http://schemas.microsoft.com/office/drawing/2014/main" id="{32D04F49-81D9-444A-9C3B-28B56076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Identification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of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substrates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for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Kbhb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灯片编号占位符 2">
            <a:extLst>
              <a:ext uri="{FF2B5EF4-FFF2-40B4-BE49-F238E27FC236}">
                <a16:creationId xmlns:a16="http://schemas.microsoft.com/office/drawing/2014/main" id="{3CF47B47-D6F3-2F46-AEBF-62567903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2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F2B4A483-A05A-584D-A654-2A04A3FA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distribution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PTMs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84868C-C854-F84B-8C62-6F6682374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16" y="1620857"/>
            <a:ext cx="3865479" cy="3962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77839-C85C-524E-A5C8-ED02BFAC4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21" y="2069153"/>
            <a:ext cx="4196843" cy="3514224"/>
          </a:xfrm>
          <a:prstGeom prst="rect">
            <a:avLst/>
          </a:prstGeom>
        </p:spPr>
      </p:pic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679D711E-E234-C247-8DA4-1FF7C9FC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7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33F7DBC-9125-BC4C-AA20-DAE6101ED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00" y="3049773"/>
            <a:ext cx="3657600" cy="165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8F24BA-123B-104F-AED8-50EA06E61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22" y="973840"/>
            <a:ext cx="3894555" cy="1957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C78867-BBF3-844D-9A6C-CE9963D73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00" y="4959347"/>
            <a:ext cx="3657600" cy="1646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C85F5-3773-6B41-A8EC-BC14A0B4E5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04" y="2992799"/>
            <a:ext cx="3657600" cy="1615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ADDD2B-B31D-4144-B1B7-04733025D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38" y="4862435"/>
            <a:ext cx="3657600" cy="1591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86AA0A-D319-294D-AF30-E4994D80F8BF}"/>
              </a:ext>
            </a:extLst>
          </p:cNvPr>
          <p:cNvSpPr txBox="1"/>
          <p:nvPr/>
        </p:nvSpPr>
        <p:spPr>
          <a:xfrm>
            <a:off x="2688138" y="165881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Kbhb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067ACB-BFAF-6649-AB40-9CD71523C7FC}"/>
              </a:ext>
            </a:extLst>
          </p:cNvPr>
          <p:cNvSpPr txBox="1"/>
          <p:nvPr/>
        </p:nvSpPr>
        <p:spPr>
          <a:xfrm>
            <a:off x="698844" y="3693782"/>
            <a:ext cx="50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Kac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7643B4-25D9-1A4D-AC46-17C3C14AC86F}"/>
              </a:ext>
            </a:extLst>
          </p:cNvPr>
          <p:cNvSpPr txBox="1"/>
          <p:nvPr/>
        </p:nvSpPr>
        <p:spPr>
          <a:xfrm>
            <a:off x="6002412" y="363334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Khib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AD24DB-C6C6-E949-9B5E-4BAF211163E3}"/>
              </a:ext>
            </a:extLst>
          </p:cNvPr>
          <p:cNvSpPr txBox="1"/>
          <p:nvPr/>
        </p:nvSpPr>
        <p:spPr>
          <a:xfrm>
            <a:off x="698844" y="5597801"/>
            <a:ext cx="47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Kcr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1A16D9-B61C-5246-9A65-F392EB124919}"/>
              </a:ext>
            </a:extLst>
          </p:cNvPr>
          <p:cNvSpPr txBox="1"/>
          <p:nvPr/>
        </p:nvSpPr>
        <p:spPr>
          <a:xfrm>
            <a:off x="6002412" y="5514828"/>
            <a:ext cx="71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Ksucc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43A8A675-DA82-4245-AC7E-D265346F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flanking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sequences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diverse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PTMs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灯片编号占位符 2">
            <a:extLst>
              <a:ext uri="{FF2B5EF4-FFF2-40B4-BE49-F238E27FC236}">
                <a16:creationId xmlns:a16="http://schemas.microsoft.com/office/drawing/2014/main" id="{8A24D05C-6764-5C43-9735-59BB3583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447F4907-8733-3548-B43A-61D836084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roles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diverse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PTMs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53800-6D11-E54A-BBC7-9FE238DD1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81" y="1305580"/>
            <a:ext cx="3595420" cy="55524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A304F5-02FB-A142-872A-55BE67B48768}"/>
              </a:ext>
            </a:extLst>
          </p:cNvPr>
          <p:cNvSpPr/>
          <p:nvPr/>
        </p:nvSpPr>
        <p:spPr>
          <a:xfrm>
            <a:off x="6433251" y="2751043"/>
            <a:ext cx="3753853" cy="228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Kac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RNA biology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Kcr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ibosome pathways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Ksucc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/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Khib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etabolic pathways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Kbhb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DNA repair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spliceosome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lang="en-CN" dirty="0"/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1F8EF84C-B452-0345-A7C6-FD5AD810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6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0029C6DA-7893-DB49-A054-4522ACC08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Regulatory Elements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Kbhb</a:t>
            </a:r>
            <a:r>
              <a:rPr lang="en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8" descr="C:\Users\He Huang\Desktop\pro.png">
            <a:extLst>
              <a:ext uri="{FF2B5EF4-FFF2-40B4-BE49-F238E27FC236}">
                <a16:creationId xmlns:a16="http://schemas.microsoft.com/office/drawing/2014/main" id="{5E17B4B0-FB89-0A40-83CC-127F7572C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5846" r="20250" b="14382"/>
          <a:stretch/>
        </p:blipFill>
        <p:spPr bwMode="auto">
          <a:xfrm>
            <a:off x="7962474" y="2980132"/>
            <a:ext cx="969270" cy="8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12BA69-802E-7D4B-9C0A-1A371109812E}"/>
              </a:ext>
            </a:extLst>
          </p:cNvPr>
          <p:cNvCxnSpPr/>
          <p:nvPr/>
        </p:nvCxnSpPr>
        <p:spPr>
          <a:xfrm>
            <a:off x="8745787" y="2875675"/>
            <a:ext cx="0" cy="1834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3BF598-421B-1646-B5AB-2B2DA5C55D9C}"/>
              </a:ext>
            </a:extLst>
          </p:cNvPr>
          <p:cNvSpPr txBox="1"/>
          <p:nvPr/>
        </p:nvSpPr>
        <p:spPr>
          <a:xfrm>
            <a:off x="8443883" y="2563528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HN</a:t>
            </a:r>
            <a:endParaRPr lang="en-US" sz="2000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23C83-BB24-8D4A-8F72-E4EBFB82925A}"/>
              </a:ext>
            </a:extLst>
          </p:cNvPr>
          <p:cNvSpPr/>
          <p:nvPr/>
        </p:nvSpPr>
        <p:spPr>
          <a:xfrm>
            <a:off x="2377594" y="2952194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+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4DC33C-C237-174D-81E4-8CB4946C92E7}"/>
              </a:ext>
            </a:extLst>
          </p:cNvPr>
          <p:cNvGrpSpPr/>
          <p:nvPr/>
        </p:nvGrpSpPr>
        <p:grpSpPr>
          <a:xfrm>
            <a:off x="2049771" y="3990130"/>
            <a:ext cx="1181824" cy="1258992"/>
            <a:chOff x="1767468" y="2043008"/>
            <a:chExt cx="1181824" cy="1258992"/>
          </a:xfrm>
        </p:grpSpPr>
        <p:pic>
          <p:nvPicPr>
            <p:cNvPr id="15" name="Picture 8" descr="C:\Users\He Huang\Desktop\pro.png">
              <a:extLst>
                <a:ext uri="{FF2B5EF4-FFF2-40B4-BE49-F238E27FC236}">
                  <a16:creationId xmlns:a16="http://schemas.microsoft.com/office/drawing/2014/main" id="{58D768E7-08CB-8444-B818-FFDD268B63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5846" r="20250" b="14382"/>
            <a:stretch/>
          </p:blipFill>
          <p:spPr bwMode="auto">
            <a:xfrm>
              <a:off x="1767468" y="2481471"/>
              <a:ext cx="969270" cy="82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094C3C2-AA26-5444-847C-AEC5D50748B8}"/>
                </a:ext>
              </a:extLst>
            </p:cNvPr>
            <p:cNvCxnSpPr/>
            <p:nvPr/>
          </p:nvCxnSpPr>
          <p:spPr>
            <a:xfrm>
              <a:off x="2542030" y="2356835"/>
              <a:ext cx="0" cy="18346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778782-BEE4-6C41-A38B-6E89CB250B78}"/>
                </a:ext>
              </a:extLst>
            </p:cNvPr>
            <p:cNvSpPr txBox="1"/>
            <p:nvPr/>
          </p:nvSpPr>
          <p:spPr>
            <a:xfrm>
              <a:off x="2352654" y="2043008"/>
              <a:ext cx="596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NH</a:t>
              </a:r>
              <a:r>
                <a:rPr lang="en-US" sz="2000" baseline="-25000" dirty="0"/>
                <a:t>2</a:t>
              </a:r>
            </a:p>
          </p:txBody>
        </p:sp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D313C94-FB24-A34D-B382-FA643C34D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84621"/>
              </p:ext>
            </p:extLst>
          </p:nvPr>
        </p:nvGraphicFramePr>
        <p:xfrm>
          <a:off x="4203493" y="2677018"/>
          <a:ext cx="24860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485302" imgH="418701" progId="ChemDraw.Document.6.0">
                  <p:embed/>
                </p:oleObj>
              </mc:Choice>
              <mc:Fallback>
                <p:oleObj name="CS ChemDraw Drawing" r:id="rId4" imgW="2485302" imgH="418701" progId="ChemDraw.Document.6.0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435D614A-A36D-764D-AA84-04461E6A94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3493" y="2677018"/>
                        <a:ext cx="24860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CCF8180-4F85-D841-AD27-C2AD70906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30163"/>
              </p:ext>
            </p:extLst>
          </p:nvPr>
        </p:nvGraphicFramePr>
        <p:xfrm>
          <a:off x="4176406" y="3918010"/>
          <a:ext cx="24860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485302" imgH="429513" progId="ChemDraw.Document.6.0">
                  <p:embed/>
                </p:oleObj>
              </mc:Choice>
              <mc:Fallback>
                <p:oleObj name="CS ChemDraw Drawing" r:id="rId6" imgW="2485302" imgH="429513" progId="ChemDraw.Document.6.0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265B839-2544-694A-A81E-2B47286132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6406" y="3918010"/>
                        <a:ext cx="248602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1E56A80-50DB-1146-A639-A7CF88235ABE}"/>
              </a:ext>
            </a:extLst>
          </p:cNvPr>
          <p:cNvSpPr txBox="1"/>
          <p:nvPr/>
        </p:nvSpPr>
        <p:spPr>
          <a:xfrm>
            <a:off x="4964158" y="216122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p300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5C4067-D9F0-DC46-9468-0C753624336A}"/>
              </a:ext>
            </a:extLst>
          </p:cNvPr>
          <p:cNvSpPr txBox="1"/>
          <p:nvPr/>
        </p:nvSpPr>
        <p:spPr>
          <a:xfrm>
            <a:off x="4357431" y="4408642"/>
            <a:ext cx="208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HDAC</a:t>
            </a: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/HDAC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F0A19D-E904-B54D-9208-C23AC76405CD}"/>
              </a:ext>
            </a:extLst>
          </p:cNvPr>
          <p:cNvSpPr txBox="1"/>
          <p:nvPr/>
        </p:nvSpPr>
        <p:spPr>
          <a:xfrm>
            <a:off x="1928195" y="2454449"/>
            <a:ext cx="604653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CoA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6D0232-F382-6543-BF26-D4CB754DA8EA}"/>
              </a:ext>
            </a:extLst>
          </p:cNvPr>
          <p:cNvSpPr/>
          <p:nvPr/>
        </p:nvSpPr>
        <p:spPr>
          <a:xfrm>
            <a:off x="7639421" y="4009507"/>
            <a:ext cx="3009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</a:rPr>
              <a:t>3248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CN" sz="2400" b="1" dirty="0">
                <a:solidFill>
                  <a:srgbClr val="FF0000"/>
                </a:solidFill>
              </a:rPr>
              <a:t>Kbhb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sites</a:t>
            </a:r>
            <a:endParaRPr lang="en-CN" sz="2400" b="1" dirty="0">
              <a:solidFill>
                <a:srgbClr val="FF0000"/>
              </a:solidFill>
            </a:endParaRPr>
          </a:p>
          <a:p>
            <a:r>
              <a:rPr lang="en-CN" sz="2400" b="1" dirty="0">
                <a:solidFill>
                  <a:srgbClr val="FF0000"/>
                </a:solidFill>
              </a:rPr>
              <a:t>1397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Kbhb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proteins</a:t>
            </a:r>
            <a:endParaRPr lang="en-CN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F9C352-7295-F843-A32C-9535CB915C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7939"/>
          <a:stretch/>
        </p:blipFill>
        <p:spPr>
          <a:xfrm rot="5400000">
            <a:off x="2365933" y="1937026"/>
            <a:ext cx="1234955" cy="10832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F58CE5-891A-9A48-A2F1-548F0C9583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7939"/>
          <a:stretch/>
        </p:blipFill>
        <p:spPr>
          <a:xfrm rot="5400000">
            <a:off x="8722555" y="1937026"/>
            <a:ext cx="1234955" cy="1083229"/>
          </a:xfrm>
          <a:prstGeom prst="rect">
            <a:avLst/>
          </a:prstGeom>
        </p:spPr>
      </p:pic>
      <p:sp>
        <p:nvSpPr>
          <p:cNvPr id="28" name="灯片编号占位符 2">
            <a:extLst>
              <a:ext uri="{FF2B5EF4-FFF2-40B4-BE49-F238E27FC236}">
                <a16:creationId xmlns:a16="http://schemas.microsoft.com/office/drawing/2014/main" id="{E14E918E-881C-AA48-BA4E-E5FA1D11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27B84-AB18-3B41-B1FE-2D8FBB37F92B}"/>
              </a:ext>
            </a:extLst>
          </p:cNvPr>
          <p:cNvSpPr/>
          <p:nvPr/>
        </p:nvSpPr>
        <p:spPr>
          <a:xfrm>
            <a:off x="7736177" y="5482023"/>
            <a:ext cx="2815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100" dirty="0">
                <a:latin typeface="Times New Roman" panose="02020603050405020304" pitchFamily="18" charset="0"/>
                <a:ea typeface="SimHei" panose="02010609060101010101" pitchFamily="49" charset="-122"/>
              </a:rPr>
              <a:t>Sci. Adv.</a:t>
            </a:r>
            <a:r>
              <a:rPr lang="en-US" kern="100" dirty="0">
                <a:latin typeface="Times New Roman" panose="02020603050405020304" pitchFamily="18" charset="0"/>
                <a:ea typeface="SimHei" panose="02010609060101010101" pitchFamily="49" charset="-122"/>
              </a:rPr>
              <a:t>,</a:t>
            </a:r>
            <a:r>
              <a:rPr lang="en-US" b="1" i="1" kern="100" dirty="0">
                <a:latin typeface="Times New Roman" panose="02020603050405020304" pitchFamily="18" charset="0"/>
                <a:ea typeface="SimHei" panose="02010609060101010101" pitchFamily="49" charset="-122"/>
              </a:rPr>
              <a:t> </a:t>
            </a:r>
            <a:r>
              <a:rPr lang="en-US" kern="100" dirty="0">
                <a:latin typeface="Times New Roman" panose="02020603050405020304" pitchFamily="18" charset="0"/>
                <a:ea typeface="SimHei" panose="02010609060101010101" pitchFamily="49" charset="-122"/>
              </a:rPr>
              <a:t>2021, </a:t>
            </a:r>
            <a:r>
              <a:rPr lang="en-US" i="1" kern="100" dirty="0">
                <a:latin typeface="Times New Roman" panose="02020603050405020304" pitchFamily="18" charset="0"/>
                <a:ea typeface="SimHei" panose="02010609060101010101" pitchFamily="49" charset="-122"/>
              </a:rPr>
              <a:t>7</a:t>
            </a:r>
            <a:r>
              <a:rPr lang="en-US" kern="100" dirty="0">
                <a:latin typeface="Times New Roman" panose="02020603050405020304" pitchFamily="18" charset="0"/>
                <a:ea typeface="SimHei" panose="02010609060101010101" pitchFamily="49" charset="-122"/>
              </a:rPr>
              <a:t>, eabe2771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69669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1AAAB-8F65-F143-BEAA-A32AFA9F5B32}"/>
              </a:ext>
            </a:extLst>
          </p:cNvPr>
          <p:cNvSpPr/>
          <p:nvPr/>
        </p:nvSpPr>
        <p:spPr>
          <a:xfrm>
            <a:off x="-1" y="250342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Posttranslational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Modifications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(PTMs)</a:t>
            </a:r>
            <a:endParaRPr 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8946D14A-7248-D449-BE7A-98F0F414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39E3F9-8344-6540-814C-88CA6A75BD2E}"/>
              </a:ext>
            </a:extLst>
          </p:cNvPr>
          <p:cNvSpPr/>
          <p:nvPr/>
        </p:nvSpPr>
        <p:spPr>
          <a:xfrm>
            <a:off x="1984473" y="6123543"/>
            <a:ext cx="2811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https://rockland-inc.com</a:t>
            </a:r>
          </a:p>
        </p:txBody>
      </p:sp>
      <p:pic>
        <p:nvPicPr>
          <p:cNvPr id="5122" name="Picture 2" descr="Rockland-PTM-Graphic">
            <a:extLst>
              <a:ext uri="{FF2B5EF4-FFF2-40B4-BE49-F238E27FC236}">
                <a16:creationId xmlns:a16="http://schemas.microsoft.com/office/drawing/2014/main" id="{FB15A64B-5133-A340-B700-64D01062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14" y="1089496"/>
            <a:ext cx="7542659" cy="49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20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ABF6EC-FA3B-FD48-93B4-A9504345593C}"/>
              </a:ext>
            </a:extLst>
          </p:cNvPr>
          <p:cNvSpPr txBox="1"/>
          <p:nvPr/>
        </p:nvSpPr>
        <p:spPr>
          <a:xfrm>
            <a:off x="-20397" y="247967"/>
            <a:ext cx="4864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CN"/>
            </a:defPPr>
            <a:lvl1pPr>
              <a:defRPr sz="2800" b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Acknowledgement</a:t>
            </a:r>
            <a:endParaRPr lang="en-US" dirty="0"/>
          </a:p>
        </p:txBody>
      </p:sp>
      <p:pic>
        <p:nvPicPr>
          <p:cNvPr id="6" name="图片 10">
            <a:extLst>
              <a:ext uri="{FF2B5EF4-FFF2-40B4-BE49-F238E27FC236}">
                <a16:creationId xmlns:a16="http://schemas.microsoft.com/office/drawing/2014/main" id="{0E948544-CF7F-A949-9DC4-57F8BE02C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63" y="4914513"/>
            <a:ext cx="925380" cy="1087321"/>
          </a:xfrm>
          <a:prstGeom prst="rect">
            <a:avLst/>
          </a:prstGeom>
        </p:spPr>
      </p:pic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E6136D50-539E-A04C-87A8-D7F64271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79" y="4882863"/>
            <a:ext cx="1731564" cy="10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E2CD9774-8539-B24F-876A-C4FBE193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79" y="4914513"/>
            <a:ext cx="1042248" cy="10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gss3.bdstatic.com/7Po3dSag_xI4khGkpoWK1HF6hhy/baike/c0%3Dbaike80%2C5%2C5%2C80%2C26/sign=88a0ca882f1f95cab2f89ae4a87e145b/1c950a7b02087bf4157b981ff8d3572c10dfcfb5.jpg">
            <a:extLst>
              <a:ext uri="{FF2B5EF4-FFF2-40B4-BE49-F238E27FC236}">
                <a16:creationId xmlns:a16="http://schemas.microsoft.com/office/drawing/2014/main" id="{15E4455C-4AB4-0148-8CB0-5A9569A2D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82" y="4882863"/>
            <a:ext cx="1154774" cy="10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14D281-597D-8240-9D83-BAF7769AB753}"/>
              </a:ext>
            </a:extLst>
          </p:cNvPr>
          <p:cNvSpPr txBox="1"/>
          <p:nvPr/>
        </p:nvSpPr>
        <p:spPr>
          <a:xfrm>
            <a:off x="936421" y="1570032"/>
            <a:ext cx="1558312" cy="2272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N" altLang="zh-CN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SIMM</a:t>
            </a:r>
          </a:p>
          <a:p>
            <a:pPr>
              <a:lnSpc>
                <a:spcPts val="35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Dr.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Shankang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Qi</a:t>
            </a:r>
          </a:p>
          <a:p>
            <a:pPr>
              <a:lnSpc>
                <a:spcPts val="35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Cong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Yan</a:t>
            </a:r>
          </a:p>
          <a:p>
            <a:pPr>
              <a:lnSpc>
                <a:spcPts val="3500"/>
              </a:lnSpc>
            </a:pPr>
            <a:r>
              <a:rPr lang="en-US" altLang="zh-CN" sz="16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Runhua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</a:t>
            </a:r>
          </a:p>
          <a:p>
            <a:pPr>
              <a:lnSpc>
                <a:spcPts val="3500"/>
              </a:lnSpc>
            </a:pPr>
            <a:r>
              <a:rPr lang="en-US" altLang="zh-CN" sz="16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Xuelian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C62C46-9B3D-784B-803F-1D679A3E3FC7}"/>
              </a:ext>
            </a:extLst>
          </p:cNvPr>
          <p:cNvSpPr txBox="1"/>
          <p:nvPr/>
        </p:nvSpPr>
        <p:spPr>
          <a:xfrm>
            <a:off x="3107900" y="1570032"/>
            <a:ext cx="2483372" cy="272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University</a:t>
            </a:r>
            <a:r>
              <a:rPr lang="zh-CN" alt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zh-CN" alt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Chicago</a:t>
            </a:r>
          </a:p>
          <a:p>
            <a:pPr>
              <a:lnSpc>
                <a:spcPts val="35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Prof.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Yingming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Zhao</a:t>
            </a:r>
          </a:p>
          <a:p>
            <a:pPr>
              <a:lnSpc>
                <a:spcPts val="35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Dr.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Zhang</a:t>
            </a:r>
          </a:p>
          <a:p>
            <a:pPr>
              <a:lnSpc>
                <a:spcPts val="35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Dr.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Yejing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Weng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Dr.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Kyle Delaney</a:t>
            </a:r>
            <a:endParaRPr lang="en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Dr.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Chao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429152-9EEE-3A41-9849-B94DE12CA1C6}"/>
              </a:ext>
            </a:extLst>
          </p:cNvPr>
          <p:cNvSpPr/>
          <p:nvPr/>
        </p:nvSpPr>
        <p:spPr>
          <a:xfrm>
            <a:off x="9177005" y="1570032"/>
            <a:ext cx="1914307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Harvard University</a:t>
            </a:r>
          </a:p>
          <a:p>
            <a:pPr>
              <a:lnSpc>
                <a:spcPts val="35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Prof. </a:t>
            </a:r>
            <a:r>
              <a:rPr 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Philip A. Cole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6E93C0-00A7-1648-BC52-24DD7441151C}"/>
              </a:ext>
            </a:extLst>
          </p:cNvPr>
          <p:cNvSpPr/>
          <p:nvPr/>
        </p:nvSpPr>
        <p:spPr>
          <a:xfrm>
            <a:off x="6064584" y="1570032"/>
            <a:ext cx="2779558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Rockefeller University</a:t>
            </a:r>
          </a:p>
          <a:p>
            <a:pPr>
              <a:lnSpc>
                <a:spcPts val="35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G. Roeder</a:t>
            </a:r>
          </a:p>
          <a:p>
            <a:pPr>
              <a:lnSpc>
                <a:spcPts val="35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Zhanyun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</a:t>
            </a:r>
            <a:endParaRPr lang="en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9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79215FD-A846-724B-B89C-17AFFD89F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98" y="1515961"/>
            <a:ext cx="7167003" cy="38260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8D3849-0C8B-8D43-8F42-D7674DA809FB}"/>
              </a:ext>
            </a:extLst>
          </p:cNvPr>
          <p:cNvSpPr/>
          <p:nvPr/>
        </p:nvSpPr>
        <p:spPr>
          <a:xfrm>
            <a:off x="2512498" y="5540499"/>
            <a:ext cx="1868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www.thermofisher.com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7FA33-8EB7-D940-BF6F-3A8E74A643BB}"/>
              </a:ext>
            </a:extLst>
          </p:cNvPr>
          <p:cNvSpPr/>
          <p:nvPr/>
        </p:nvSpPr>
        <p:spPr>
          <a:xfrm>
            <a:off x="-1" y="250342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PTMs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expands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proteome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complexity</a:t>
            </a:r>
            <a:endParaRPr 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6DE96157-59CC-8A46-A4F9-3E146308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AA51797-B2DD-6442-ADAF-82C024759604}"/>
              </a:ext>
            </a:extLst>
          </p:cNvPr>
          <p:cNvSpPr/>
          <p:nvPr/>
        </p:nvSpPr>
        <p:spPr>
          <a:xfrm>
            <a:off x="-1" y="250342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Aberrant PTM patterns are linked to diseases</a:t>
            </a:r>
            <a:endParaRPr 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3190B-30E1-404F-892D-CFB9BDF20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1" y="1488555"/>
            <a:ext cx="7416031" cy="4449619"/>
          </a:xfrm>
          <a:prstGeom prst="rect">
            <a:avLst/>
          </a:prstGeom>
        </p:spPr>
      </p:pic>
      <p:pic>
        <p:nvPicPr>
          <p:cNvPr id="14" name="Picture 3" descr="C:\Users\He Huang\Desktop\anerv20140205v1001.jpg">
            <a:extLst>
              <a:ext uri="{FF2B5EF4-FFF2-40B4-BE49-F238E27FC236}">
                <a16:creationId xmlns:a16="http://schemas.microsoft.com/office/drawing/2014/main" id="{C7B1FE07-96D5-2B4E-A324-66EB52558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58" y="3002067"/>
            <a:ext cx="1545496" cy="13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5A130F-A032-FE40-94E8-047E44F07996}"/>
              </a:ext>
            </a:extLst>
          </p:cNvPr>
          <p:cNvSpPr txBox="1"/>
          <p:nvPr/>
        </p:nvSpPr>
        <p:spPr>
          <a:xfrm>
            <a:off x="9697457" y="2663513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751AA9-E604-C54C-AC13-B30312BB28D3}"/>
              </a:ext>
            </a:extLst>
          </p:cNvPr>
          <p:cNvSpPr/>
          <p:nvPr/>
        </p:nvSpPr>
        <p:spPr>
          <a:xfrm>
            <a:off x="8672697" y="4212465"/>
            <a:ext cx="3114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Neurodegenerative diseases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A192D2-9314-4741-B31B-A242AB242D48}"/>
              </a:ext>
            </a:extLst>
          </p:cNvPr>
          <p:cNvSpPr/>
          <p:nvPr/>
        </p:nvSpPr>
        <p:spPr>
          <a:xfrm>
            <a:off x="9671699" y="6090114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66808977-3516-EE4B-9C0D-6E26A23E32B0}"/>
              </a:ext>
            </a:extLst>
          </p:cNvPr>
          <p:cNvSpPr/>
          <p:nvPr/>
        </p:nvSpPr>
        <p:spPr>
          <a:xfrm>
            <a:off x="8371545" y="1962843"/>
            <a:ext cx="602305" cy="366348"/>
          </a:xfrm>
          <a:prstGeom prst="rightArrow">
            <a:avLst>
              <a:gd name="adj1" fmla="val 50168"/>
              <a:gd name="adj2" fmla="val 684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DFAAFB0E-0805-5245-BEE3-A0B16F7128D2}"/>
              </a:ext>
            </a:extLst>
          </p:cNvPr>
          <p:cNvSpPr/>
          <p:nvPr/>
        </p:nvSpPr>
        <p:spPr>
          <a:xfrm>
            <a:off x="8371545" y="3551611"/>
            <a:ext cx="602305" cy="366348"/>
          </a:xfrm>
          <a:prstGeom prst="rightArrow">
            <a:avLst>
              <a:gd name="adj1" fmla="val 50168"/>
              <a:gd name="adj2" fmla="val 684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F45DAF2F-DE47-FC48-82BA-39993D9779A2}"/>
              </a:ext>
            </a:extLst>
          </p:cNvPr>
          <p:cNvSpPr/>
          <p:nvPr/>
        </p:nvSpPr>
        <p:spPr>
          <a:xfrm>
            <a:off x="8350986" y="5140379"/>
            <a:ext cx="602305" cy="366348"/>
          </a:xfrm>
          <a:prstGeom prst="rightArrow">
            <a:avLst>
              <a:gd name="adj1" fmla="val 50168"/>
              <a:gd name="adj2" fmla="val 684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灯片编号占位符 2">
            <a:extLst>
              <a:ext uri="{FF2B5EF4-FFF2-40B4-BE49-F238E27FC236}">
                <a16:creationId xmlns:a16="http://schemas.microsoft.com/office/drawing/2014/main" id="{65B824F8-8E8D-A94C-8DC9-9F48680A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  <p:pic>
        <p:nvPicPr>
          <p:cNvPr id="9220" name="Picture 4" descr="Researchers destroy cancer cells with ultrasound treatment">
            <a:extLst>
              <a:ext uri="{FF2B5EF4-FFF2-40B4-BE49-F238E27FC236}">
                <a16:creationId xmlns:a16="http://schemas.microsoft.com/office/drawing/2014/main" id="{4F9CBB42-7B21-0042-9EDA-C8A6CC45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806" y="1527889"/>
            <a:ext cx="1759857" cy="10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What is diabetes">
            <a:extLst>
              <a:ext uri="{FF2B5EF4-FFF2-40B4-BE49-F238E27FC236}">
                <a16:creationId xmlns:a16="http://schemas.microsoft.com/office/drawing/2014/main" id="{A52C81E2-EA2D-C145-AE38-BFB02727F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47" y="4693351"/>
            <a:ext cx="1759857" cy="1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1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3F68485-2FA7-AB4E-A426-35412B54CD0B}"/>
              </a:ext>
            </a:extLst>
          </p:cNvPr>
          <p:cNvSpPr/>
          <p:nvPr/>
        </p:nvSpPr>
        <p:spPr>
          <a:xfrm>
            <a:off x="-1" y="250342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Novel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PTMs</a:t>
            </a:r>
            <a:endParaRPr 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CF9BB8E-62A4-2342-A98D-6ECA88769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29" y="943420"/>
            <a:ext cx="6759141" cy="5069356"/>
          </a:xfrm>
          <a:prstGeom prst="rect">
            <a:avLst/>
          </a:prstGeom>
        </p:spPr>
      </p:pic>
      <p:sp>
        <p:nvSpPr>
          <p:cNvPr id="35" name="Rectangle 1">
            <a:extLst>
              <a:ext uri="{FF2B5EF4-FFF2-40B4-BE49-F238E27FC236}">
                <a16:creationId xmlns:a16="http://schemas.microsoft.com/office/drawing/2014/main" id="{BEFBBAE8-06A3-2F4F-8BDD-B1F45755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83" y="6022341"/>
            <a:ext cx="63484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Huang H,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Garcia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and Zhao Y, </a:t>
            </a:r>
            <a:r>
              <a:rPr lang="en-US" altLang="zh-CN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Chem</a:t>
            </a:r>
            <a:r>
              <a:rPr lang="zh-CN" altLang="en-US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Rev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201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115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2376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Huang H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al, and Zhao Y, </a:t>
            </a:r>
            <a:r>
              <a:rPr lang="en-US" altLang="zh-CN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</a:t>
            </a:r>
            <a:r>
              <a:rPr lang="en-US" altLang="en-US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Commun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2018, 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3374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Z,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Huang H</a:t>
            </a:r>
            <a:r>
              <a:rPr lang="zh-CN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al, and Becker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Zhao Y, </a:t>
            </a:r>
            <a:r>
              <a:rPr lang="en-US" altLang="zh-CN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Nature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20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574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575</a:t>
            </a:r>
            <a:r>
              <a:rPr lang="en-US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灯片编号占位符 2">
            <a:extLst>
              <a:ext uri="{FF2B5EF4-FFF2-40B4-BE49-F238E27FC236}">
                <a16:creationId xmlns:a16="http://schemas.microsoft.com/office/drawing/2014/main" id="{FDA24D61-B1A3-9B45-B6A5-D0733638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6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17A7AC9-1E02-B748-8E10-2DE42DCB8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22" y="989383"/>
            <a:ext cx="1917700" cy="214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3A6D0-5126-A94C-AD9E-06991A088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04" y="933855"/>
            <a:ext cx="6120063" cy="3105568"/>
          </a:xfrm>
          <a:prstGeom prst="rect">
            <a:avLst/>
          </a:prstGeom>
        </p:spPr>
      </p:pic>
      <p:pic>
        <p:nvPicPr>
          <p:cNvPr id="11" name="Picture 4" descr="page1image56426704">
            <a:extLst>
              <a:ext uri="{FF2B5EF4-FFF2-40B4-BE49-F238E27FC236}">
                <a16:creationId xmlns:a16="http://schemas.microsoft.com/office/drawing/2014/main" id="{9CEFEB3A-2AE2-874C-8DA8-C19B3727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83" y="3135683"/>
            <a:ext cx="36322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3F7E81-AE1C-A246-B805-0C252C8E4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42" y="4081171"/>
            <a:ext cx="4993105" cy="19326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827F92-82DF-C640-9A3F-1C69C12CD73A}"/>
              </a:ext>
            </a:extLst>
          </p:cNvPr>
          <p:cNvSpPr/>
          <p:nvPr/>
        </p:nvSpPr>
        <p:spPr>
          <a:xfrm>
            <a:off x="6147681" y="6126589"/>
            <a:ext cx="1906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 Cell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2016,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08AA7E-5B0E-EF49-BFCA-3CD20C55F4F9}"/>
              </a:ext>
            </a:extLst>
          </p:cNvPr>
          <p:cNvSpPr/>
          <p:nvPr/>
        </p:nvSpPr>
        <p:spPr>
          <a:xfrm>
            <a:off x="-1" y="250342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Lysine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</a:t>
            </a:r>
            <a:r>
              <a:rPr lang="en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hydroxybutyrylation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(Kbhb)</a:t>
            </a:r>
            <a:endParaRPr 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灯片编号占位符 2">
            <a:extLst>
              <a:ext uri="{FF2B5EF4-FFF2-40B4-BE49-F238E27FC236}">
                <a16:creationId xmlns:a16="http://schemas.microsoft.com/office/drawing/2014/main" id="{BD501CC5-9D8E-2144-A5B9-F84150B1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9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0840294-5631-624B-B91D-E2DCC6AECA46}"/>
              </a:ext>
            </a:extLst>
          </p:cNvPr>
          <p:cNvSpPr txBox="1"/>
          <p:nvPr/>
        </p:nvSpPr>
        <p:spPr>
          <a:xfrm>
            <a:off x="2064823" y="4612857"/>
            <a:ext cx="8175636" cy="142462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Key</a:t>
            </a:r>
            <a:r>
              <a:rPr lang="zh-CN" altLang="en-US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question</a:t>
            </a:r>
            <a:r>
              <a:rPr lang="zh-CN" altLang="en-US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Which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enzymes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can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add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or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remove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this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PTM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00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Key</a:t>
            </a:r>
            <a:r>
              <a:rPr lang="zh-CN" altLang="en-US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question</a:t>
            </a:r>
            <a:r>
              <a:rPr lang="zh-CN" altLang="en-US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Which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proteins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substrates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this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PTM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sz="200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Key</a:t>
            </a:r>
            <a:r>
              <a:rPr lang="zh-CN" altLang="en-US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question</a:t>
            </a:r>
            <a:r>
              <a:rPr lang="zh-CN" altLang="en-US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Which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proteins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can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recruited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by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this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  <a:cs typeface="Times New Roman" panose="02020603050405020304" pitchFamily="18" charset="0"/>
              </a:rPr>
              <a:t>PTM</a:t>
            </a:r>
            <a:r>
              <a:rPr lang="zh-CN" altLang="en-US" sz="2000" dirty="0"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sz="20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668B78-881D-6F49-B3AE-4E8DE6539F2D}"/>
              </a:ext>
            </a:extLst>
          </p:cNvPr>
          <p:cNvSpPr/>
          <p:nvPr/>
        </p:nvSpPr>
        <p:spPr>
          <a:xfrm>
            <a:off x="-1" y="250342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PTMs</a:t>
            </a:r>
            <a:endParaRPr 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4DD116-3D90-B346-9EA8-0EE5D9D2F325}"/>
              </a:ext>
            </a:extLst>
          </p:cNvPr>
          <p:cNvGrpSpPr/>
          <p:nvPr/>
        </p:nvGrpSpPr>
        <p:grpSpPr>
          <a:xfrm>
            <a:off x="1522449" y="1455496"/>
            <a:ext cx="9147102" cy="2660730"/>
            <a:chOff x="863591" y="1515936"/>
            <a:chExt cx="7058338" cy="205314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5B64B59-A79D-7545-994C-88D2AD857C20}"/>
                </a:ext>
              </a:extLst>
            </p:cNvPr>
            <p:cNvSpPr/>
            <p:nvPr/>
          </p:nvSpPr>
          <p:spPr>
            <a:xfrm>
              <a:off x="2197349" y="1763800"/>
              <a:ext cx="1031640" cy="43229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Readers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A7DF82-47DB-674C-A307-C4B43AC2D2F3}"/>
                </a:ext>
              </a:extLst>
            </p:cNvPr>
            <p:cNvGrpSpPr/>
            <p:nvPr/>
          </p:nvGrpSpPr>
          <p:grpSpPr>
            <a:xfrm>
              <a:off x="863591" y="2324781"/>
              <a:ext cx="979392" cy="963454"/>
              <a:chOff x="1470221" y="1536486"/>
              <a:chExt cx="1578386" cy="155270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348AA2A-34B4-7D4C-A463-B5AFCBBD372B}"/>
                  </a:ext>
                </a:extLst>
              </p:cNvPr>
              <p:cNvGrpSpPr/>
              <p:nvPr/>
            </p:nvGrpSpPr>
            <p:grpSpPr>
              <a:xfrm>
                <a:off x="1470221" y="1992274"/>
                <a:ext cx="1367987" cy="1096913"/>
                <a:chOff x="1773102" y="2815423"/>
                <a:chExt cx="2371681" cy="1901719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75A5FBDB-218B-9F4B-AE00-F9AEA6D67394}"/>
                    </a:ext>
                  </a:extLst>
                </p:cNvPr>
                <p:cNvSpPr/>
                <p:nvPr/>
              </p:nvSpPr>
              <p:spPr>
                <a:xfrm>
                  <a:off x="3313217" y="2815423"/>
                  <a:ext cx="775854" cy="321905"/>
                </a:xfrm>
                <a:custGeom>
                  <a:avLst/>
                  <a:gdLst>
                    <a:gd name="connsiteX0" fmla="*/ 0 w 775854"/>
                    <a:gd name="connsiteY0" fmla="*/ 321905 h 321905"/>
                    <a:gd name="connsiteX1" fmla="*/ 378691 w 775854"/>
                    <a:gd name="connsiteY1" fmla="*/ 266487 h 321905"/>
                    <a:gd name="connsiteX2" fmla="*/ 498763 w 775854"/>
                    <a:gd name="connsiteY2" fmla="*/ 26342 h 321905"/>
                    <a:gd name="connsiteX3" fmla="*/ 775854 w 775854"/>
                    <a:gd name="connsiteY3" fmla="*/ 17105 h 321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5854" h="321905">
                      <a:moveTo>
                        <a:pt x="0" y="321905"/>
                      </a:moveTo>
                      <a:cubicBezTo>
                        <a:pt x="147782" y="318826"/>
                        <a:pt x="295564" y="315747"/>
                        <a:pt x="378691" y="266487"/>
                      </a:cubicBezTo>
                      <a:cubicBezTo>
                        <a:pt x="461818" y="217226"/>
                        <a:pt x="432569" y="67906"/>
                        <a:pt x="498763" y="26342"/>
                      </a:cubicBezTo>
                      <a:cubicBezTo>
                        <a:pt x="564957" y="-15222"/>
                        <a:pt x="670405" y="941"/>
                        <a:pt x="775854" y="17105"/>
                      </a:cubicBezTo>
                    </a:path>
                  </a:pathLst>
                </a:custGeom>
                <a:noFill/>
                <a:ln w="6350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B7B1567E-07C4-8C42-9815-13C4E4B76227}"/>
                    </a:ext>
                  </a:extLst>
                </p:cNvPr>
                <p:cNvSpPr/>
                <p:nvPr/>
              </p:nvSpPr>
              <p:spPr>
                <a:xfrm>
                  <a:off x="3352801" y="3526584"/>
                  <a:ext cx="696686" cy="276159"/>
                </a:xfrm>
                <a:custGeom>
                  <a:avLst/>
                  <a:gdLst>
                    <a:gd name="connsiteX0" fmla="*/ 0 w 696686"/>
                    <a:gd name="connsiteY0" fmla="*/ 387 h 276159"/>
                    <a:gd name="connsiteX1" fmla="*/ 449943 w 696686"/>
                    <a:gd name="connsiteY1" fmla="*/ 43930 h 276159"/>
                    <a:gd name="connsiteX2" fmla="*/ 696686 w 696686"/>
                    <a:gd name="connsiteY2" fmla="*/ 276159 h 27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6686" h="276159">
                      <a:moveTo>
                        <a:pt x="0" y="387"/>
                      </a:moveTo>
                      <a:cubicBezTo>
                        <a:pt x="166914" y="-823"/>
                        <a:pt x="333829" y="-2032"/>
                        <a:pt x="449943" y="43930"/>
                      </a:cubicBezTo>
                      <a:cubicBezTo>
                        <a:pt x="566057" y="89892"/>
                        <a:pt x="614438" y="227778"/>
                        <a:pt x="696686" y="276159"/>
                      </a:cubicBezTo>
                    </a:path>
                  </a:pathLst>
                </a:cu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AA304AAB-E9A9-094B-B7F0-FD1F5C1CDEC9}"/>
                    </a:ext>
                  </a:extLst>
                </p:cNvPr>
                <p:cNvGrpSpPr/>
                <p:nvPr/>
              </p:nvGrpSpPr>
              <p:grpSpPr>
                <a:xfrm>
                  <a:off x="2206171" y="2815771"/>
                  <a:ext cx="1938612" cy="1901371"/>
                  <a:chOff x="2206171" y="2815771"/>
                  <a:chExt cx="1938612" cy="1901371"/>
                </a:xfrm>
              </p:grpSpPr>
              <p:sp>
                <p:nvSpPr>
                  <p:cNvPr id="21" name="Flowchart: Direct Access Storage 29">
                    <a:extLst>
                      <a:ext uri="{FF2B5EF4-FFF2-40B4-BE49-F238E27FC236}">
                        <a16:creationId xmlns:a16="http://schemas.microsoft.com/office/drawing/2014/main" id="{DD12D199-47B9-0649-9B9A-28C5DB3C947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409371" y="2888343"/>
                    <a:ext cx="972457" cy="928914"/>
                  </a:xfrm>
                  <a:prstGeom prst="flowChartMagneticDrum">
                    <a:avLst/>
                  </a:prstGeom>
                  <a:gradFill>
                    <a:gsLst>
                      <a:gs pos="0">
                        <a:schemeClr val="accent6">
                          <a:lumMod val="75000"/>
                        </a:schemeClr>
                      </a:gs>
                      <a:gs pos="39999">
                        <a:schemeClr val="accent6">
                          <a:lumMod val="60000"/>
                          <a:lumOff val="40000"/>
                        </a:schemeClr>
                      </a:gs>
                      <a:gs pos="7000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chemeClr val="accent6">
                          <a:lumMod val="20000"/>
                          <a:lumOff val="80000"/>
                        </a:schemeClr>
                      </a:gs>
                    </a:gsLst>
                    <a:lin ang="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2" name="Arc 21">
                    <a:extLst>
                      <a:ext uri="{FF2B5EF4-FFF2-40B4-BE49-F238E27FC236}">
                        <a16:creationId xmlns:a16="http://schemas.microsoft.com/office/drawing/2014/main" id="{91B5FAC1-0A8F-6341-B72E-A16E307442DB}"/>
                      </a:ext>
                    </a:extLst>
                  </p:cNvPr>
                  <p:cNvSpPr/>
                  <p:nvPr/>
                </p:nvSpPr>
                <p:spPr>
                  <a:xfrm rot="801113">
                    <a:off x="2206171" y="2815771"/>
                    <a:ext cx="653143" cy="1901371"/>
                  </a:xfrm>
                  <a:prstGeom prst="arc">
                    <a:avLst>
                      <a:gd name="adj1" fmla="val 15776550"/>
                      <a:gd name="adj2" fmla="val 4948279"/>
                    </a:avLst>
                  </a:prstGeom>
                  <a:ln w="444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49D74E7A-8D80-3A40-B10D-A3297EBCAF63}"/>
                      </a:ext>
                    </a:extLst>
                  </p:cNvPr>
                  <p:cNvSpPr/>
                  <p:nvPr/>
                </p:nvSpPr>
                <p:spPr>
                  <a:xfrm rot="274659">
                    <a:off x="2791153" y="2825835"/>
                    <a:ext cx="302625" cy="1044000"/>
                  </a:xfrm>
                  <a:prstGeom prst="arc">
                    <a:avLst>
                      <a:gd name="adj1" fmla="val 15776550"/>
                      <a:gd name="adj2" fmla="val 5833294"/>
                    </a:avLst>
                  </a:prstGeom>
                  <a:ln w="44450">
                    <a:solidFill>
                      <a:srgbClr val="002060"/>
                    </a:solidFill>
                  </a:ln>
                  <a:scene3d>
                    <a:camera prst="orthographicFront">
                      <a:rot lat="0" lon="0" rev="3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4" name="Arc 23">
                    <a:extLst>
                      <a:ext uri="{FF2B5EF4-FFF2-40B4-BE49-F238E27FC236}">
                        <a16:creationId xmlns:a16="http://schemas.microsoft.com/office/drawing/2014/main" id="{90BD1FE3-8B78-2E49-AD4D-EA35B898FE7A}"/>
                      </a:ext>
                    </a:extLst>
                  </p:cNvPr>
                  <p:cNvSpPr/>
                  <p:nvPr/>
                </p:nvSpPr>
                <p:spPr>
                  <a:xfrm rot="10113689">
                    <a:off x="3099755" y="2873225"/>
                    <a:ext cx="1045028" cy="1690915"/>
                  </a:xfrm>
                  <a:prstGeom prst="arc">
                    <a:avLst>
                      <a:gd name="adj1" fmla="val 17504233"/>
                      <a:gd name="adj2" fmla="val 0"/>
                    </a:avLst>
                  </a:prstGeom>
                  <a:ln w="444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1DB19BA4-F0DF-014F-8526-F14BD6D0CE87}"/>
                    </a:ext>
                  </a:extLst>
                </p:cNvPr>
                <p:cNvSpPr/>
                <p:nvPr/>
              </p:nvSpPr>
              <p:spPr>
                <a:xfrm rot="12090482">
                  <a:off x="1927297" y="3335630"/>
                  <a:ext cx="624114" cy="478972"/>
                </a:xfrm>
                <a:custGeom>
                  <a:avLst/>
                  <a:gdLst>
                    <a:gd name="connsiteX0" fmla="*/ 0 w 624114"/>
                    <a:gd name="connsiteY0" fmla="*/ 478972 h 478972"/>
                    <a:gd name="connsiteX1" fmla="*/ 145143 w 624114"/>
                    <a:gd name="connsiteY1" fmla="*/ 391886 h 478972"/>
                    <a:gd name="connsiteX2" fmla="*/ 508000 w 624114"/>
                    <a:gd name="connsiteY2" fmla="*/ 333829 h 478972"/>
                    <a:gd name="connsiteX3" fmla="*/ 624114 w 624114"/>
                    <a:gd name="connsiteY3" fmla="*/ 0 h 478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114" h="478972">
                      <a:moveTo>
                        <a:pt x="0" y="478972"/>
                      </a:moveTo>
                      <a:cubicBezTo>
                        <a:pt x="30238" y="447524"/>
                        <a:pt x="60476" y="416076"/>
                        <a:pt x="145143" y="391886"/>
                      </a:cubicBezTo>
                      <a:cubicBezTo>
                        <a:pt x="229810" y="367696"/>
                        <a:pt x="428172" y="399143"/>
                        <a:pt x="508000" y="333829"/>
                      </a:cubicBezTo>
                      <a:cubicBezTo>
                        <a:pt x="587829" y="268515"/>
                        <a:pt x="546705" y="77409"/>
                        <a:pt x="624114" y="0"/>
                      </a:cubicBezTo>
                    </a:path>
                  </a:pathLst>
                </a:cu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0DFCFF26-4ABF-174C-BE10-7BCEF80DAAEB}"/>
                    </a:ext>
                  </a:extLst>
                </p:cNvPr>
                <p:cNvSpPr/>
                <p:nvPr/>
              </p:nvSpPr>
              <p:spPr>
                <a:xfrm rot="758092">
                  <a:off x="1773102" y="2940018"/>
                  <a:ext cx="844383" cy="232336"/>
                </a:xfrm>
                <a:custGeom>
                  <a:avLst/>
                  <a:gdLst>
                    <a:gd name="connsiteX0" fmla="*/ 844383 w 844383"/>
                    <a:gd name="connsiteY0" fmla="*/ 193963 h 232336"/>
                    <a:gd name="connsiteX1" fmla="*/ 401037 w 844383"/>
                    <a:gd name="connsiteY1" fmla="*/ 221672 h 232336"/>
                    <a:gd name="connsiteX2" fmla="*/ 170128 w 844383"/>
                    <a:gd name="connsiteY2" fmla="*/ 36945 h 232336"/>
                    <a:gd name="connsiteX3" fmla="*/ 3873 w 844383"/>
                    <a:gd name="connsiteY3" fmla="*/ 0 h 23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4383" h="232336">
                      <a:moveTo>
                        <a:pt x="844383" y="193963"/>
                      </a:moveTo>
                      <a:cubicBezTo>
                        <a:pt x="678898" y="220902"/>
                        <a:pt x="513413" y="247842"/>
                        <a:pt x="401037" y="221672"/>
                      </a:cubicBezTo>
                      <a:cubicBezTo>
                        <a:pt x="288661" y="195502"/>
                        <a:pt x="236322" y="73890"/>
                        <a:pt x="170128" y="36945"/>
                      </a:cubicBezTo>
                      <a:cubicBezTo>
                        <a:pt x="103934" y="0"/>
                        <a:pt x="-23836" y="0"/>
                        <a:pt x="3873" y="0"/>
                      </a:cubicBezTo>
                    </a:path>
                  </a:pathLst>
                </a:custGeom>
                <a:noFill/>
                <a:ln w="6350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1206040-7C43-C141-B621-5B83A24E0B44}"/>
                  </a:ext>
                </a:extLst>
              </p:cNvPr>
              <p:cNvCxnSpPr/>
              <p:nvPr/>
            </p:nvCxnSpPr>
            <p:spPr>
              <a:xfrm>
                <a:off x="2668893" y="1838011"/>
                <a:ext cx="0" cy="14882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1E9D87-EF8A-8A49-BA20-60DAD1428003}"/>
                  </a:ext>
                </a:extLst>
              </p:cNvPr>
              <p:cNvSpPr txBox="1"/>
              <p:nvPr/>
            </p:nvSpPr>
            <p:spPr>
              <a:xfrm>
                <a:off x="2460135" y="1536486"/>
                <a:ext cx="588472" cy="382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NH</a:t>
                </a:r>
                <a:r>
                  <a:rPr lang="en-US" sz="1400" baseline="-25000" dirty="0"/>
                  <a:t>2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F6AFFA-E270-EB41-8B11-D1E25C8140AA}"/>
                </a:ext>
              </a:extLst>
            </p:cNvPr>
            <p:cNvGrpSpPr/>
            <p:nvPr/>
          </p:nvGrpSpPr>
          <p:grpSpPr>
            <a:xfrm>
              <a:off x="3543285" y="2034257"/>
              <a:ext cx="930830" cy="949190"/>
              <a:chOff x="1470221" y="1559474"/>
              <a:chExt cx="1500125" cy="152971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CE7A676-925C-B34E-AFA7-E36552977EA2}"/>
                  </a:ext>
                </a:extLst>
              </p:cNvPr>
              <p:cNvGrpSpPr/>
              <p:nvPr/>
            </p:nvGrpSpPr>
            <p:grpSpPr>
              <a:xfrm>
                <a:off x="1470221" y="1992274"/>
                <a:ext cx="1367987" cy="1096913"/>
                <a:chOff x="1773102" y="2815423"/>
                <a:chExt cx="2371681" cy="1901719"/>
              </a:xfrm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CEA8834-660C-4B42-B232-A67397F8AF46}"/>
                    </a:ext>
                  </a:extLst>
                </p:cNvPr>
                <p:cNvSpPr/>
                <p:nvPr/>
              </p:nvSpPr>
              <p:spPr>
                <a:xfrm>
                  <a:off x="3313217" y="2815423"/>
                  <a:ext cx="775854" cy="321905"/>
                </a:xfrm>
                <a:custGeom>
                  <a:avLst/>
                  <a:gdLst>
                    <a:gd name="connsiteX0" fmla="*/ 0 w 775854"/>
                    <a:gd name="connsiteY0" fmla="*/ 321905 h 321905"/>
                    <a:gd name="connsiteX1" fmla="*/ 378691 w 775854"/>
                    <a:gd name="connsiteY1" fmla="*/ 266487 h 321905"/>
                    <a:gd name="connsiteX2" fmla="*/ 498763 w 775854"/>
                    <a:gd name="connsiteY2" fmla="*/ 26342 h 321905"/>
                    <a:gd name="connsiteX3" fmla="*/ 775854 w 775854"/>
                    <a:gd name="connsiteY3" fmla="*/ 17105 h 321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5854" h="321905">
                      <a:moveTo>
                        <a:pt x="0" y="321905"/>
                      </a:moveTo>
                      <a:cubicBezTo>
                        <a:pt x="147782" y="318826"/>
                        <a:pt x="295564" y="315747"/>
                        <a:pt x="378691" y="266487"/>
                      </a:cubicBezTo>
                      <a:cubicBezTo>
                        <a:pt x="461818" y="217226"/>
                        <a:pt x="432569" y="67906"/>
                        <a:pt x="498763" y="26342"/>
                      </a:cubicBezTo>
                      <a:cubicBezTo>
                        <a:pt x="564957" y="-15222"/>
                        <a:pt x="670405" y="941"/>
                        <a:pt x="775854" y="17105"/>
                      </a:cubicBezTo>
                    </a:path>
                  </a:pathLst>
                </a:custGeom>
                <a:noFill/>
                <a:ln w="6350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9451D4BB-ED76-F14D-B644-2F4DD2642C78}"/>
                    </a:ext>
                  </a:extLst>
                </p:cNvPr>
                <p:cNvSpPr/>
                <p:nvPr/>
              </p:nvSpPr>
              <p:spPr>
                <a:xfrm>
                  <a:off x="3352801" y="3526584"/>
                  <a:ext cx="696686" cy="276159"/>
                </a:xfrm>
                <a:custGeom>
                  <a:avLst/>
                  <a:gdLst>
                    <a:gd name="connsiteX0" fmla="*/ 0 w 696686"/>
                    <a:gd name="connsiteY0" fmla="*/ 387 h 276159"/>
                    <a:gd name="connsiteX1" fmla="*/ 449943 w 696686"/>
                    <a:gd name="connsiteY1" fmla="*/ 43930 h 276159"/>
                    <a:gd name="connsiteX2" fmla="*/ 696686 w 696686"/>
                    <a:gd name="connsiteY2" fmla="*/ 276159 h 27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6686" h="276159">
                      <a:moveTo>
                        <a:pt x="0" y="387"/>
                      </a:moveTo>
                      <a:cubicBezTo>
                        <a:pt x="166914" y="-823"/>
                        <a:pt x="333829" y="-2032"/>
                        <a:pt x="449943" y="43930"/>
                      </a:cubicBezTo>
                      <a:cubicBezTo>
                        <a:pt x="566057" y="89892"/>
                        <a:pt x="614438" y="227778"/>
                        <a:pt x="696686" y="276159"/>
                      </a:cubicBezTo>
                    </a:path>
                  </a:pathLst>
                </a:cu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A5469F7C-644C-9245-A5D8-593A09D4E482}"/>
                    </a:ext>
                  </a:extLst>
                </p:cNvPr>
                <p:cNvGrpSpPr/>
                <p:nvPr/>
              </p:nvGrpSpPr>
              <p:grpSpPr>
                <a:xfrm>
                  <a:off x="2206171" y="2815771"/>
                  <a:ext cx="1938612" cy="1901371"/>
                  <a:chOff x="2206171" y="2815771"/>
                  <a:chExt cx="1938612" cy="1901371"/>
                </a:xfrm>
              </p:grpSpPr>
              <p:sp>
                <p:nvSpPr>
                  <p:cNvPr id="35" name="Flowchart: Direct Access Storage 51">
                    <a:extLst>
                      <a:ext uri="{FF2B5EF4-FFF2-40B4-BE49-F238E27FC236}">
                        <a16:creationId xmlns:a16="http://schemas.microsoft.com/office/drawing/2014/main" id="{266536E7-DDA5-D14B-B2D7-1957508E9A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409371" y="2888343"/>
                    <a:ext cx="972457" cy="928914"/>
                  </a:xfrm>
                  <a:prstGeom prst="flowChartMagneticDrum">
                    <a:avLst/>
                  </a:prstGeom>
                  <a:gradFill>
                    <a:gsLst>
                      <a:gs pos="0">
                        <a:schemeClr val="accent6">
                          <a:lumMod val="75000"/>
                        </a:schemeClr>
                      </a:gs>
                      <a:gs pos="39999">
                        <a:schemeClr val="accent6">
                          <a:lumMod val="60000"/>
                          <a:lumOff val="40000"/>
                        </a:schemeClr>
                      </a:gs>
                      <a:gs pos="7000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chemeClr val="accent6">
                          <a:lumMod val="20000"/>
                          <a:lumOff val="80000"/>
                        </a:schemeClr>
                      </a:gs>
                    </a:gsLst>
                    <a:lin ang="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6" name="Arc 35">
                    <a:extLst>
                      <a:ext uri="{FF2B5EF4-FFF2-40B4-BE49-F238E27FC236}">
                        <a16:creationId xmlns:a16="http://schemas.microsoft.com/office/drawing/2014/main" id="{7C978872-B171-5042-82A3-2F2C6353B6EB}"/>
                      </a:ext>
                    </a:extLst>
                  </p:cNvPr>
                  <p:cNvSpPr/>
                  <p:nvPr/>
                </p:nvSpPr>
                <p:spPr>
                  <a:xfrm rot="801113">
                    <a:off x="2206171" y="2815771"/>
                    <a:ext cx="653143" cy="1901371"/>
                  </a:xfrm>
                  <a:prstGeom prst="arc">
                    <a:avLst>
                      <a:gd name="adj1" fmla="val 15776550"/>
                      <a:gd name="adj2" fmla="val 4948279"/>
                    </a:avLst>
                  </a:prstGeom>
                  <a:ln w="444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7" name="Arc 36">
                    <a:extLst>
                      <a:ext uri="{FF2B5EF4-FFF2-40B4-BE49-F238E27FC236}">
                        <a16:creationId xmlns:a16="http://schemas.microsoft.com/office/drawing/2014/main" id="{07E2A53C-C3E4-5243-B07C-8E8730C3EBBA}"/>
                      </a:ext>
                    </a:extLst>
                  </p:cNvPr>
                  <p:cNvSpPr/>
                  <p:nvPr/>
                </p:nvSpPr>
                <p:spPr>
                  <a:xfrm rot="274659">
                    <a:off x="2791153" y="2825835"/>
                    <a:ext cx="302625" cy="1044000"/>
                  </a:xfrm>
                  <a:prstGeom prst="arc">
                    <a:avLst>
                      <a:gd name="adj1" fmla="val 15776550"/>
                      <a:gd name="adj2" fmla="val 5833294"/>
                    </a:avLst>
                  </a:prstGeom>
                  <a:ln w="44450">
                    <a:solidFill>
                      <a:srgbClr val="002060"/>
                    </a:solidFill>
                  </a:ln>
                  <a:scene3d>
                    <a:camera prst="orthographicFront">
                      <a:rot lat="0" lon="0" rev="3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8" name="Arc 37">
                    <a:extLst>
                      <a:ext uri="{FF2B5EF4-FFF2-40B4-BE49-F238E27FC236}">
                        <a16:creationId xmlns:a16="http://schemas.microsoft.com/office/drawing/2014/main" id="{29882055-5E8B-5747-8E2B-1B84298C2E6C}"/>
                      </a:ext>
                    </a:extLst>
                  </p:cNvPr>
                  <p:cNvSpPr/>
                  <p:nvPr/>
                </p:nvSpPr>
                <p:spPr>
                  <a:xfrm rot="10113689">
                    <a:off x="3099755" y="2873225"/>
                    <a:ext cx="1045028" cy="1690915"/>
                  </a:xfrm>
                  <a:prstGeom prst="arc">
                    <a:avLst>
                      <a:gd name="adj1" fmla="val 17504233"/>
                      <a:gd name="adj2" fmla="val 0"/>
                    </a:avLst>
                  </a:prstGeom>
                  <a:ln w="444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BD995B83-ED04-ED44-A9B7-1EB3815DC6D5}"/>
                    </a:ext>
                  </a:extLst>
                </p:cNvPr>
                <p:cNvSpPr/>
                <p:nvPr/>
              </p:nvSpPr>
              <p:spPr>
                <a:xfrm rot="12090482">
                  <a:off x="1927297" y="3335630"/>
                  <a:ext cx="624114" cy="478972"/>
                </a:xfrm>
                <a:custGeom>
                  <a:avLst/>
                  <a:gdLst>
                    <a:gd name="connsiteX0" fmla="*/ 0 w 624114"/>
                    <a:gd name="connsiteY0" fmla="*/ 478972 h 478972"/>
                    <a:gd name="connsiteX1" fmla="*/ 145143 w 624114"/>
                    <a:gd name="connsiteY1" fmla="*/ 391886 h 478972"/>
                    <a:gd name="connsiteX2" fmla="*/ 508000 w 624114"/>
                    <a:gd name="connsiteY2" fmla="*/ 333829 h 478972"/>
                    <a:gd name="connsiteX3" fmla="*/ 624114 w 624114"/>
                    <a:gd name="connsiteY3" fmla="*/ 0 h 478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114" h="478972">
                      <a:moveTo>
                        <a:pt x="0" y="478972"/>
                      </a:moveTo>
                      <a:cubicBezTo>
                        <a:pt x="30238" y="447524"/>
                        <a:pt x="60476" y="416076"/>
                        <a:pt x="145143" y="391886"/>
                      </a:cubicBezTo>
                      <a:cubicBezTo>
                        <a:pt x="229810" y="367696"/>
                        <a:pt x="428172" y="399143"/>
                        <a:pt x="508000" y="333829"/>
                      </a:cubicBezTo>
                      <a:cubicBezTo>
                        <a:pt x="587829" y="268515"/>
                        <a:pt x="546705" y="77409"/>
                        <a:pt x="624114" y="0"/>
                      </a:cubicBezTo>
                    </a:path>
                  </a:pathLst>
                </a:cu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67CEC8D4-37E7-C543-97F1-A6B004DC46AF}"/>
                    </a:ext>
                  </a:extLst>
                </p:cNvPr>
                <p:cNvSpPr/>
                <p:nvPr/>
              </p:nvSpPr>
              <p:spPr>
                <a:xfrm rot="758092">
                  <a:off x="1773102" y="2940018"/>
                  <a:ext cx="844383" cy="232336"/>
                </a:xfrm>
                <a:custGeom>
                  <a:avLst/>
                  <a:gdLst>
                    <a:gd name="connsiteX0" fmla="*/ 844383 w 844383"/>
                    <a:gd name="connsiteY0" fmla="*/ 193963 h 232336"/>
                    <a:gd name="connsiteX1" fmla="*/ 401037 w 844383"/>
                    <a:gd name="connsiteY1" fmla="*/ 221672 h 232336"/>
                    <a:gd name="connsiteX2" fmla="*/ 170128 w 844383"/>
                    <a:gd name="connsiteY2" fmla="*/ 36945 h 232336"/>
                    <a:gd name="connsiteX3" fmla="*/ 3873 w 844383"/>
                    <a:gd name="connsiteY3" fmla="*/ 0 h 23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4383" h="232336">
                      <a:moveTo>
                        <a:pt x="844383" y="193963"/>
                      </a:moveTo>
                      <a:cubicBezTo>
                        <a:pt x="678898" y="220902"/>
                        <a:pt x="513413" y="247842"/>
                        <a:pt x="401037" y="221672"/>
                      </a:cubicBezTo>
                      <a:cubicBezTo>
                        <a:pt x="288661" y="195502"/>
                        <a:pt x="236322" y="73890"/>
                        <a:pt x="170128" y="36945"/>
                      </a:cubicBezTo>
                      <a:cubicBezTo>
                        <a:pt x="103934" y="0"/>
                        <a:pt x="-23836" y="0"/>
                        <a:pt x="3873" y="0"/>
                      </a:cubicBezTo>
                    </a:path>
                  </a:pathLst>
                </a:custGeom>
                <a:noFill/>
                <a:ln w="6350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D1E6DE9-CDB6-804B-ABB0-F4CB6F43370C}"/>
                  </a:ext>
                </a:extLst>
              </p:cNvPr>
              <p:cNvCxnSpPr/>
              <p:nvPr/>
            </p:nvCxnSpPr>
            <p:spPr>
              <a:xfrm>
                <a:off x="2668893" y="1838011"/>
                <a:ext cx="0" cy="14882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1957BD-CD57-1343-AF10-BB75A7F17C9D}"/>
                  </a:ext>
                </a:extLst>
              </p:cNvPr>
              <p:cNvSpPr txBox="1"/>
              <p:nvPr/>
            </p:nvSpPr>
            <p:spPr>
              <a:xfrm>
                <a:off x="2457625" y="1559474"/>
                <a:ext cx="512721" cy="382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NH</a:t>
                </a:r>
                <a:endParaRPr lang="en-US" sz="1400" baseline="-25000" dirty="0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3EC84D8-72DA-434E-9D71-D4EC9AF6F6D5}"/>
                </a:ext>
              </a:extLst>
            </p:cNvPr>
            <p:cNvSpPr/>
            <p:nvPr/>
          </p:nvSpPr>
          <p:spPr>
            <a:xfrm>
              <a:off x="3549624" y="3081038"/>
              <a:ext cx="1001155" cy="48804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Substrates</a:t>
              </a:r>
              <a:endParaRPr lang="en-US" sz="1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A273D90-1880-5249-9F3B-A4CFFAEB5028}"/>
                </a:ext>
              </a:extLst>
            </p:cNvPr>
            <p:cNvSpPr/>
            <p:nvPr/>
          </p:nvSpPr>
          <p:spPr>
            <a:xfrm>
              <a:off x="5025768" y="1967452"/>
              <a:ext cx="1031521" cy="43229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Readers</a:t>
              </a:r>
              <a:endParaRPr lang="en-US" sz="1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5F15F26E-75F6-6F42-9AD9-22C8E0DAEFDB}"/>
                </a:ext>
              </a:extLst>
            </p:cNvPr>
            <p:cNvSpPr/>
            <p:nvPr/>
          </p:nvSpPr>
          <p:spPr>
            <a:xfrm>
              <a:off x="2219710" y="2566886"/>
              <a:ext cx="1052519" cy="43229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Erasers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54DB4FB-05F7-404B-B56C-7ED539808520}"/>
                </a:ext>
              </a:extLst>
            </p:cNvPr>
            <p:cNvGrpSpPr/>
            <p:nvPr/>
          </p:nvGrpSpPr>
          <p:grpSpPr>
            <a:xfrm>
              <a:off x="6507413" y="2320839"/>
              <a:ext cx="848839" cy="680637"/>
              <a:chOff x="1773102" y="2815423"/>
              <a:chExt cx="2371681" cy="1901719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BD2B908-0455-A745-A2A6-BCD7F0701DA7}"/>
                  </a:ext>
                </a:extLst>
              </p:cNvPr>
              <p:cNvSpPr/>
              <p:nvPr/>
            </p:nvSpPr>
            <p:spPr>
              <a:xfrm>
                <a:off x="3313217" y="2815423"/>
                <a:ext cx="775854" cy="321905"/>
              </a:xfrm>
              <a:custGeom>
                <a:avLst/>
                <a:gdLst>
                  <a:gd name="connsiteX0" fmla="*/ 0 w 775854"/>
                  <a:gd name="connsiteY0" fmla="*/ 321905 h 321905"/>
                  <a:gd name="connsiteX1" fmla="*/ 378691 w 775854"/>
                  <a:gd name="connsiteY1" fmla="*/ 266487 h 321905"/>
                  <a:gd name="connsiteX2" fmla="*/ 498763 w 775854"/>
                  <a:gd name="connsiteY2" fmla="*/ 26342 h 321905"/>
                  <a:gd name="connsiteX3" fmla="*/ 775854 w 775854"/>
                  <a:gd name="connsiteY3" fmla="*/ 17105 h 32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5854" h="321905">
                    <a:moveTo>
                      <a:pt x="0" y="321905"/>
                    </a:moveTo>
                    <a:cubicBezTo>
                      <a:pt x="147782" y="318826"/>
                      <a:pt x="295564" y="315747"/>
                      <a:pt x="378691" y="266487"/>
                    </a:cubicBezTo>
                    <a:cubicBezTo>
                      <a:pt x="461818" y="217226"/>
                      <a:pt x="432569" y="67906"/>
                      <a:pt x="498763" y="26342"/>
                    </a:cubicBezTo>
                    <a:cubicBezTo>
                      <a:pt x="564957" y="-15222"/>
                      <a:pt x="670405" y="941"/>
                      <a:pt x="775854" y="17105"/>
                    </a:cubicBezTo>
                  </a:path>
                </a:pathLst>
              </a:custGeom>
              <a:noFill/>
              <a:ln w="635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EAB62CD8-3590-9540-8CAB-20B258BA0918}"/>
                  </a:ext>
                </a:extLst>
              </p:cNvPr>
              <p:cNvSpPr/>
              <p:nvPr/>
            </p:nvSpPr>
            <p:spPr>
              <a:xfrm>
                <a:off x="3352801" y="3526584"/>
                <a:ext cx="696686" cy="276159"/>
              </a:xfrm>
              <a:custGeom>
                <a:avLst/>
                <a:gdLst>
                  <a:gd name="connsiteX0" fmla="*/ 0 w 696686"/>
                  <a:gd name="connsiteY0" fmla="*/ 387 h 276159"/>
                  <a:gd name="connsiteX1" fmla="*/ 449943 w 696686"/>
                  <a:gd name="connsiteY1" fmla="*/ 43930 h 276159"/>
                  <a:gd name="connsiteX2" fmla="*/ 696686 w 696686"/>
                  <a:gd name="connsiteY2" fmla="*/ 276159 h 27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6686" h="276159">
                    <a:moveTo>
                      <a:pt x="0" y="387"/>
                    </a:moveTo>
                    <a:cubicBezTo>
                      <a:pt x="166914" y="-823"/>
                      <a:pt x="333829" y="-2032"/>
                      <a:pt x="449943" y="43930"/>
                    </a:cubicBezTo>
                    <a:cubicBezTo>
                      <a:pt x="566057" y="89892"/>
                      <a:pt x="614438" y="227778"/>
                      <a:pt x="696686" y="276159"/>
                    </a:cubicBezTo>
                  </a:path>
                </a:pathLst>
              </a:custGeom>
              <a:noFill/>
              <a:ln w="63500"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B7D4295-2404-3547-A946-0D1C2D8C7CF2}"/>
                  </a:ext>
                </a:extLst>
              </p:cNvPr>
              <p:cNvGrpSpPr/>
              <p:nvPr/>
            </p:nvGrpSpPr>
            <p:grpSpPr>
              <a:xfrm>
                <a:off x="2206171" y="2815771"/>
                <a:ext cx="1938612" cy="1901371"/>
                <a:chOff x="2206171" y="2815771"/>
                <a:chExt cx="1938612" cy="1901371"/>
              </a:xfrm>
            </p:grpSpPr>
            <p:sp>
              <p:nvSpPr>
                <p:cNvPr id="48" name="Flowchart: Direct Access Storage 117">
                  <a:extLst>
                    <a:ext uri="{FF2B5EF4-FFF2-40B4-BE49-F238E27FC236}">
                      <a16:creationId xmlns:a16="http://schemas.microsoft.com/office/drawing/2014/main" id="{FE9CFBAF-0506-E248-B5EB-A14309003AC5}"/>
                    </a:ext>
                  </a:extLst>
                </p:cNvPr>
                <p:cNvSpPr/>
                <p:nvPr/>
              </p:nvSpPr>
              <p:spPr>
                <a:xfrm rot="10800000">
                  <a:off x="2409371" y="2888343"/>
                  <a:ext cx="972457" cy="928914"/>
                </a:xfrm>
                <a:prstGeom prst="flowChartMagneticDrum">
                  <a:avLst/>
                </a:prstGeom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39999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0C9A8DF2-B2DF-2342-88E9-F55401FD03BA}"/>
                    </a:ext>
                  </a:extLst>
                </p:cNvPr>
                <p:cNvSpPr/>
                <p:nvPr/>
              </p:nvSpPr>
              <p:spPr>
                <a:xfrm rot="801113">
                  <a:off x="2206171" y="2815771"/>
                  <a:ext cx="653143" cy="1901371"/>
                </a:xfrm>
                <a:prstGeom prst="arc">
                  <a:avLst>
                    <a:gd name="adj1" fmla="val 15776550"/>
                    <a:gd name="adj2" fmla="val 4948279"/>
                  </a:avLst>
                </a:prstGeom>
                <a:ln w="444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0" name="Arc 49">
                  <a:extLst>
                    <a:ext uri="{FF2B5EF4-FFF2-40B4-BE49-F238E27FC236}">
                      <a16:creationId xmlns:a16="http://schemas.microsoft.com/office/drawing/2014/main" id="{A9126464-D5ED-9848-90A8-68367F440138}"/>
                    </a:ext>
                  </a:extLst>
                </p:cNvPr>
                <p:cNvSpPr/>
                <p:nvPr/>
              </p:nvSpPr>
              <p:spPr>
                <a:xfrm rot="274659">
                  <a:off x="2791153" y="2825835"/>
                  <a:ext cx="302625" cy="1044000"/>
                </a:xfrm>
                <a:prstGeom prst="arc">
                  <a:avLst>
                    <a:gd name="adj1" fmla="val 15776550"/>
                    <a:gd name="adj2" fmla="val 5833294"/>
                  </a:avLst>
                </a:prstGeom>
                <a:ln w="44450">
                  <a:solidFill>
                    <a:srgbClr val="002060"/>
                  </a:solidFill>
                </a:ln>
                <a:scene3d>
                  <a:camera prst="orthographicFront">
                    <a:rot lat="0" lon="0" rev="3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FD99E3E6-77F2-C141-8A81-2C8DEE295C58}"/>
                    </a:ext>
                  </a:extLst>
                </p:cNvPr>
                <p:cNvSpPr/>
                <p:nvPr/>
              </p:nvSpPr>
              <p:spPr>
                <a:xfrm rot="10113689">
                  <a:off x="3099755" y="2873225"/>
                  <a:ext cx="1045028" cy="1690915"/>
                </a:xfrm>
                <a:prstGeom prst="arc">
                  <a:avLst>
                    <a:gd name="adj1" fmla="val 17504233"/>
                    <a:gd name="adj2" fmla="val 0"/>
                  </a:avLst>
                </a:prstGeom>
                <a:ln w="444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9AF782A8-6ECE-6C40-A29F-9812C433D15C}"/>
                  </a:ext>
                </a:extLst>
              </p:cNvPr>
              <p:cNvSpPr/>
              <p:nvPr/>
            </p:nvSpPr>
            <p:spPr>
              <a:xfrm rot="12090482">
                <a:off x="1927297" y="3335630"/>
                <a:ext cx="624114" cy="478972"/>
              </a:xfrm>
              <a:custGeom>
                <a:avLst/>
                <a:gdLst>
                  <a:gd name="connsiteX0" fmla="*/ 0 w 624114"/>
                  <a:gd name="connsiteY0" fmla="*/ 478972 h 478972"/>
                  <a:gd name="connsiteX1" fmla="*/ 145143 w 624114"/>
                  <a:gd name="connsiteY1" fmla="*/ 391886 h 478972"/>
                  <a:gd name="connsiteX2" fmla="*/ 508000 w 624114"/>
                  <a:gd name="connsiteY2" fmla="*/ 333829 h 478972"/>
                  <a:gd name="connsiteX3" fmla="*/ 624114 w 624114"/>
                  <a:gd name="connsiteY3" fmla="*/ 0 h 47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114" h="478972">
                    <a:moveTo>
                      <a:pt x="0" y="478972"/>
                    </a:moveTo>
                    <a:cubicBezTo>
                      <a:pt x="30238" y="447524"/>
                      <a:pt x="60476" y="416076"/>
                      <a:pt x="145143" y="391886"/>
                    </a:cubicBezTo>
                    <a:cubicBezTo>
                      <a:pt x="229810" y="367696"/>
                      <a:pt x="428172" y="399143"/>
                      <a:pt x="508000" y="333829"/>
                    </a:cubicBezTo>
                    <a:cubicBezTo>
                      <a:pt x="587829" y="268515"/>
                      <a:pt x="546705" y="77409"/>
                      <a:pt x="624114" y="0"/>
                    </a:cubicBezTo>
                  </a:path>
                </a:pathLst>
              </a:custGeom>
              <a:noFill/>
              <a:ln w="63500"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ADC23AC-F060-194B-AF99-837910CE5F74}"/>
                  </a:ext>
                </a:extLst>
              </p:cNvPr>
              <p:cNvSpPr/>
              <p:nvPr/>
            </p:nvSpPr>
            <p:spPr>
              <a:xfrm rot="758092">
                <a:off x="1773102" y="2940018"/>
                <a:ext cx="844383" cy="232336"/>
              </a:xfrm>
              <a:custGeom>
                <a:avLst/>
                <a:gdLst>
                  <a:gd name="connsiteX0" fmla="*/ 844383 w 844383"/>
                  <a:gd name="connsiteY0" fmla="*/ 193963 h 232336"/>
                  <a:gd name="connsiteX1" fmla="*/ 401037 w 844383"/>
                  <a:gd name="connsiteY1" fmla="*/ 221672 h 232336"/>
                  <a:gd name="connsiteX2" fmla="*/ 170128 w 844383"/>
                  <a:gd name="connsiteY2" fmla="*/ 36945 h 232336"/>
                  <a:gd name="connsiteX3" fmla="*/ 3873 w 844383"/>
                  <a:gd name="connsiteY3" fmla="*/ 0 h 23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4383" h="232336">
                    <a:moveTo>
                      <a:pt x="844383" y="193963"/>
                    </a:moveTo>
                    <a:cubicBezTo>
                      <a:pt x="678898" y="220902"/>
                      <a:pt x="513413" y="247842"/>
                      <a:pt x="401037" y="221672"/>
                    </a:cubicBezTo>
                    <a:cubicBezTo>
                      <a:pt x="288661" y="195502"/>
                      <a:pt x="236322" y="73890"/>
                      <a:pt x="170128" y="36945"/>
                    </a:cubicBezTo>
                    <a:cubicBezTo>
                      <a:pt x="103934" y="0"/>
                      <a:pt x="-23836" y="0"/>
                      <a:pt x="3873" y="0"/>
                    </a:cubicBezTo>
                  </a:path>
                </a:pathLst>
              </a:custGeom>
              <a:noFill/>
              <a:ln w="635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B71E521-F7B4-3F4E-82F1-93A624224A31}"/>
                </a:ext>
              </a:extLst>
            </p:cNvPr>
            <p:cNvCxnSpPr/>
            <p:nvPr/>
          </p:nvCxnSpPr>
          <p:spPr>
            <a:xfrm flipV="1">
              <a:off x="4683949" y="2471839"/>
              <a:ext cx="1709648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F3AD01B-3731-374B-96D9-048CCFAF2D46}"/>
                </a:ext>
              </a:extLst>
            </p:cNvPr>
            <p:cNvCxnSpPr/>
            <p:nvPr/>
          </p:nvCxnSpPr>
          <p:spPr>
            <a:xfrm>
              <a:off x="2059801" y="2302810"/>
              <a:ext cx="1360205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8EB3254-38B6-484C-A959-DB9AEEF94411}"/>
                </a:ext>
              </a:extLst>
            </p:cNvPr>
            <p:cNvCxnSpPr/>
            <p:nvPr/>
          </p:nvCxnSpPr>
          <p:spPr>
            <a:xfrm>
              <a:off x="1912024" y="2480632"/>
              <a:ext cx="1360205" cy="0"/>
            </a:xfrm>
            <a:prstGeom prst="straightConnector1">
              <a:avLst/>
            </a:prstGeom>
            <a:ln w="25400"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8">
              <a:extLst>
                <a:ext uri="{FF2B5EF4-FFF2-40B4-BE49-F238E27FC236}">
                  <a16:creationId xmlns:a16="http://schemas.microsoft.com/office/drawing/2014/main" id="{1C3CB531-E3E2-C945-954E-3F8EEAD3DB10}"/>
                </a:ext>
              </a:extLst>
            </p:cNvPr>
            <p:cNvSpPr txBox="1"/>
            <p:nvPr/>
          </p:nvSpPr>
          <p:spPr>
            <a:xfrm>
              <a:off x="1121238" y="2083981"/>
              <a:ext cx="378755" cy="641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+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74DD918-0203-934B-877C-F4016FAF4CA6}"/>
                </a:ext>
              </a:extLst>
            </p:cNvPr>
            <p:cNvGrpSpPr/>
            <p:nvPr/>
          </p:nvGrpSpPr>
          <p:grpSpPr>
            <a:xfrm>
              <a:off x="910291" y="1775520"/>
              <a:ext cx="668627" cy="478194"/>
              <a:chOff x="596147" y="1541303"/>
              <a:chExt cx="668627" cy="478194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3346DB5-8BA4-844B-B0C1-8C72D7E14000}"/>
                  </a:ext>
                </a:extLst>
              </p:cNvPr>
              <p:cNvCxnSpPr/>
              <p:nvPr/>
            </p:nvCxnSpPr>
            <p:spPr>
              <a:xfrm>
                <a:off x="912144" y="1848072"/>
                <a:ext cx="968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scene3d>
                <a:camera prst="orthographicFront">
                  <a:rot lat="0" lon="0" rev="1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5456188-B70E-8142-B4DD-EE0A27040CBD}"/>
                  </a:ext>
                </a:extLst>
              </p:cNvPr>
              <p:cNvCxnSpPr/>
              <p:nvPr/>
            </p:nvCxnSpPr>
            <p:spPr>
              <a:xfrm>
                <a:off x="1018910" y="1852834"/>
                <a:ext cx="968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scene3d>
                <a:camera prst="orthographicFront">
                  <a:rot lat="0" lon="0" rev="90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759E6A9-33E2-E241-B1B1-B7AA1791C26B}"/>
                  </a:ext>
                </a:extLst>
              </p:cNvPr>
              <p:cNvCxnSpPr/>
              <p:nvPr/>
            </p:nvCxnSpPr>
            <p:spPr>
              <a:xfrm>
                <a:off x="999970" y="1727611"/>
                <a:ext cx="0" cy="968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08AEC9C-E3EE-1C4E-9E19-5597CAB027E4}"/>
                  </a:ext>
                </a:extLst>
              </p:cNvPr>
              <p:cNvCxnSpPr/>
              <p:nvPr/>
            </p:nvCxnSpPr>
            <p:spPr>
              <a:xfrm>
                <a:off x="1029226" y="1728799"/>
                <a:ext cx="0" cy="968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65BC20D-BE5B-FD46-A0F4-1832858A96D5}"/>
                  </a:ext>
                </a:extLst>
              </p:cNvPr>
              <p:cNvSpPr txBox="1"/>
              <p:nvPr/>
            </p:nvSpPr>
            <p:spPr>
              <a:xfrm>
                <a:off x="880702" y="1541303"/>
                <a:ext cx="250113" cy="26124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O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8541FDA-EBAB-2F48-8C0D-852386EC6142}"/>
                  </a:ext>
                </a:extLst>
              </p:cNvPr>
              <p:cNvSpPr txBox="1"/>
              <p:nvPr/>
            </p:nvSpPr>
            <p:spPr>
              <a:xfrm>
                <a:off x="596147" y="1755681"/>
                <a:ext cx="445188" cy="26124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CoA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4010A00-41E7-6A4E-98A3-48E756D92689}"/>
                  </a:ext>
                </a:extLst>
              </p:cNvPr>
              <p:cNvSpPr txBox="1"/>
              <p:nvPr/>
            </p:nvSpPr>
            <p:spPr>
              <a:xfrm>
                <a:off x="1033217" y="1758253"/>
                <a:ext cx="231557" cy="26124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96F8F05-E586-0840-9519-5F1EE5CDA291}"/>
                </a:ext>
              </a:extLst>
            </p:cNvPr>
            <p:cNvGrpSpPr/>
            <p:nvPr/>
          </p:nvGrpSpPr>
          <p:grpSpPr>
            <a:xfrm>
              <a:off x="4264711" y="1772948"/>
              <a:ext cx="384072" cy="478194"/>
              <a:chOff x="880702" y="1541303"/>
              <a:chExt cx="384072" cy="478194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3FA7270-A404-0D4D-ADAF-2D6B5E5B2155}"/>
                  </a:ext>
                </a:extLst>
              </p:cNvPr>
              <p:cNvCxnSpPr/>
              <p:nvPr/>
            </p:nvCxnSpPr>
            <p:spPr>
              <a:xfrm>
                <a:off x="912144" y="1848072"/>
                <a:ext cx="968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scene3d>
                <a:camera prst="orthographicFront">
                  <a:rot lat="0" lon="0" rev="1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5C78E0F-30AC-2E40-B7BB-3835AA7BF72A}"/>
                  </a:ext>
                </a:extLst>
              </p:cNvPr>
              <p:cNvCxnSpPr/>
              <p:nvPr/>
            </p:nvCxnSpPr>
            <p:spPr>
              <a:xfrm>
                <a:off x="1018910" y="1852834"/>
                <a:ext cx="968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scene3d>
                <a:camera prst="orthographicFront">
                  <a:rot lat="0" lon="0" rev="90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78D21B7-1575-574C-A310-6DAFF1915356}"/>
                  </a:ext>
                </a:extLst>
              </p:cNvPr>
              <p:cNvCxnSpPr/>
              <p:nvPr/>
            </p:nvCxnSpPr>
            <p:spPr>
              <a:xfrm>
                <a:off x="999970" y="1727611"/>
                <a:ext cx="0" cy="968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BC2B8E1-35E9-AB41-8ADA-89AA08822661}"/>
                  </a:ext>
                </a:extLst>
              </p:cNvPr>
              <p:cNvCxnSpPr/>
              <p:nvPr/>
            </p:nvCxnSpPr>
            <p:spPr>
              <a:xfrm>
                <a:off x="1029226" y="1728799"/>
                <a:ext cx="0" cy="968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3B796DD-A2FB-4B4E-8F4B-38C3BEC1D58A}"/>
                  </a:ext>
                </a:extLst>
              </p:cNvPr>
              <p:cNvSpPr txBox="1"/>
              <p:nvPr/>
            </p:nvSpPr>
            <p:spPr>
              <a:xfrm>
                <a:off x="880702" y="1541303"/>
                <a:ext cx="250112" cy="26124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O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98B9C64-0435-964F-893C-D5CF1F0BD2DF}"/>
                  </a:ext>
                </a:extLst>
              </p:cNvPr>
              <p:cNvSpPr txBox="1"/>
              <p:nvPr/>
            </p:nvSpPr>
            <p:spPr>
              <a:xfrm>
                <a:off x="1033217" y="1758253"/>
                <a:ext cx="231557" cy="26124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AA10780-956A-9840-94DD-84B8BF7F1F8D}"/>
                </a:ext>
              </a:extLst>
            </p:cNvPr>
            <p:cNvGrpSpPr/>
            <p:nvPr/>
          </p:nvGrpSpPr>
          <p:grpSpPr>
            <a:xfrm>
              <a:off x="7120099" y="1784321"/>
              <a:ext cx="484325" cy="533145"/>
              <a:chOff x="7106244" y="1784321"/>
              <a:chExt cx="484325" cy="533145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91E3574-82B5-E44A-B3AA-EC414EBC9C02}"/>
                  </a:ext>
                </a:extLst>
              </p:cNvPr>
              <p:cNvCxnSpPr/>
              <p:nvPr/>
            </p:nvCxnSpPr>
            <p:spPr>
              <a:xfrm>
                <a:off x="7237336" y="2225119"/>
                <a:ext cx="0" cy="9234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46F157D-911A-2844-BACA-38EEA53E478C}"/>
                  </a:ext>
                </a:extLst>
              </p:cNvPr>
              <p:cNvSpPr txBox="1"/>
              <p:nvPr/>
            </p:nvSpPr>
            <p:spPr>
              <a:xfrm>
                <a:off x="7106244" y="2052286"/>
                <a:ext cx="318144" cy="237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NH</a:t>
                </a:r>
                <a:endParaRPr lang="en-US" sz="1400" baseline="-25000" dirty="0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C0BAF7A-522D-3545-BEE3-54DB9AB89AC3}"/>
                  </a:ext>
                </a:extLst>
              </p:cNvPr>
              <p:cNvCxnSpPr/>
              <p:nvPr/>
            </p:nvCxnSpPr>
            <p:spPr>
              <a:xfrm>
                <a:off x="7239951" y="2097628"/>
                <a:ext cx="968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scene3d>
                <a:camera prst="orthographicFront">
                  <a:rot lat="0" lon="0" rev="1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41148F2-0EB6-1747-BA44-0243B91AF472}"/>
                  </a:ext>
                </a:extLst>
              </p:cNvPr>
              <p:cNvCxnSpPr/>
              <p:nvPr/>
            </p:nvCxnSpPr>
            <p:spPr>
              <a:xfrm>
                <a:off x="7334812" y="2097628"/>
                <a:ext cx="968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scene3d>
                <a:camera prst="orthographicFront">
                  <a:rot lat="0" lon="0" rev="90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C2B5851-8B18-6C46-AC51-6C7797D7FB46}"/>
                  </a:ext>
                </a:extLst>
              </p:cNvPr>
              <p:cNvCxnSpPr/>
              <p:nvPr/>
            </p:nvCxnSpPr>
            <p:spPr>
              <a:xfrm>
                <a:off x="7323015" y="1977167"/>
                <a:ext cx="0" cy="968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32A0267-6CD1-D248-8E60-1B6341E2213A}"/>
                  </a:ext>
                </a:extLst>
              </p:cNvPr>
              <p:cNvCxnSpPr/>
              <p:nvPr/>
            </p:nvCxnSpPr>
            <p:spPr>
              <a:xfrm>
                <a:off x="7349891" y="1978355"/>
                <a:ext cx="0" cy="968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E625BA0-E5DF-3A40-A1E1-8A6EB9987495}"/>
                  </a:ext>
                </a:extLst>
              </p:cNvPr>
              <p:cNvSpPr txBox="1"/>
              <p:nvPr/>
            </p:nvSpPr>
            <p:spPr>
              <a:xfrm>
                <a:off x="7203377" y="1784321"/>
                <a:ext cx="250112" cy="26124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O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29D96D7-62E6-C347-B626-C934E1781900}"/>
                  </a:ext>
                </a:extLst>
              </p:cNvPr>
              <p:cNvSpPr txBox="1"/>
              <p:nvPr/>
            </p:nvSpPr>
            <p:spPr>
              <a:xfrm>
                <a:off x="7359012" y="2023411"/>
                <a:ext cx="231557" cy="26124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</p:grp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1C5486D-DACD-444A-8089-5F421A6BEBDC}"/>
                </a:ext>
              </a:extLst>
            </p:cNvPr>
            <p:cNvSpPr/>
            <p:nvPr/>
          </p:nvSpPr>
          <p:spPr>
            <a:xfrm>
              <a:off x="6913825" y="1515936"/>
              <a:ext cx="1008104" cy="942986"/>
            </a:xfrm>
            <a:custGeom>
              <a:avLst/>
              <a:gdLst>
                <a:gd name="connsiteX0" fmla="*/ 72330 w 1008104"/>
                <a:gd name="connsiteY0" fmla="*/ 610044 h 942986"/>
                <a:gd name="connsiteX1" fmla="*/ 201870 w 1008104"/>
                <a:gd name="connsiteY1" fmla="*/ 678624 h 942986"/>
                <a:gd name="connsiteX2" fmla="*/ 285690 w 1008104"/>
                <a:gd name="connsiteY2" fmla="*/ 549084 h 942986"/>
                <a:gd name="connsiteX3" fmla="*/ 339030 w 1008104"/>
                <a:gd name="connsiteY3" fmla="*/ 518604 h 942986"/>
                <a:gd name="connsiteX4" fmla="*/ 346650 w 1008104"/>
                <a:gd name="connsiteY4" fmla="*/ 328104 h 942986"/>
                <a:gd name="connsiteX5" fmla="*/ 453330 w 1008104"/>
                <a:gd name="connsiteY5" fmla="*/ 267144 h 942986"/>
                <a:gd name="connsiteX6" fmla="*/ 529530 w 1008104"/>
                <a:gd name="connsiteY6" fmla="*/ 366204 h 942986"/>
                <a:gd name="connsiteX7" fmla="*/ 514290 w 1008104"/>
                <a:gd name="connsiteY7" fmla="*/ 488124 h 942986"/>
                <a:gd name="connsiteX8" fmla="*/ 575250 w 1008104"/>
                <a:gd name="connsiteY8" fmla="*/ 549084 h 942986"/>
                <a:gd name="connsiteX9" fmla="*/ 659070 w 1008104"/>
                <a:gd name="connsiteY9" fmla="*/ 541464 h 942986"/>
                <a:gd name="connsiteX10" fmla="*/ 697170 w 1008104"/>
                <a:gd name="connsiteY10" fmla="*/ 648144 h 942986"/>
                <a:gd name="connsiteX11" fmla="*/ 613350 w 1008104"/>
                <a:gd name="connsiteY11" fmla="*/ 762444 h 942986"/>
                <a:gd name="connsiteX12" fmla="*/ 537150 w 1008104"/>
                <a:gd name="connsiteY12" fmla="*/ 770064 h 942986"/>
                <a:gd name="connsiteX13" fmla="*/ 552390 w 1008104"/>
                <a:gd name="connsiteY13" fmla="*/ 869124 h 942986"/>
                <a:gd name="connsiteX14" fmla="*/ 712410 w 1008104"/>
                <a:gd name="connsiteY14" fmla="*/ 937704 h 942986"/>
                <a:gd name="connsiteX15" fmla="*/ 994350 w 1008104"/>
                <a:gd name="connsiteY15" fmla="*/ 724344 h 942986"/>
                <a:gd name="connsiteX16" fmla="*/ 902910 w 1008104"/>
                <a:gd name="connsiteY16" fmla="*/ 320484 h 942986"/>
                <a:gd name="connsiteX17" fmla="*/ 377130 w 1008104"/>
                <a:gd name="connsiteY17" fmla="*/ 444 h 942986"/>
                <a:gd name="connsiteX18" fmla="*/ 18990 w 1008104"/>
                <a:gd name="connsiteY18" fmla="*/ 259524 h 942986"/>
                <a:gd name="connsiteX19" fmla="*/ 72330 w 1008104"/>
                <a:gd name="connsiteY19" fmla="*/ 610044 h 9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104" h="942986">
                  <a:moveTo>
                    <a:pt x="72330" y="610044"/>
                  </a:moveTo>
                  <a:cubicBezTo>
                    <a:pt x="102810" y="679894"/>
                    <a:pt x="166310" y="688784"/>
                    <a:pt x="201870" y="678624"/>
                  </a:cubicBezTo>
                  <a:cubicBezTo>
                    <a:pt x="237430" y="668464"/>
                    <a:pt x="262830" y="575754"/>
                    <a:pt x="285690" y="549084"/>
                  </a:cubicBezTo>
                  <a:cubicBezTo>
                    <a:pt x="308550" y="522414"/>
                    <a:pt x="328870" y="555434"/>
                    <a:pt x="339030" y="518604"/>
                  </a:cubicBezTo>
                  <a:cubicBezTo>
                    <a:pt x="349190" y="481774"/>
                    <a:pt x="327600" y="370014"/>
                    <a:pt x="346650" y="328104"/>
                  </a:cubicBezTo>
                  <a:cubicBezTo>
                    <a:pt x="365700" y="286194"/>
                    <a:pt x="422850" y="260794"/>
                    <a:pt x="453330" y="267144"/>
                  </a:cubicBezTo>
                  <a:cubicBezTo>
                    <a:pt x="483810" y="273494"/>
                    <a:pt x="519370" y="329374"/>
                    <a:pt x="529530" y="366204"/>
                  </a:cubicBezTo>
                  <a:cubicBezTo>
                    <a:pt x="539690" y="403034"/>
                    <a:pt x="506670" y="457644"/>
                    <a:pt x="514290" y="488124"/>
                  </a:cubicBezTo>
                  <a:cubicBezTo>
                    <a:pt x="521910" y="518604"/>
                    <a:pt x="551120" y="540194"/>
                    <a:pt x="575250" y="549084"/>
                  </a:cubicBezTo>
                  <a:cubicBezTo>
                    <a:pt x="599380" y="557974"/>
                    <a:pt x="638750" y="524954"/>
                    <a:pt x="659070" y="541464"/>
                  </a:cubicBezTo>
                  <a:cubicBezTo>
                    <a:pt x="679390" y="557974"/>
                    <a:pt x="704790" y="611314"/>
                    <a:pt x="697170" y="648144"/>
                  </a:cubicBezTo>
                  <a:cubicBezTo>
                    <a:pt x="689550" y="684974"/>
                    <a:pt x="640020" y="742124"/>
                    <a:pt x="613350" y="762444"/>
                  </a:cubicBezTo>
                  <a:cubicBezTo>
                    <a:pt x="586680" y="782764"/>
                    <a:pt x="547310" y="752284"/>
                    <a:pt x="537150" y="770064"/>
                  </a:cubicBezTo>
                  <a:cubicBezTo>
                    <a:pt x="526990" y="787844"/>
                    <a:pt x="523180" y="841184"/>
                    <a:pt x="552390" y="869124"/>
                  </a:cubicBezTo>
                  <a:cubicBezTo>
                    <a:pt x="581600" y="897064"/>
                    <a:pt x="638750" y="961834"/>
                    <a:pt x="712410" y="937704"/>
                  </a:cubicBezTo>
                  <a:cubicBezTo>
                    <a:pt x="786070" y="913574"/>
                    <a:pt x="962600" y="827214"/>
                    <a:pt x="994350" y="724344"/>
                  </a:cubicBezTo>
                  <a:cubicBezTo>
                    <a:pt x="1026100" y="621474"/>
                    <a:pt x="1005780" y="441134"/>
                    <a:pt x="902910" y="320484"/>
                  </a:cubicBezTo>
                  <a:cubicBezTo>
                    <a:pt x="800040" y="199834"/>
                    <a:pt x="524450" y="10604"/>
                    <a:pt x="377130" y="444"/>
                  </a:cubicBezTo>
                  <a:cubicBezTo>
                    <a:pt x="229810" y="-9716"/>
                    <a:pt x="73600" y="156654"/>
                    <a:pt x="18990" y="259524"/>
                  </a:cubicBezTo>
                  <a:cubicBezTo>
                    <a:pt x="-35620" y="362394"/>
                    <a:pt x="41850" y="540194"/>
                    <a:pt x="72330" y="61004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320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88304C1E-A787-204D-84BD-798E611AEC53}"/>
                </a:ext>
              </a:extLst>
            </p:cNvPr>
            <p:cNvSpPr/>
            <p:nvPr/>
          </p:nvSpPr>
          <p:spPr>
            <a:xfrm>
              <a:off x="5335534" y="2546865"/>
              <a:ext cx="480351" cy="449323"/>
            </a:xfrm>
            <a:custGeom>
              <a:avLst/>
              <a:gdLst>
                <a:gd name="connsiteX0" fmla="*/ 72330 w 1008104"/>
                <a:gd name="connsiteY0" fmla="*/ 610044 h 942986"/>
                <a:gd name="connsiteX1" fmla="*/ 201870 w 1008104"/>
                <a:gd name="connsiteY1" fmla="*/ 678624 h 942986"/>
                <a:gd name="connsiteX2" fmla="*/ 285690 w 1008104"/>
                <a:gd name="connsiteY2" fmla="*/ 549084 h 942986"/>
                <a:gd name="connsiteX3" fmla="*/ 339030 w 1008104"/>
                <a:gd name="connsiteY3" fmla="*/ 518604 h 942986"/>
                <a:gd name="connsiteX4" fmla="*/ 346650 w 1008104"/>
                <a:gd name="connsiteY4" fmla="*/ 328104 h 942986"/>
                <a:gd name="connsiteX5" fmla="*/ 453330 w 1008104"/>
                <a:gd name="connsiteY5" fmla="*/ 267144 h 942986"/>
                <a:gd name="connsiteX6" fmla="*/ 529530 w 1008104"/>
                <a:gd name="connsiteY6" fmla="*/ 366204 h 942986"/>
                <a:gd name="connsiteX7" fmla="*/ 514290 w 1008104"/>
                <a:gd name="connsiteY7" fmla="*/ 488124 h 942986"/>
                <a:gd name="connsiteX8" fmla="*/ 575250 w 1008104"/>
                <a:gd name="connsiteY8" fmla="*/ 549084 h 942986"/>
                <a:gd name="connsiteX9" fmla="*/ 659070 w 1008104"/>
                <a:gd name="connsiteY9" fmla="*/ 541464 h 942986"/>
                <a:gd name="connsiteX10" fmla="*/ 697170 w 1008104"/>
                <a:gd name="connsiteY10" fmla="*/ 648144 h 942986"/>
                <a:gd name="connsiteX11" fmla="*/ 613350 w 1008104"/>
                <a:gd name="connsiteY11" fmla="*/ 762444 h 942986"/>
                <a:gd name="connsiteX12" fmla="*/ 537150 w 1008104"/>
                <a:gd name="connsiteY12" fmla="*/ 770064 h 942986"/>
                <a:gd name="connsiteX13" fmla="*/ 552390 w 1008104"/>
                <a:gd name="connsiteY13" fmla="*/ 869124 h 942986"/>
                <a:gd name="connsiteX14" fmla="*/ 712410 w 1008104"/>
                <a:gd name="connsiteY14" fmla="*/ 937704 h 942986"/>
                <a:gd name="connsiteX15" fmla="*/ 994350 w 1008104"/>
                <a:gd name="connsiteY15" fmla="*/ 724344 h 942986"/>
                <a:gd name="connsiteX16" fmla="*/ 902910 w 1008104"/>
                <a:gd name="connsiteY16" fmla="*/ 320484 h 942986"/>
                <a:gd name="connsiteX17" fmla="*/ 377130 w 1008104"/>
                <a:gd name="connsiteY17" fmla="*/ 444 h 942986"/>
                <a:gd name="connsiteX18" fmla="*/ 18990 w 1008104"/>
                <a:gd name="connsiteY18" fmla="*/ 259524 h 942986"/>
                <a:gd name="connsiteX19" fmla="*/ 72330 w 1008104"/>
                <a:gd name="connsiteY19" fmla="*/ 610044 h 9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104" h="942986">
                  <a:moveTo>
                    <a:pt x="72330" y="610044"/>
                  </a:moveTo>
                  <a:cubicBezTo>
                    <a:pt x="102810" y="679894"/>
                    <a:pt x="166310" y="688784"/>
                    <a:pt x="201870" y="678624"/>
                  </a:cubicBezTo>
                  <a:cubicBezTo>
                    <a:pt x="237430" y="668464"/>
                    <a:pt x="262830" y="575754"/>
                    <a:pt x="285690" y="549084"/>
                  </a:cubicBezTo>
                  <a:cubicBezTo>
                    <a:pt x="308550" y="522414"/>
                    <a:pt x="328870" y="555434"/>
                    <a:pt x="339030" y="518604"/>
                  </a:cubicBezTo>
                  <a:cubicBezTo>
                    <a:pt x="349190" y="481774"/>
                    <a:pt x="327600" y="370014"/>
                    <a:pt x="346650" y="328104"/>
                  </a:cubicBezTo>
                  <a:cubicBezTo>
                    <a:pt x="365700" y="286194"/>
                    <a:pt x="422850" y="260794"/>
                    <a:pt x="453330" y="267144"/>
                  </a:cubicBezTo>
                  <a:cubicBezTo>
                    <a:pt x="483810" y="273494"/>
                    <a:pt x="519370" y="329374"/>
                    <a:pt x="529530" y="366204"/>
                  </a:cubicBezTo>
                  <a:cubicBezTo>
                    <a:pt x="539690" y="403034"/>
                    <a:pt x="506670" y="457644"/>
                    <a:pt x="514290" y="488124"/>
                  </a:cubicBezTo>
                  <a:cubicBezTo>
                    <a:pt x="521910" y="518604"/>
                    <a:pt x="551120" y="540194"/>
                    <a:pt x="575250" y="549084"/>
                  </a:cubicBezTo>
                  <a:cubicBezTo>
                    <a:pt x="599380" y="557974"/>
                    <a:pt x="638750" y="524954"/>
                    <a:pt x="659070" y="541464"/>
                  </a:cubicBezTo>
                  <a:cubicBezTo>
                    <a:pt x="679390" y="557974"/>
                    <a:pt x="704790" y="611314"/>
                    <a:pt x="697170" y="648144"/>
                  </a:cubicBezTo>
                  <a:cubicBezTo>
                    <a:pt x="689550" y="684974"/>
                    <a:pt x="640020" y="742124"/>
                    <a:pt x="613350" y="762444"/>
                  </a:cubicBezTo>
                  <a:cubicBezTo>
                    <a:pt x="586680" y="782764"/>
                    <a:pt x="547310" y="752284"/>
                    <a:pt x="537150" y="770064"/>
                  </a:cubicBezTo>
                  <a:cubicBezTo>
                    <a:pt x="526990" y="787844"/>
                    <a:pt x="523180" y="841184"/>
                    <a:pt x="552390" y="869124"/>
                  </a:cubicBezTo>
                  <a:cubicBezTo>
                    <a:pt x="581600" y="897064"/>
                    <a:pt x="638750" y="961834"/>
                    <a:pt x="712410" y="937704"/>
                  </a:cubicBezTo>
                  <a:cubicBezTo>
                    <a:pt x="786070" y="913574"/>
                    <a:pt x="962600" y="827214"/>
                    <a:pt x="994350" y="724344"/>
                  </a:cubicBezTo>
                  <a:cubicBezTo>
                    <a:pt x="1026100" y="621474"/>
                    <a:pt x="1005780" y="441134"/>
                    <a:pt x="902910" y="320484"/>
                  </a:cubicBezTo>
                  <a:cubicBezTo>
                    <a:pt x="800040" y="199834"/>
                    <a:pt x="524450" y="10604"/>
                    <a:pt x="377130" y="444"/>
                  </a:cubicBezTo>
                  <a:cubicBezTo>
                    <a:pt x="229810" y="-9716"/>
                    <a:pt x="73600" y="156654"/>
                    <a:pt x="18990" y="259524"/>
                  </a:cubicBezTo>
                  <a:cubicBezTo>
                    <a:pt x="-35620" y="362394"/>
                    <a:pt x="41850" y="540194"/>
                    <a:pt x="72330" y="61004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3200"/>
            </a:p>
          </p:txBody>
        </p:sp>
      </p:grpSp>
      <p:sp>
        <p:nvSpPr>
          <p:cNvPr id="83" name="灯片编号占位符 2">
            <a:extLst>
              <a:ext uri="{FF2B5EF4-FFF2-40B4-BE49-F238E27FC236}">
                <a16:creationId xmlns:a16="http://schemas.microsoft.com/office/drawing/2014/main" id="{19B86228-F341-0948-8161-AEE4C8B2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6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79342A23-6307-3D4F-83BE-12C5D74C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Kbhb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7FEDB-D0BF-B646-84D1-480340447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9" y="2101964"/>
            <a:ext cx="1132161" cy="2563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9C268-4E1E-3146-B550-D3335C5E7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493" y="2529195"/>
            <a:ext cx="1196245" cy="2136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01885B-8B65-694E-9FFC-86A5D062E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105" y="1567926"/>
            <a:ext cx="1132161" cy="3097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2A0AEF-50C7-CF40-B513-8DEFAA2CFCFC}"/>
              </a:ext>
            </a:extLst>
          </p:cNvPr>
          <p:cNvSpPr txBox="1"/>
          <p:nvPr/>
        </p:nvSpPr>
        <p:spPr>
          <a:xfrm>
            <a:off x="4780195" y="5027307"/>
            <a:ext cx="94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/>
              <a:t>Lysine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4FBF7-AB6A-D84F-9C59-7110233581BC}"/>
              </a:ext>
            </a:extLst>
          </p:cNvPr>
          <p:cNvSpPr txBox="1"/>
          <p:nvPr/>
        </p:nvSpPr>
        <p:spPr>
          <a:xfrm>
            <a:off x="1141395" y="4995094"/>
            <a:ext cx="175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Acetyl-lysine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583EC-E86E-1D4F-B63B-53FBCAA55CA5}"/>
              </a:ext>
            </a:extLst>
          </p:cNvPr>
          <p:cNvSpPr txBox="1"/>
          <p:nvPr/>
        </p:nvSpPr>
        <p:spPr>
          <a:xfrm>
            <a:off x="8213015" y="4995094"/>
            <a:ext cx="299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ydorxybutyryl-lysine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92A14-5E7D-BA49-A7FC-50F1467CCD7B}"/>
              </a:ext>
            </a:extLst>
          </p:cNvPr>
          <p:cNvSpPr txBox="1"/>
          <p:nvPr/>
        </p:nvSpPr>
        <p:spPr>
          <a:xfrm>
            <a:off x="2027541" y="2130617"/>
            <a:ext cx="230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c-CoA</a:t>
            </a:r>
          </a:p>
          <a:p>
            <a:pPr algn="ctr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Acetyltransferase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B86ABE-C3B6-744C-8202-0BEDDA0153BB}"/>
              </a:ext>
            </a:extLst>
          </p:cNvPr>
          <p:cNvSpPr txBox="1"/>
          <p:nvPr/>
        </p:nvSpPr>
        <p:spPr>
          <a:xfrm>
            <a:off x="6644940" y="2332371"/>
            <a:ext cx="180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bhb</a:t>
            </a:r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-CoA</a:t>
            </a:r>
          </a:p>
          <a:p>
            <a:pPr algn="ctr"/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Transferase?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977858-4269-FD40-BF51-E3BE230A4F6B}"/>
              </a:ext>
            </a:extLst>
          </p:cNvPr>
          <p:cNvSpPr txBox="1"/>
          <p:nvPr/>
        </p:nvSpPr>
        <p:spPr>
          <a:xfrm>
            <a:off x="2659815" y="3490711"/>
            <a:ext cx="104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HDAC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97A2D-FA61-0E45-9605-891D1987CFFA}"/>
              </a:ext>
            </a:extLst>
          </p:cNvPr>
          <p:cNvSpPr txBox="1"/>
          <p:nvPr/>
        </p:nvSpPr>
        <p:spPr>
          <a:xfrm>
            <a:off x="6793015" y="3506100"/>
            <a:ext cx="1696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De-acylase</a:t>
            </a:r>
            <a:r>
              <a:rPr lang="en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8D2FC0-2D49-3A41-9182-3CE358368CA6}"/>
              </a:ext>
            </a:extLst>
          </p:cNvPr>
          <p:cNvCxnSpPr>
            <a:cxnSpLocks/>
          </p:cNvCxnSpPr>
          <p:nvPr/>
        </p:nvCxnSpPr>
        <p:spPr>
          <a:xfrm>
            <a:off x="2004897" y="3272483"/>
            <a:ext cx="23511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69991C-E368-994D-B983-BBBC2D6BDAEA}"/>
              </a:ext>
            </a:extLst>
          </p:cNvPr>
          <p:cNvCxnSpPr>
            <a:cxnSpLocks/>
          </p:cNvCxnSpPr>
          <p:nvPr/>
        </p:nvCxnSpPr>
        <p:spPr>
          <a:xfrm flipH="1">
            <a:off x="2004897" y="3381597"/>
            <a:ext cx="23511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5C47C1D-53BD-5A41-90B9-C0933440EF49}"/>
              </a:ext>
            </a:extLst>
          </p:cNvPr>
          <p:cNvSpPr/>
          <p:nvPr/>
        </p:nvSpPr>
        <p:spPr>
          <a:xfrm>
            <a:off x="9992040" y="3055344"/>
            <a:ext cx="166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en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920D43-09EB-3144-A397-0BD339BD44F3}"/>
              </a:ext>
            </a:extLst>
          </p:cNvPr>
          <p:cNvCxnSpPr>
            <a:cxnSpLocks/>
          </p:cNvCxnSpPr>
          <p:nvPr/>
        </p:nvCxnSpPr>
        <p:spPr>
          <a:xfrm>
            <a:off x="6027443" y="3272482"/>
            <a:ext cx="26732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58BED3D-D7F6-8946-86FE-15CC35DCA0B9}"/>
              </a:ext>
            </a:extLst>
          </p:cNvPr>
          <p:cNvCxnSpPr>
            <a:cxnSpLocks/>
          </p:cNvCxnSpPr>
          <p:nvPr/>
        </p:nvCxnSpPr>
        <p:spPr>
          <a:xfrm flipH="1">
            <a:off x="6027444" y="3381597"/>
            <a:ext cx="26732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灯片编号占位符 2">
            <a:extLst>
              <a:ext uri="{FF2B5EF4-FFF2-40B4-BE49-F238E27FC236}">
                <a16:creationId xmlns:a16="http://schemas.microsoft.com/office/drawing/2014/main" id="{E253FB59-6720-C042-97F4-FA9B556F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1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FBFFF6-2F7F-7849-80CB-C391AC69B85F}"/>
              </a:ext>
            </a:extLst>
          </p:cNvPr>
          <p:cNvGrpSpPr/>
          <p:nvPr/>
        </p:nvGrpSpPr>
        <p:grpSpPr>
          <a:xfrm>
            <a:off x="0" y="0"/>
            <a:ext cx="12192000" cy="955141"/>
            <a:chOff x="1" y="0"/>
            <a:chExt cx="9144000" cy="95514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2DA59D2-0B8A-3B46-B0FB-42C4F670021A}"/>
                </a:ext>
              </a:extLst>
            </p:cNvPr>
            <p:cNvSpPr/>
            <p:nvPr/>
          </p:nvSpPr>
          <p:spPr>
            <a:xfrm>
              <a:off x="1" y="845224"/>
              <a:ext cx="9144000" cy="88631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75E73209-CD02-B348-AD44-F14451E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31" y="0"/>
              <a:ext cx="630165" cy="955141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7D67C618-8210-5442-9C90-71A6A0E1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p300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catalyzes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Kbhb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in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vitro</a:t>
            </a:r>
            <a:endParaRPr lang="en-US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E28BDD-0FBF-1F46-9230-ACBD7DA74539}"/>
              </a:ext>
            </a:extLst>
          </p:cNvPr>
          <p:cNvGrpSpPr/>
          <p:nvPr/>
        </p:nvGrpSpPr>
        <p:grpSpPr>
          <a:xfrm>
            <a:off x="2365163" y="1026978"/>
            <a:ext cx="7247188" cy="5106772"/>
            <a:chOff x="917532" y="1430501"/>
            <a:chExt cx="6862609" cy="4626784"/>
          </a:xfrm>
        </p:grpSpPr>
        <p:pic>
          <p:nvPicPr>
            <p:cNvPr id="11" name="图片 5">
              <a:extLst>
                <a:ext uri="{FF2B5EF4-FFF2-40B4-BE49-F238E27FC236}">
                  <a16:creationId xmlns:a16="http://schemas.microsoft.com/office/drawing/2014/main" id="{2E1ECA8F-3B71-CA4B-8026-11BCAE2BC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53"/>
            <a:stretch/>
          </p:blipFill>
          <p:spPr>
            <a:xfrm>
              <a:off x="917532" y="1432560"/>
              <a:ext cx="6862609" cy="46247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25A204-B857-C74F-8A16-54CB0A4510BC}"/>
                </a:ext>
              </a:extLst>
            </p:cNvPr>
            <p:cNvSpPr/>
            <p:nvPr/>
          </p:nvSpPr>
          <p:spPr>
            <a:xfrm>
              <a:off x="4105822" y="4195228"/>
              <a:ext cx="4860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ea typeface="SimSun" panose="02010600030101010101" pitchFamily="2" charset="-122"/>
                </a:rPr>
                <a:t>RNA </a:t>
              </a:r>
              <a:r>
                <a:rPr lang="en-CN" sz="900" dirty="0"/>
                <a:t>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31C6F5-A47D-A141-A109-06B8290F5CB6}"/>
                </a:ext>
              </a:extLst>
            </p:cNvPr>
            <p:cNvSpPr/>
            <p:nvPr/>
          </p:nvSpPr>
          <p:spPr>
            <a:xfrm>
              <a:off x="1031900" y="1430501"/>
              <a:ext cx="331959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043AA7-1E9A-EA42-B9F3-1EA9830E43C4}"/>
                </a:ext>
              </a:extLst>
            </p:cNvPr>
            <p:cNvSpPr/>
            <p:nvPr/>
          </p:nvSpPr>
          <p:spPr>
            <a:xfrm>
              <a:off x="917532" y="3562042"/>
              <a:ext cx="331959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D93061-5364-7C42-8771-F60DA5056388}"/>
                </a:ext>
              </a:extLst>
            </p:cNvPr>
            <p:cNvSpPr/>
            <p:nvPr/>
          </p:nvSpPr>
          <p:spPr>
            <a:xfrm>
              <a:off x="4259893" y="3570388"/>
              <a:ext cx="331959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17" name="灯片编号占位符 2">
            <a:extLst>
              <a:ext uri="{FF2B5EF4-FFF2-40B4-BE49-F238E27FC236}">
                <a16:creationId xmlns:a16="http://schemas.microsoft.com/office/drawing/2014/main" id="{AFFC4608-C04A-CE49-8544-F4A90BC5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dirty="0"/>
              <a:t>/</a:t>
            </a:r>
            <a:r>
              <a:rPr lang="en-US" altLang="zh-CN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5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644</Words>
  <Application>Microsoft Office PowerPoint</Application>
  <PresentationFormat>宽屏</PresentationFormat>
  <Paragraphs>284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仿宋</vt:lpstr>
      <vt:lpstr>微软雅黑</vt:lpstr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CS ChemDraw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 He</dc:creator>
  <cp:lastModifiedBy>汪洋</cp:lastModifiedBy>
  <cp:revision>118</cp:revision>
  <cp:lastPrinted>2021-08-25T00:42:37Z</cp:lastPrinted>
  <dcterms:created xsi:type="dcterms:W3CDTF">2021-06-15T07:01:19Z</dcterms:created>
  <dcterms:modified xsi:type="dcterms:W3CDTF">2021-08-30T02:59:26Z</dcterms:modified>
</cp:coreProperties>
</file>